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37"/>
  </p:notesMasterIdLst>
  <p:handoutMasterIdLst>
    <p:handoutMasterId r:id="rId38"/>
  </p:handoutMasterIdLst>
  <p:sldIdLst>
    <p:sldId id="414" r:id="rId3"/>
    <p:sldId id="415" r:id="rId4"/>
    <p:sldId id="306" r:id="rId5"/>
    <p:sldId id="343" r:id="rId6"/>
    <p:sldId id="344" r:id="rId7"/>
    <p:sldId id="345" r:id="rId8"/>
    <p:sldId id="374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8" r:id="rId17"/>
    <p:sldId id="353" r:id="rId18"/>
    <p:sldId id="354" r:id="rId19"/>
    <p:sldId id="355" r:id="rId20"/>
    <p:sldId id="356" r:id="rId21"/>
    <p:sldId id="357" r:id="rId22"/>
    <p:sldId id="359" r:id="rId23"/>
    <p:sldId id="360" r:id="rId24"/>
    <p:sldId id="361" r:id="rId25"/>
    <p:sldId id="362" r:id="rId26"/>
    <p:sldId id="363" r:id="rId27"/>
    <p:sldId id="364" r:id="rId28"/>
    <p:sldId id="368" r:id="rId29"/>
    <p:sldId id="365" r:id="rId30"/>
    <p:sldId id="366" r:id="rId31"/>
    <p:sldId id="372" r:id="rId32"/>
    <p:sldId id="369" r:id="rId33"/>
    <p:sldId id="370" r:id="rId34"/>
    <p:sldId id="371" r:id="rId35"/>
    <p:sldId id="373" r:id="rId3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BE26"/>
    <a:srgbClr val="B0DCB0"/>
    <a:srgbClr val="FEC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4"/>
    <p:restoredTop sz="94213" autoAdjust="0"/>
  </p:normalViewPr>
  <p:slideViewPr>
    <p:cSldViewPr>
      <p:cViewPr varScale="1">
        <p:scale>
          <a:sx n="101" d="100"/>
          <a:sy n="101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 Quang Khoat" userId="b24b097a-3ba7-4fd8-ad2c-0f2ed537794d" providerId="ADAL" clId="{5E28A153-1DC9-5C41-8EAE-4EBE762E28D7}"/>
    <pc:docChg chg="addSld delSld modSld">
      <pc:chgData name="Than Quang Khoat" userId="b24b097a-3ba7-4fd8-ad2c-0f2ed537794d" providerId="ADAL" clId="{5E28A153-1DC9-5C41-8EAE-4EBE762E28D7}" dt="2020-05-20T07:24:59.782" v="718" actId="113"/>
      <pc:docMkLst>
        <pc:docMk/>
      </pc:docMkLst>
      <pc:sldChg chg="modSp">
        <pc:chgData name="Than Quang Khoat" userId="b24b097a-3ba7-4fd8-ad2c-0f2ed537794d" providerId="ADAL" clId="{5E28A153-1DC9-5C41-8EAE-4EBE762E28D7}" dt="2020-05-20T02:06:38.771" v="143" actId="1076"/>
        <pc:sldMkLst>
          <pc:docMk/>
          <pc:sldMk cId="3873733515" sldId="306"/>
        </pc:sldMkLst>
        <pc:spChg chg="mod">
          <ac:chgData name="Than Quang Khoat" userId="b24b097a-3ba7-4fd8-ad2c-0f2ed537794d" providerId="ADAL" clId="{5E28A153-1DC9-5C41-8EAE-4EBE762E28D7}" dt="2020-05-20T02:06:03.928" v="142" actId="20577"/>
          <ac:spMkLst>
            <pc:docMk/>
            <pc:sldMk cId="3873733515" sldId="306"/>
            <ac:spMk id="3" creationId="{00000000-0000-0000-0000-000000000000}"/>
          </ac:spMkLst>
        </pc:spChg>
        <pc:spChg chg="mod">
          <ac:chgData name="Than Quang Khoat" userId="b24b097a-3ba7-4fd8-ad2c-0f2ed537794d" providerId="ADAL" clId="{5E28A153-1DC9-5C41-8EAE-4EBE762E28D7}" dt="2020-05-20T02:04:20.359" v="6" actId="14100"/>
          <ac:spMkLst>
            <pc:docMk/>
            <pc:sldMk cId="3873733515" sldId="306"/>
            <ac:spMk id="4" creationId="{00000000-0000-0000-0000-000000000000}"/>
          </ac:spMkLst>
        </pc:spChg>
        <pc:picChg chg="mod">
          <ac:chgData name="Than Quang Khoat" userId="b24b097a-3ba7-4fd8-ad2c-0f2ed537794d" providerId="ADAL" clId="{5E28A153-1DC9-5C41-8EAE-4EBE762E28D7}" dt="2020-05-20T02:06:38.771" v="143" actId="1076"/>
          <ac:picMkLst>
            <pc:docMk/>
            <pc:sldMk cId="3873733515" sldId="306"/>
            <ac:picMk id="6" creationId="{00000000-0000-0000-0000-000000000000}"/>
          </ac:picMkLst>
        </pc:picChg>
      </pc:sldChg>
      <pc:sldChg chg="del">
        <pc:chgData name="Than Quang Khoat" userId="b24b097a-3ba7-4fd8-ad2c-0f2ed537794d" providerId="ADAL" clId="{5E28A153-1DC9-5C41-8EAE-4EBE762E28D7}" dt="2020-05-20T02:02:58.324" v="1" actId="2696"/>
        <pc:sldMkLst>
          <pc:docMk/>
          <pc:sldMk cId="1225205873" sldId="341"/>
        </pc:sldMkLst>
      </pc:sldChg>
      <pc:sldChg chg="del">
        <pc:chgData name="Than Quang Khoat" userId="b24b097a-3ba7-4fd8-ad2c-0f2ed537794d" providerId="ADAL" clId="{5E28A153-1DC9-5C41-8EAE-4EBE762E28D7}" dt="2020-05-20T02:02:58.345" v="2" actId="2696"/>
        <pc:sldMkLst>
          <pc:docMk/>
          <pc:sldMk cId="3335274068" sldId="342"/>
        </pc:sldMkLst>
      </pc:sldChg>
      <pc:sldChg chg="modSp">
        <pc:chgData name="Than Quang Khoat" userId="b24b097a-3ba7-4fd8-ad2c-0f2ed537794d" providerId="ADAL" clId="{5E28A153-1DC9-5C41-8EAE-4EBE762E28D7}" dt="2020-05-20T02:09:29.751" v="236" actId="114"/>
        <pc:sldMkLst>
          <pc:docMk/>
          <pc:sldMk cId="3124325020" sldId="343"/>
        </pc:sldMkLst>
        <pc:spChg chg="mod">
          <ac:chgData name="Than Quang Khoat" userId="b24b097a-3ba7-4fd8-ad2c-0f2ed537794d" providerId="ADAL" clId="{5E28A153-1DC9-5C41-8EAE-4EBE762E28D7}" dt="2020-05-20T02:09:29.751" v="236" actId="114"/>
          <ac:spMkLst>
            <pc:docMk/>
            <pc:sldMk cId="3124325020" sldId="343"/>
            <ac:spMk id="3" creationId="{00000000-0000-0000-0000-000000000000}"/>
          </ac:spMkLst>
        </pc:spChg>
      </pc:sldChg>
      <pc:sldChg chg="modSp">
        <pc:chgData name="Than Quang Khoat" userId="b24b097a-3ba7-4fd8-ad2c-0f2ed537794d" providerId="ADAL" clId="{5E28A153-1DC9-5C41-8EAE-4EBE762E28D7}" dt="2020-05-20T02:11:37.061" v="346" actId="20577"/>
        <pc:sldMkLst>
          <pc:docMk/>
          <pc:sldMk cId="3812661876" sldId="344"/>
        </pc:sldMkLst>
        <pc:spChg chg="mod">
          <ac:chgData name="Than Quang Khoat" userId="b24b097a-3ba7-4fd8-ad2c-0f2ed537794d" providerId="ADAL" clId="{5E28A153-1DC9-5C41-8EAE-4EBE762E28D7}" dt="2020-05-20T02:11:37.061" v="346" actId="20577"/>
          <ac:spMkLst>
            <pc:docMk/>
            <pc:sldMk cId="3812661876" sldId="344"/>
            <ac:spMk id="3" creationId="{00000000-0000-0000-0000-000000000000}"/>
          </ac:spMkLst>
        </pc:spChg>
      </pc:sldChg>
      <pc:sldChg chg="modSp">
        <pc:chgData name="Than Quang Khoat" userId="b24b097a-3ba7-4fd8-ad2c-0f2ed537794d" providerId="ADAL" clId="{5E28A153-1DC9-5C41-8EAE-4EBE762E28D7}" dt="2020-05-20T02:12:21.372" v="354" actId="20577"/>
        <pc:sldMkLst>
          <pc:docMk/>
          <pc:sldMk cId="3812661876" sldId="345"/>
        </pc:sldMkLst>
        <pc:spChg chg="mod">
          <ac:chgData name="Than Quang Khoat" userId="b24b097a-3ba7-4fd8-ad2c-0f2ed537794d" providerId="ADAL" clId="{5E28A153-1DC9-5C41-8EAE-4EBE762E28D7}" dt="2020-05-20T02:12:21.372" v="354" actId="20577"/>
          <ac:spMkLst>
            <pc:docMk/>
            <pc:sldMk cId="3812661876" sldId="345"/>
            <ac:spMk id="3" creationId="{00000000-0000-0000-0000-000000000000}"/>
          </ac:spMkLst>
        </pc:spChg>
      </pc:sldChg>
      <pc:sldChg chg="modSp">
        <pc:chgData name="Than Quang Khoat" userId="b24b097a-3ba7-4fd8-ad2c-0f2ed537794d" providerId="ADAL" clId="{5E28A153-1DC9-5C41-8EAE-4EBE762E28D7}" dt="2020-05-20T02:16:26.956" v="499" actId="113"/>
        <pc:sldMkLst>
          <pc:docMk/>
          <pc:sldMk cId="3812661876" sldId="346"/>
        </pc:sldMkLst>
        <pc:spChg chg="mod">
          <ac:chgData name="Than Quang Khoat" userId="b24b097a-3ba7-4fd8-ad2c-0f2ed537794d" providerId="ADAL" clId="{5E28A153-1DC9-5C41-8EAE-4EBE762E28D7}" dt="2020-05-20T02:16:26.956" v="499" actId="113"/>
          <ac:spMkLst>
            <pc:docMk/>
            <pc:sldMk cId="3812661876" sldId="346"/>
            <ac:spMk id="3" creationId="{00000000-0000-0000-0000-000000000000}"/>
          </ac:spMkLst>
        </pc:spChg>
      </pc:sldChg>
      <pc:sldChg chg="modSp modAnim">
        <pc:chgData name="Than Quang Khoat" userId="b24b097a-3ba7-4fd8-ad2c-0f2ed537794d" providerId="ADAL" clId="{5E28A153-1DC9-5C41-8EAE-4EBE762E28D7}" dt="2020-05-20T07:24:59.782" v="718" actId="113"/>
        <pc:sldMkLst>
          <pc:docMk/>
          <pc:sldMk cId="3812661876" sldId="348"/>
        </pc:sldMkLst>
        <pc:spChg chg="mod">
          <ac:chgData name="Than Quang Khoat" userId="b24b097a-3ba7-4fd8-ad2c-0f2ed537794d" providerId="ADAL" clId="{5E28A153-1DC9-5C41-8EAE-4EBE762E28D7}" dt="2020-05-20T07:24:59.782" v="718" actId="113"/>
          <ac:spMkLst>
            <pc:docMk/>
            <pc:sldMk cId="3812661876" sldId="348"/>
            <ac:spMk id="3" creationId="{00000000-0000-0000-0000-000000000000}"/>
          </ac:spMkLst>
        </pc:spChg>
        <pc:picChg chg="mod">
          <ac:chgData name="Than Quang Khoat" userId="b24b097a-3ba7-4fd8-ad2c-0f2ed537794d" providerId="ADAL" clId="{5E28A153-1DC9-5C41-8EAE-4EBE762E28D7}" dt="2020-05-20T02:20:08.016" v="605" actId="1076"/>
          <ac:picMkLst>
            <pc:docMk/>
            <pc:sldMk cId="3812661876" sldId="348"/>
            <ac:picMk id="4" creationId="{00000000-0000-0000-0000-000000000000}"/>
          </ac:picMkLst>
        </pc:picChg>
      </pc:sldChg>
      <pc:sldChg chg="add">
        <pc:chgData name="Than Quang Khoat" userId="b24b097a-3ba7-4fd8-ad2c-0f2ed537794d" providerId="ADAL" clId="{5E28A153-1DC9-5C41-8EAE-4EBE762E28D7}" dt="2020-05-20T02:02:42.178" v="0"/>
        <pc:sldMkLst>
          <pc:docMk/>
          <pc:sldMk cId="3395161014" sldId="414"/>
        </pc:sldMkLst>
      </pc:sldChg>
      <pc:sldChg chg="modSp add">
        <pc:chgData name="Than Quang Khoat" userId="b24b097a-3ba7-4fd8-ad2c-0f2ed537794d" providerId="ADAL" clId="{5E28A153-1DC9-5C41-8EAE-4EBE762E28D7}" dt="2020-05-20T02:05:00.908" v="35" actId="20577"/>
        <pc:sldMkLst>
          <pc:docMk/>
          <pc:sldMk cId="238026686" sldId="415"/>
        </pc:sldMkLst>
        <pc:spChg chg="mod">
          <ac:chgData name="Than Quang Khoat" userId="b24b097a-3ba7-4fd8-ad2c-0f2ed537794d" providerId="ADAL" clId="{5E28A153-1DC9-5C41-8EAE-4EBE762E28D7}" dt="2020-05-20T02:05:00.908" v="35" actId="20577"/>
          <ac:spMkLst>
            <pc:docMk/>
            <pc:sldMk cId="238026686" sldId="415"/>
            <ac:spMk id="3" creationId="{00000000-0000-0000-0000-000000000000}"/>
          </ac:spMkLst>
        </pc:spChg>
      </pc:sldChg>
    </pc:docChg>
  </pc:docChgLst>
  <pc:docChgLst>
    <pc:chgData name="Than Quang Khoat" userId="b24b097a-3ba7-4fd8-ad2c-0f2ed537794d" providerId="ADAL" clId="{AE0A29D0-B2FB-AB4B-A11F-ADBF7EC9B3A2}"/>
    <pc:docChg chg="custSel modSld">
      <pc:chgData name="Than Quang Khoat" userId="b24b097a-3ba7-4fd8-ad2c-0f2ed537794d" providerId="ADAL" clId="{AE0A29D0-B2FB-AB4B-A11F-ADBF7EC9B3A2}" dt="2020-12-07T03:12:37.336" v="0" actId="478"/>
      <pc:docMkLst>
        <pc:docMk/>
      </pc:docMkLst>
      <pc:sldChg chg="delSp mod">
        <pc:chgData name="Than Quang Khoat" userId="b24b097a-3ba7-4fd8-ad2c-0f2ed537794d" providerId="ADAL" clId="{AE0A29D0-B2FB-AB4B-A11F-ADBF7EC9B3A2}" dt="2020-12-07T03:12:37.336" v="0" actId="478"/>
        <pc:sldMkLst>
          <pc:docMk/>
          <pc:sldMk cId="3395161014" sldId="414"/>
        </pc:sldMkLst>
        <pc:picChg chg="del">
          <ac:chgData name="Than Quang Khoat" userId="b24b097a-3ba7-4fd8-ad2c-0f2ed537794d" providerId="ADAL" clId="{AE0A29D0-B2FB-AB4B-A11F-ADBF7EC9B3A2}" dt="2020-12-07T03:12:37.336" v="0" actId="478"/>
          <ac:picMkLst>
            <pc:docMk/>
            <pc:sldMk cId="3395161014" sldId="414"/>
            <ac:picMk id="7" creationId="{DFEEE924-52CE-6F4C-B5A3-F44C2DE94BFC}"/>
          </ac:picMkLst>
        </pc:picChg>
      </pc:sldChg>
    </pc:docChg>
  </pc:docChgLst>
  <pc:docChgLst>
    <pc:chgData name="Than Quang Khoat" userId="b24b097a-3ba7-4fd8-ad2c-0f2ed537794d" providerId="ADAL" clId="{7F8628BA-9294-E54E-8CE3-EDA5D69D59DC}"/>
    <pc:docChg chg="modSld">
      <pc:chgData name="Than Quang Khoat" userId="b24b097a-3ba7-4fd8-ad2c-0f2ed537794d" providerId="ADAL" clId="{7F8628BA-9294-E54E-8CE3-EDA5D69D59DC}" dt="2019-09-16T09:28:32.518" v="1" actId="20577"/>
      <pc:docMkLst>
        <pc:docMk/>
      </pc:docMkLst>
      <pc:sldChg chg="modSp">
        <pc:chgData name="Than Quang Khoat" userId="b24b097a-3ba7-4fd8-ad2c-0f2ed537794d" providerId="ADAL" clId="{7F8628BA-9294-E54E-8CE3-EDA5D69D59DC}" dt="2019-09-16T09:28:32.518" v="1" actId="20577"/>
        <pc:sldMkLst>
          <pc:docMk/>
          <pc:sldMk cId="1225205873" sldId="341"/>
        </pc:sldMkLst>
        <pc:spChg chg="mod">
          <ac:chgData name="Than Quang Khoat" userId="b24b097a-3ba7-4fd8-ad2c-0f2ed537794d" providerId="ADAL" clId="{7F8628BA-9294-E54E-8CE3-EDA5D69D59DC}" dt="2019-09-16T09:28:32.518" v="1" actId="20577"/>
          <ac:spMkLst>
            <pc:docMk/>
            <pc:sldMk cId="1225205873" sldId="341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FD921-77B7-B645-8B89-5584F44BADCE}" type="datetime1">
              <a:t>6/24/22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59CBC-0F83-9540-8DEC-2BF5F6879A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4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27BFC2B-4EC7-564E-B26D-6C4F3A840170}" type="datetime1">
              <a:t>6/24/22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5A5A28D-BDB6-46FF-A1EF-D3D59E3A7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4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5D5AEB-61E2-4C44-866F-5FAE62A71A4E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976E-2F9D-8747-919E-D3FCB0D0D085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E42D-728F-1044-BC72-E43440A13001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57A8-D04D-0042-8354-8CFBB0618D04}" type="datetime1">
              <a:t>6/24/22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E4A6-8F89-E444-8872-2482F3665D93}" type="datetime1">
              <a:t>6/24/22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003-45F2-114D-B8A4-8905A2410B7C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80445213-41A6-F049-BC05-4823E7E90E4B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5A97-3480-9C45-92F1-E6215653449C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FB7C-107E-6A46-8C94-C16486F61830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87EB-3DB1-D34F-8BCD-19EA493D760E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A958-40BB-7744-8DB4-90D4DF835740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5A42B9B-EC26-A146-A227-ECADBD3E8DE2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15DA19BD-ABE7-2E4E-92CD-46F9BEAC5386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A4E574-7F8E-994F-A91D-39FF77D990AB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E451D01E-7569-DC4F-B3BA-B4422B13DE58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E542-0A8F-6B4F-8F82-A9D42E831A0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B1-D89D-9241-AC0F-5B33343FB813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2F59-9786-1A46-AA6A-EABE0B88B8DF}" type="datetime1">
              <a:t>6/24/22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DE4F-D52C-874C-9822-ED968A576A17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1C8BB7-43F2-6C4C-B4CA-8083673AE1B6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5000"/>
            <a:ext cx="9144000" cy="2286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2514787"/>
            <a:ext cx="9144000" cy="1447613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Impact" panose="020B0806030902050204" pitchFamily="34" charset="0"/>
              </a:rPr>
              <a:t>Machine Learning and Data Mining</a:t>
            </a:r>
            <a:br>
              <a:rPr lang="en-US" sz="4000" dirty="0">
                <a:latin typeface="Impact" panose="020B0806030902050204" pitchFamily="34" charset="0"/>
              </a:rPr>
            </a:br>
            <a:r>
              <a:rPr lang="en-US" sz="3200" dirty="0">
                <a:latin typeface="Arial"/>
                <a:cs typeface="Arial"/>
              </a:rPr>
              <a:t>(Học máy và Khai phá dữ liệu)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33400" y="4876800"/>
            <a:ext cx="8125968" cy="1002792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Khoat Than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457200" y="5334000"/>
            <a:ext cx="8202168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dirty="0"/>
              <a:t>School of Information and Communication Technology</a:t>
            </a:r>
          </a:p>
          <a:p>
            <a:pPr algn="ctr">
              <a:lnSpc>
                <a:spcPct val="140000"/>
              </a:lnSpc>
            </a:pPr>
            <a:r>
              <a:rPr lang="en-US" dirty="0"/>
              <a:t>Hanoi University of Science and Technology</a:t>
            </a:r>
          </a:p>
          <a:p>
            <a:pPr algn="ctr">
              <a:lnSpc>
                <a:spcPct val="140000"/>
              </a:lnSpc>
            </a:pPr>
            <a:endParaRPr lang="en-US" dirty="0"/>
          </a:p>
          <a:p>
            <a:pPr algn="ctr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6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Association rules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0000FF"/>
                </a:solidFill>
              </a:rPr>
              <a:t>Association rules: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If-then rules about the content of baskets</a:t>
            </a:r>
          </a:p>
          <a:p>
            <a:pPr algn="just">
              <a:spcBef>
                <a:spcPts val="1200"/>
              </a:spcBef>
            </a:pPr>
            <a:r>
              <a:rPr lang="en-US" sz="2200" b="1" i="1" dirty="0">
                <a:solidFill>
                  <a:srgbClr val="0000FF"/>
                </a:solidFill>
              </a:rPr>
              <a:t>{i</a:t>
            </a:r>
            <a:r>
              <a:rPr lang="en-US" sz="2200" b="1" i="1" baseline="-25000" dirty="0">
                <a:solidFill>
                  <a:srgbClr val="0000FF"/>
                </a:solidFill>
              </a:rPr>
              <a:t>1</a:t>
            </a:r>
            <a:r>
              <a:rPr lang="en-US" sz="2200" b="1" i="1" dirty="0">
                <a:solidFill>
                  <a:srgbClr val="0000FF"/>
                </a:solidFill>
              </a:rPr>
              <a:t>, i</a:t>
            </a:r>
            <a:r>
              <a:rPr lang="en-US" sz="2200" b="1" i="1" baseline="-25000" dirty="0">
                <a:solidFill>
                  <a:srgbClr val="0000FF"/>
                </a:solidFill>
              </a:rPr>
              <a:t>2</a:t>
            </a:r>
            <a:r>
              <a:rPr lang="en-US" sz="2200" b="1" i="1" dirty="0">
                <a:solidFill>
                  <a:srgbClr val="0000FF"/>
                </a:solidFill>
              </a:rPr>
              <a:t>, …, i</a:t>
            </a:r>
            <a:r>
              <a:rPr lang="en-US" sz="2200" b="1" i="1" baseline="-25000" dirty="0">
                <a:solidFill>
                  <a:srgbClr val="0000FF"/>
                </a:solidFill>
              </a:rPr>
              <a:t>k</a:t>
            </a:r>
            <a:r>
              <a:rPr lang="en-US" sz="2200" b="1" i="1" dirty="0">
                <a:solidFill>
                  <a:srgbClr val="0000FF"/>
                </a:solidFill>
              </a:rPr>
              <a:t>} </a:t>
            </a:r>
            <a:r>
              <a:rPr lang="en-US" sz="2200" b="1" i="1" dirty="0">
                <a:solidFill>
                  <a:srgbClr val="0000FF"/>
                </a:solidFill>
                <a:sym typeface="Wingdings"/>
              </a:rPr>
              <a:t> j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>
                <a:solidFill>
                  <a:schemeClr val="tx1"/>
                </a:solidFill>
                <a:sym typeface="Wingdings"/>
              </a:rPr>
              <a:t>means: “if a basket contains all of </a:t>
            </a:r>
            <a:r>
              <a:rPr lang="en-US" sz="2200" b="1" i="1" dirty="0">
                <a:solidFill>
                  <a:schemeClr val="tx1"/>
                </a:solidFill>
                <a:sym typeface="Wingdings"/>
              </a:rPr>
              <a:t>{</a:t>
            </a:r>
            <a:r>
              <a:rPr lang="en-US" sz="2200" b="1" i="1" dirty="0">
                <a:solidFill>
                  <a:schemeClr val="tx1"/>
                </a:solidFill>
              </a:rPr>
              <a:t>i</a:t>
            </a:r>
            <a:r>
              <a:rPr lang="en-US" sz="2200" b="1" i="1" baseline="-25000" dirty="0">
                <a:solidFill>
                  <a:schemeClr val="tx1"/>
                </a:solidFill>
              </a:rPr>
              <a:t>1</a:t>
            </a:r>
            <a:r>
              <a:rPr lang="en-US" sz="2200" b="1" i="1" dirty="0">
                <a:solidFill>
                  <a:schemeClr val="tx1"/>
                </a:solidFill>
              </a:rPr>
              <a:t>, i</a:t>
            </a:r>
            <a:r>
              <a:rPr lang="en-US" sz="2200" b="1" i="1" baseline="-25000" dirty="0">
                <a:solidFill>
                  <a:schemeClr val="tx1"/>
                </a:solidFill>
              </a:rPr>
              <a:t>2</a:t>
            </a:r>
            <a:r>
              <a:rPr lang="en-US" sz="2200" b="1" i="1" dirty="0">
                <a:solidFill>
                  <a:schemeClr val="tx1"/>
                </a:solidFill>
              </a:rPr>
              <a:t>, …, i</a:t>
            </a:r>
            <a:r>
              <a:rPr lang="en-US" sz="2200" b="1" i="1" baseline="-25000" dirty="0">
                <a:solidFill>
                  <a:schemeClr val="tx1"/>
                </a:solidFill>
              </a:rPr>
              <a:t>k</a:t>
            </a:r>
            <a:r>
              <a:rPr lang="en-US" sz="2200" b="1" i="1" dirty="0">
                <a:solidFill>
                  <a:schemeClr val="tx1"/>
                </a:solidFill>
                <a:sym typeface="Wingdings"/>
              </a:rPr>
              <a:t>}</a:t>
            </a:r>
            <a:r>
              <a:rPr lang="en-US" sz="2200" dirty="0">
                <a:solidFill>
                  <a:schemeClr val="tx1"/>
                </a:solidFill>
                <a:sym typeface="Wingdings"/>
              </a:rPr>
              <a:t>, then it is likely to contain </a:t>
            </a:r>
            <a:r>
              <a:rPr lang="en-US" sz="2200" b="1" i="1" dirty="0">
                <a:solidFill>
                  <a:schemeClr val="tx1"/>
                </a:solidFill>
                <a:sym typeface="Wingdings"/>
              </a:rPr>
              <a:t>j</a:t>
            </a:r>
            <a:r>
              <a:rPr lang="en-US" sz="2200" dirty="0">
                <a:solidFill>
                  <a:schemeClr val="tx1"/>
                </a:solidFill>
                <a:sym typeface="Wingdings"/>
              </a:rPr>
              <a:t>”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(nếu một giỏ hàng mà chứa </a:t>
            </a:r>
            <a:r>
              <a:rPr lang="en-US" sz="2000" b="1" i="1" dirty="0">
                <a:solidFill>
                  <a:schemeClr val="tx1"/>
                </a:solidFill>
                <a:sym typeface="Wingdings"/>
              </a:rPr>
              <a:t>{</a:t>
            </a:r>
            <a:r>
              <a:rPr lang="en-US" sz="2000" b="1" i="1" dirty="0">
                <a:solidFill>
                  <a:schemeClr val="tx1"/>
                </a:solidFill>
              </a:rPr>
              <a:t>i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b="1" i="1" dirty="0">
                <a:solidFill>
                  <a:schemeClr val="tx1"/>
                </a:solidFill>
              </a:rPr>
              <a:t>, i</a:t>
            </a:r>
            <a:r>
              <a:rPr lang="en-US" sz="2000" b="1" i="1" baseline="-25000" dirty="0">
                <a:solidFill>
                  <a:schemeClr val="tx1"/>
                </a:solidFill>
              </a:rPr>
              <a:t>2</a:t>
            </a:r>
            <a:r>
              <a:rPr lang="en-US" sz="2000" b="1" i="1" dirty="0">
                <a:solidFill>
                  <a:schemeClr val="tx1"/>
                </a:solidFill>
              </a:rPr>
              <a:t>, …, i</a:t>
            </a:r>
            <a:r>
              <a:rPr lang="en-US" sz="2000" b="1" i="1" baseline="-25000" dirty="0">
                <a:solidFill>
                  <a:schemeClr val="tx1"/>
                </a:solidFill>
              </a:rPr>
              <a:t>k</a:t>
            </a:r>
            <a:r>
              <a:rPr lang="en-US" sz="2000" b="1" i="1" dirty="0">
                <a:solidFill>
                  <a:schemeClr val="tx1"/>
                </a:solidFill>
                <a:sym typeface="Wingdings"/>
              </a:rPr>
              <a:t>}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thì nó cũng có thể chứa 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chemeClr val="tx1"/>
              </a:solidFill>
              <a:sym typeface="Wingdings"/>
            </a:endParaRP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  <a:sym typeface="Wingdings"/>
              </a:rPr>
              <a:t>In practice there are many rules, we want to</a:t>
            </a:r>
            <a:r>
              <a:rPr lang="en-US" sz="2200" dirty="0">
                <a:sym typeface="Wingdings"/>
              </a:rPr>
              <a:t> </a:t>
            </a:r>
            <a:r>
              <a:rPr lang="en-US" sz="2200" b="1" dirty="0">
                <a:solidFill>
                  <a:srgbClr val="FF6600"/>
                </a:solidFill>
                <a:sym typeface="Wingdings"/>
              </a:rPr>
              <a:t>find significant or interesting rules.</a:t>
            </a:r>
          </a:p>
          <a:p>
            <a:pPr algn="just">
              <a:spcBef>
                <a:spcPts val="1200"/>
              </a:spcBef>
            </a:pPr>
            <a:r>
              <a:rPr lang="en-US" sz="2200" b="1" i="1" dirty="0">
                <a:solidFill>
                  <a:srgbClr val="0000FF"/>
                </a:solidFill>
                <a:sym typeface="Wingdings"/>
              </a:rPr>
              <a:t>Confidence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>
                <a:solidFill>
                  <a:schemeClr val="tx1"/>
                </a:solidFill>
                <a:sym typeface="Wingdings"/>
              </a:rPr>
              <a:t>of this association rule is the probability of </a:t>
            </a:r>
            <a:r>
              <a:rPr lang="en-US" sz="2200" b="1" dirty="0">
                <a:solidFill>
                  <a:schemeClr val="tx1"/>
                </a:solidFill>
                <a:sym typeface="Wingdings"/>
              </a:rPr>
              <a:t>j</a:t>
            </a:r>
            <a:r>
              <a:rPr lang="en-US" sz="2200" dirty="0">
                <a:solidFill>
                  <a:schemeClr val="tx1"/>
                </a:solidFill>
                <a:sym typeface="Wingdings"/>
              </a:rPr>
              <a:t> given </a:t>
            </a:r>
            <a:r>
              <a:rPr lang="en-US" sz="2200" b="1" dirty="0">
                <a:solidFill>
                  <a:schemeClr val="tx1"/>
                </a:solidFill>
                <a:sym typeface="Wingdings"/>
              </a:rPr>
              <a:t>I = {</a:t>
            </a:r>
            <a:r>
              <a:rPr lang="en-US" sz="2200" b="1" dirty="0">
                <a:solidFill>
                  <a:schemeClr val="tx1"/>
                </a:solidFill>
              </a:rPr>
              <a:t>i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, i</a:t>
            </a:r>
            <a:r>
              <a:rPr lang="en-US" sz="2200" b="1" baseline="-25000" dirty="0">
                <a:solidFill>
                  <a:schemeClr val="tx1"/>
                </a:solidFill>
              </a:rPr>
              <a:t>2</a:t>
            </a:r>
            <a:r>
              <a:rPr lang="en-US" sz="2200" b="1" dirty="0">
                <a:solidFill>
                  <a:schemeClr val="tx1"/>
                </a:solidFill>
              </a:rPr>
              <a:t>, …, i</a:t>
            </a:r>
            <a:r>
              <a:rPr lang="en-US" sz="2200" b="1" baseline="-25000" dirty="0">
                <a:solidFill>
                  <a:schemeClr val="tx1"/>
                </a:solidFill>
              </a:rPr>
              <a:t>k</a:t>
            </a:r>
            <a:r>
              <a:rPr lang="en-US" sz="2200" b="1" dirty="0">
                <a:solidFill>
                  <a:schemeClr val="tx1"/>
                </a:solidFill>
                <a:sym typeface="Wingdings"/>
              </a:rPr>
              <a:t>}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 của luật 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j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là xác suất của 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với điều kiện </a:t>
            </a:r>
            <a:r>
              <a:rPr lang="en-US" sz="2000" b="1" i="1" dirty="0">
                <a:solidFill>
                  <a:schemeClr val="tx1"/>
                </a:solidFill>
                <a:sym typeface="Wingdings"/>
              </a:rPr>
              <a:t>I</a:t>
            </a:r>
            <a:endParaRPr lang="en-US" sz="2000" i="1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630883"/>
            <a:ext cx="5537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6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Interesting association rules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FF0000"/>
                </a:solidFill>
              </a:rPr>
              <a:t>Not all high-confidence rules are interesting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The rule </a:t>
            </a:r>
            <a:r>
              <a:rPr lang="en-US" sz="2000" b="1" i="1" dirty="0">
                <a:solidFill>
                  <a:schemeClr val="tx1"/>
                </a:solidFill>
              </a:rPr>
              <a:t>X </a:t>
            </a:r>
            <a:r>
              <a:rPr lang="en-US" sz="2000" b="1" i="1" dirty="0">
                <a:solidFill>
                  <a:schemeClr val="tx1"/>
                </a:solidFill>
                <a:sym typeface="Wingdings"/>
              </a:rPr>
              <a:t> milk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 may have high confidence for many itemsets X, because milk is purchased very often (independent of X) and the confidence will be high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0000FF"/>
                </a:solidFill>
              </a:rPr>
              <a:t>Interest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of an association rule </a:t>
            </a:r>
            <a:r>
              <a:rPr lang="en-US" sz="2200" b="1" dirty="0">
                <a:solidFill>
                  <a:schemeClr val="tx1"/>
                </a:solidFill>
              </a:rPr>
              <a:t>I </a:t>
            </a:r>
            <a:r>
              <a:rPr lang="en-US" sz="2200" b="1" dirty="0">
                <a:solidFill>
                  <a:schemeClr val="tx1"/>
                </a:solidFill>
                <a:sym typeface="Wingdings"/>
              </a:rPr>
              <a:t>j</a:t>
            </a:r>
            <a:r>
              <a:rPr lang="en-US" sz="2200" dirty="0">
                <a:solidFill>
                  <a:schemeClr val="tx1"/>
                </a:solidFill>
                <a:sym typeface="Wingdings"/>
              </a:rPr>
              <a:t>:</a:t>
            </a:r>
            <a:br>
              <a:rPr lang="en-US" sz="2200" dirty="0">
                <a:solidFill>
                  <a:schemeClr val="tx1"/>
                </a:solidFill>
                <a:sym typeface="Wingdings"/>
              </a:rPr>
            </a:br>
            <a:r>
              <a:rPr lang="en-US" sz="2200" i="1" dirty="0">
                <a:solidFill>
                  <a:schemeClr val="tx1"/>
                </a:solidFill>
                <a:sym typeface="Wingdings"/>
              </a:rPr>
              <a:t>difference between its confidence and the fraction of baskets that contain </a:t>
            </a:r>
            <a:r>
              <a:rPr lang="en-US" sz="2200" b="1" i="1" dirty="0">
                <a:solidFill>
                  <a:schemeClr val="tx1"/>
                </a:solidFill>
                <a:sym typeface="Wingdings"/>
              </a:rPr>
              <a:t>j</a:t>
            </a:r>
            <a:r>
              <a:rPr lang="en-US" sz="2200" i="1" dirty="0">
                <a:solidFill>
                  <a:schemeClr val="tx1"/>
                </a:solidFill>
                <a:sym typeface="Wingdings"/>
              </a:rPr>
              <a:t>.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200" dirty="0">
                <a:solidFill>
                  <a:schemeClr val="tx1"/>
                </a:solidFill>
                <a:sym typeface="Wingdings"/>
              </a:rPr>
              <a:t>Interest(</a:t>
            </a:r>
            <a:r>
              <a:rPr lang="en-US" sz="2200" b="1" dirty="0">
                <a:solidFill>
                  <a:schemeClr val="tx1"/>
                </a:solidFill>
                <a:sym typeface="Wingdings"/>
              </a:rPr>
              <a:t>I j</a:t>
            </a:r>
            <a:r>
              <a:rPr lang="en-US" sz="2200" dirty="0">
                <a:solidFill>
                  <a:schemeClr val="tx1"/>
                </a:solidFill>
                <a:sym typeface="Wingdings"/>
              </a:rPr>
              <a:t>) = conf(</a:t>
            </a:r>
            <a:r>
              <a:rPr lang="en-US" sz="2200" b="1" dirty="0">
                <a:solidFill>
                  <a:schemeClr val="tx1"/>
                </a:solidFill>
                <a:sym typeface="Wingdings"/>
              </a:rPr>
              <a:t>I j</a:t>
            </a:r>
            <a:r>
              <a:rPr lang="en-US" sz="2200" dirty="0">
                <a:solidFill>
                  <a:schemeClr val="tx1"/>
                </a:solidFill>
                <a:sym typeface="Wingdings"/>
              </a:rPr>
              <a:t>) – Pr(</a:t>
            </a:r>
            <a:r>
              <a:rPr lang="en-US" sz="2200" b="1" dirty="0">
                <a:solidFill>
                  <a:schemeClr val="tx1"/>
                </a:solidFill>
                <a:sym typeface="Wingdings"/>
              </a:rPr>
              <a:t>j</a:t>
            </a:r>
            <a:r>
              <a:rPr lang="en-US" sz="2200" dirty="0">
                <a:solidFill>
                  <a:schemeClr val="tx1"/>
                </a:solidFill>
                <a:sym typeface="Wingdings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008000"/>
                </a:solidFill>
              </a:rPr>
              <a:t>Interesting rules are those with high positive or negative interest values (usually above 0.5)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200" dirty="0">
                <a:solidFill>
                  <a:srgbClr val="FF0000"/>
                </a:solidFill>
              </a:rPr>
              <a:t>Why?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6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Confidence and Interest: </a:t>
            </a:r>
            <a:r>
              <a:rPr lang="en-US" sz="3200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B1 = {m, c, b}		B2 = {m, p, j}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B3 = {m, b}			B4 = {c, j}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B5 = {m, p, b}		B6 = {m, c, b, j}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B7 = {c, b, j}		B8 = {b, c}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dirty="0"/>
              <a:t>Association rule: </a:t>
            </a:r>
            <a:r>
              <a:rPr lang="en-US" sz="2200" b="1" dirty="0">
                <a:solidFill>
                  <a:srgbClr val="0000FF"/>
                </a:solidFill>
              </a:rPr>
              <a:t>{m,b} </a:t>
            </a:r>
            <a:r>
              <a:rPr lang="en-US" sz="2200" b="1" dirty="0">
                <a:solidFill>
                  <a:srgbClr val="0000FF"/>
                </a:solidFill>
                <a:sym typeface="Wingdings"/>
              </a:rPr>
              <a:t>c</a:t>
            </a:r>
            <a:endParaRPr lang="en-US" b="1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/>
              <a:t>Confidence</a:t>
            </a:r>
            <a:r>
              <a:rPr lang="en-US" sz="2000" dirty="0"/>
              <a:t> = 2/4 = 0.5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/>
              <a:t>Interest</a:t>
            </a:r>
            <a:r>
              <a:rPr lang="en-US" sz="2000" dirty="0"/>
              <a:t> = |0.5 - 5/8| = 1/8  </a:t>
            </a:r>
            <a:br>
              <a:rPr lang="en-US" sz="2000" dirty="0"/>
            </a:br>
            <a:r>
              <a:rPr lang="en-US" sz="2000" dirty="0"/>
              <a:t>(item c appears in 5/8 of the baskets)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FF6600"/>
                </a:solidFill>
              </a:rPr>
              <a:t>Rule is not very interesting</a:t>
            </a:r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6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Finding association rules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Problem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  <a:r>
              <a:rPr lang="en-US" sz="2200" i="1" dirty="0">
                <a:solidFill>
                  <a:schemeClr val="tx1"/>
                </a:solidFill>
              </a:rPr>
              <a:t> find all association rules with support ≥ s and confidence ≥ c.</a:t>
            </a:r>
            <a:endParaRPr lang="en-US" i="1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Note: support of an association rule is the support of the set of items on the left side.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FF0000"/>
                </a:solidFill>
              </a:rPr>
              <a:t>Hard part:</a:t>
            </a:r>
            <a:r>
              <a:rPr lang="en-US" sz="2200" dirty="0">
                <a:solidFill>
                  <a:srgbClr val="FF0000"/>
                </a:solidFill>
              </a:rPr>
              <a:t> finding the frequent itemsets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If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00FF"/>
                </a:solidFill>
              </a:rPr>
              <a:t>{i</a:t>
            </a:r>
            <a:r>
              <a:rPr lang="en-US" sz="2000" b="1" i="1" baseline="-25000" dirty="0">
                <a:solidFill>
                  <a:srgbClr val="0000FF"/>
                </a:solidFill>
              </a:rPr>
              <a:t>1</a:t>
            </a:r>
            <a:r>
              <a:rPr lang="en-US" sz="2000" b="1" i="1" dirty="0">
                <a:solidFill>
                  <a:srgbClr val="0000FF"/>
                </a:solidFill>
              </a:rPr>
              <a:t>, i</a:t>
            </a:r>
            <a:r>
              <a:rPr lang="en-US" sz="2000" b="1" i="1" baseline="-25000" dirty="0">
                <a:solidFill>
                  <a:srgbClr val="0000FF"/>
                </a:solidFill>
              </a:rPr>
              <a:t>2</a:t>
            </a:r>
            <a:r>
              <a:rPr lang="en-US" sz="2000" b="1" i="1" dirty="0">
                <a:solidFill>
                  <a:srgbClr val="0000FF"/>
                </a:solidFill>
              </a:rPr>
              <a:t>, …, i</a:t>
            </a:r>
            <a:r>
              <a:rPr lang="en-US" sz="2000" b="1" i="1" baseline="-25000" dirty="0">
                <a:solidFill>
                  <a:srgbClr val="0000FF"/>
                </a:solidFill>
              </a:rPr>
              <a:t>k</a:t>
            </a:r>
            <a:r>
              <a:rPr lang="en-US" sz="2000" b="1" i="1" dirty="0">
                <a:solidFill>
                  <a:srgbClr val="0000FF"/>
                </a:solidFill>
              </a:rPr>
              <a:t>} </a:t>
            </a:r>
            <a:r>
              <a:rPr lang="en-US" sz="2000" b="1" i="1" dirty="0">
                <a:solidFill>
                  <a:srgbClr val="0000FF"/>
                </a:solidFill>
                <a:sym typeface="Wingdings"/>
              </a:rPr>
              <a:t> j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has high support and confidence, then both </a:t>
            </a:r>
            <a:r>
              <a:rPr lang="en-US" sz="2000" b="1" i="1" dirty="0">
                <a:solidFill>
                  <a:schemeClr val="tx1"/>
                </a:solidFill>
              </a:rPr>
              <a:t>{i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b="1" i="1" dirty="0">
                <a:solidFill>
                  <a:schemeClr val="tx1"/>
                </a:solidFill>
              </a:rPr>
              <a:t>, i</a:t>
            </a:r>
            <a:r>
              <a:rPr lang="en-US" sz="2000" b="1" i="1" baseline="-25000" dirty="0">
                <a:solidFill>
                  <a:schemeClr val="tx1"/>
                </a:solidFill>
              </a:rPr>
              <a:t>2</a:t>
            </a:r>
            <a:r>
              <a:rPr lang="en-US" sz="2000" b="1" i="1" dirty="0">
                <a:solidFill>
                  <a:schemeClr val="tx1"/>
                </a:solidFill>
              </a:rPr>
              <a:t>, …, i</a:t>
            </a:r>
            <a:r>
              <a:rPr lang="en-US" sz="2000" b="1" i="1" baseline="-25000" dirty="0">
                <a:solidFill>
                  <a:schemeClr val="tx1"/>
                </a:solidFill>
              </a:rPr>
              <a:t>k</a:t>
            </a:r>
            <a:r>
              <a:rPr lang="en-US" sz="2000" b="1" i="1" dirty="0">
                <a:solidFill>
                  <a:schemeClr val="tx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  and </a:t>
            </a:r>
            <a:r>
              <a:rPr lang="en-US" sz="2000" b="1" i="1" dirty="0">
                <a:solidFill>
                  <a:schemeClr val="tx1"/>
                </a:solidFill>
              </a:rPr>
              <a:t>{i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b="1" i="1" dirty="0">
                <a:solidFill>
                  <a:schemeClr val="tx1"/>
                </a:solidFill>
              </a:rPr>
              <a:t>, i</a:t>
            </a:r>
            <a:r>
              <a:rPr lang="en-US" sz="2000" b="1" i="1" baseline="-25000" dirty="0">
                <a:solidFill>
                  <a:schemeClr val="tx1"/>
                </a:solidFill>
              </a:rPr>
              <a:t>2</a:t>
            </a:r>
            <a:r>
              <a:rPr lang="en-US" sz="2000" b="1" i="1" dirty="0">
                <a:solidFill>
                  <a:schemeClr val="tx1"/>
                </a:solidFill>
              </a:rPr>
              <a:t>, …, i</a:t>
            </a:r>
            <a:r>
              <a:rPr lang="en-US" sz="2000" b="1" i="1" baseline="-25000" dirty="0">
                <a:solidFill>
                  <a:schemeClr val="tx1"/>
                </a:solidFill>
              </a:rPr>
              <a:t>k</a:t>
            </a:r>
            <a:r>
              <a:rPr lang="en-US" sz="2000" b="1" i="1" dirty="0">
                <a:solidFill>
                  <a:schemeClr val="tx1"/>
                </a:solidFill>
              </a:rPr>
              <a:t>,</a:t>
            </a:r>
            <a:r>
              <a:rPr lang="en-US" sz="2000" b="1" i="1" dirty="0">
                <a:solidFill>
                  <a:schemeClr val="tx1"/>
                </a:solidFill>
                <a:sym typeface="Wingdings"/>
              </a:rPr>
              <a:t> j}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 will be frequent.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572000"/>
            <a:ext cx="5537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1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Mining association rules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FF0000"/>
                </a:solidFill>
              </a:rPr>
              <a:t>Step 1:</a:t>
            </a:r>
            <a:r>
              <a:rPr lang="en-US" sz="2200" dirty="0"/>
              <a:t> find all frequent itemsets </a:t>
            </a:r>
            <a:r>
              <a:rPr lang="en-US" sz="2200" b="1" i="1" dirty="0"/>
              <a:t>I</a:t>
            </a:r>
            <a:endParaRPr lang="en-US" sz="2000" b="1" i="1" dirty="0"/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FF0000"/>
                </a:solidFill>
              </a:rPr>
              <a:t>Step 2: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rule generation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For every subset A of </a:t>
            </a:r>
            <a:r>
              <a:rPr lang="en-US" sz="2000" b="1" i="1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, generate rule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i="1" dirty="0">
                <a:solidFill>
                  <a:schemeClr val="tx1"/>
                </a:solidFill>
                <a:sym typeface="Wingdings"/>
              </a:rPr>
              <a:t> I \ A</a:t>
            </a:r>
            <a:endParaRPr lang="en-US" sz="2000" dirty="0">
              <a:solidFill>
                <a:schemeClr val="tx1"/>
              </a:solidFill>
              <a:sym typeface="Wingdings"/>
            </a:endParaRPr>
          </a:p>
          <a:p>
            <a:pPr lvl="2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u"/>
            </a:pPr>
            <a:r>
              <a:rPr lang="en-US" dirty="0">
                <a:solidFill>
                  <a:schemeClr val="tx1"/>
                </a:solidFill>
                <a:sym typeface="Wingdings"/>
              </a:rPr>
              <a:t>Since I is frequent, A is also frequent</a:t>
            </a:r>
          </a:p>
          <a:p>
            <a:pPr lvl="2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u"/>
            </a:pPr>
            <a:r>
              <a:rPr lang="en-US" i="1" dirty="0">
                <a:solidFill>
                  <a:srgbClr val="0000FF"/>
                </a:solidFill>
                <a:sym typeface="Wingdings"/>
              </a:rPr>
              <a:t>Variant 1: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Single pass to compute the rule confidence confidence(A,BC,D) = support(A,B,C,D) / support(A,B)</a:t>
            </a:r>
          </a:p>
          <a:p>
            <a:pPr lvl="2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u"/>
            </a:pPr>
            <a:r>
              <a:rPr lang="en-US" i="1" dirty="0">
                <a:solidFill>
                  <a:srgbClr val="0000FF"/>
                </a:solidFill>
                <a:sym typeface="Wingdings"/>
              </a:rPr>
              <a:t>Variant 2:</a:t>
            </a:r>
          </a:p>
          <a:p>
            <a:pPr lvl="3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u"/>
            </a:pPr>
            <a:r>
              <a:rPr lang="en-US" dirty="0">
                <a:solidFill>
                  <a:schemeClr val="tx1"/>
                </a:solidFill>
                <a:sym typeface="Wingdings"/>
              </a:rPr>
              <a:t>Observation: If A,B,CD is below confidence, so is A,BC,D </a:t>
            </a:r>
          </a:p>
          <a:p>
            <a:pPr lvl="3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u"/>
            </a:pPr>
            <a:r>
              <a:rPr lang="en-US" dirty="0">
                <a:solidFill>
                  <a:schemeClr val="tx1"/>
                </a:solidFill>
                <a:sym typeface="Wingdings"/>
              </a:rPr>
              <a:t>Can generate “bigger” rules from smaller ones!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  <a:sym typeface="Wingdings"/>
              </a:rPr>
              <a:t>Output the rules above the confidence threshold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B1 = {m, c, b}		B2 = {m, p, j}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B3 = {m, b}			B4 = {c, j}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B5 = {m, p, b, c}		B6 = {m, c, b, j}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B7 = {c, b, j}		B8 = {b, c}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Support threshold s = 3,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8000"/>
                </a:solidFill>
              </a:rPr>
              <a:t>confidence </a:t>
            </a:r>
            <a:r>
              <a:rPr lang="en-US" sz="2200" b="1" dirty="0">
                <a:solidFill>
                  <a:srgbClr val="008000"/>
                </a:solidFill>
              </a:rPr>
              <a:t>c</a:t>
            </a:r>
            <a:r>
              <a:rPr lang="en-US" sz="2200" dirty="0">
                <a:solidFill>
                  <a:srgbClr val="008000"/>
                </a:solidFill>
              </a:rPr>
              <a:t> = 0.75</a:t>
            </a:r>
            <a:endParaRPr lang="en-US" b="1" dirty="0">
              <a:solidFill>
                <a:srgbClr val="008000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/>
              <a:t>Frequent itemsets: </a:t>
            </a:r>
            <a:r>
              <a:rPr lang="en-US" sz="2000" dirty="0"/>
              <a:t>{b,m}, {b,c}, {c,m}, {c,j}, {m,c,b}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/>
              <a:t>Generate rules:</a:t>
            </a:r>
            <a:endParaRPr lang="en-US" sz="2000" dirty="0"/>
          </a:p>
          <a:p>
            <a:pPr lvl="2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m: </a:t>
            </a:r>
            <a:r>
              <a:rPr lang="en-US" sz="2000" b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=4/6  		m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b: </a:t>
            </a:r>
            <a:r>
              <a:rPr lang="en-US" sz="2000" b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=4/5 </a:t>
            </a:r>
          </a:p>
          <a:p>
            <a:pPr lvl="2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  <a:sym typeface="Wingdings"/>
              </a:rPr>
              <a:t>b</a:t>
            </a:r>
            <a:r>
              <a:rPr lang="en-US" sz="2000" dirty="0">
                <a:solidFill>
                  <a:schemeClr val="tx1"/>
                </a:solidFill>
              </a:rPr>
              <a:t>c: </a:t>
            </a:r>
            <a:r>
              <a:rPr lang="en-US" sz="2000" b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=5/6 ...</a:t>
            </a:r>
          </a:p>
          <a:p>
            <a:pPr lvl="2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b,c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m: </a:t>
            </a:r>
            <a:r>
              <a:rPr lang="en-US" sz="2000" b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=3/5 		b,m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c: </a:t>
            </a:r>
            <a:r>
              <a:rPr lang="en-US" sz="2000" b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=3/4</a:t>
            </a:r>
          </a:p>
          <a:p>
            <a:pPr lvl="2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c,m: </a:t>
            </a:r>
            <a:r>
              <a:rPr lang="en-US" sz="2000" b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=3/6</a:t>
            </a:r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19200" y="4953000"/>
            <a:ext cx="1828800" cy="1371600"/>
            <a:chOff x="914400" y="4953000"/>
            <a:chExt cx="1828800" cy="137160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914400" y="4953000"/>
              <a:ext cx="1752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90600" y="5867400"/>
              <a:ext cx="1752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914400" y="6324600"/>
              <a:ext cx="1752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83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Compacting the output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To reduce the number of rules, we can post-process them and only output: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b="1" dirty="0">
                <a:solidFill>
                  <a:srgbClr val="0000FF"/>
                </a:solidFill>
              </a:rPr>
              <a:t>Maximal frequent itemsets: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No immediate superset is frequent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(give more pruning)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b="1" dirty="0">
                <a:solidFill>
                  <a:srgbClr val="0000FF"/>
                </a:solidFill>
              </a:rPr>
              <a:t>Closed itemsets: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No immediate superset has the same count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(&gt; 0)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Stores not only frequent information, but exact counts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Example: maximal/closed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/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" y="1676400"/>
            <a:ext cx="7109460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1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Finding Frequent Itemsets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/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Itemsets: </a:t>
            </a:r>
            <a:r>
              <a:rPr lang="en-US" sz="3200" dirty="0">
                <a:solidFill>
                  <a:srgbClr val="0000FF"/>
                </a:solidFill>
              </a:rPr>
              <a:t>computation model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Typically, data is kept in flat files rather than in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a database system: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Stored on disk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Stored basket-by-basket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Baskets are small but we have many baskets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and many items</a:t>
            </a:r>
          </a:p>
          <a:p>
            <a:pPr lvl="2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Expand baskets into pairs, triples, etc.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as you read baskets</a:t>
            </a:r>
          </a:p>
          <a:p>
            <a:pPr lvl="2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Use k nested loops to generate all sets of size k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371600"/>
            <a:ext cx="1498600" cy="467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6600" y="5903893"/>
            <a:ext cx="2057400" cy="954107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8000"/>
                </a:solidFill>
              </a:rPr>
              <a:t>Items are positive integers, and boundaries between baskets are -1.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5874603"/>
            <a:ext cx="4572000" cy="830997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/>
              <a:t>Note: </a:t>
            </a:r>
            <a:r>
              <a:rPr lang="en-US" sz="1600"/>
              <a:t>We want to find frequent itemsets. To find them, we have to count them. To count them, we have to generate them. </a:t>
            </a:r>
          </a:p>
        </p:txBody>
      </p:sp>
    </p:spTree>
    <p:extLst>
      <p:ext uri="{BB962C8B-B14F-4D97-AF65-F5344CB8AC3E}">
        <p14:creationId xmlns:p14="http://schemas.microsoft.com/office/powerpoint/2010/main" val="76491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2" y="685800"/>
            <a:ext cx="8458201" cy="703385"/>
          </a:xfrm>
        </p:spPr>
        <p:txBody>
          <a:bodyPr>
            <a:normAutofit/>
          </a:bodyPr>
          <a:lstStyle/>
          <a:p>
            <a:r>
              <a:rPr lang="en-US" sz="2954" dirty="0"/>
              <a:t>Contents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70541"/>
            <a:ext cx="8458200" cy="4923690"/>
          </a:xfrm>
        </p:spPr>
        <p:txBody>
          <a:bodyPr>
            <a:normAutofit/>
          </a:bodyPr>
          <a:lstStyle/>
          <a:p>
            <a:r>
              <a:rPr lang="en-US" sz="2000" dirty="0"/>
              <a:t>Introduction to Machine Learning &amp; Data Mining</a:t>
            </a:r>
          </a:p>
          <a:p>
            <a:pPr>
              <a:spcBef>
                <a:spcPts val="1108"/>
              </a:spcBef>
            </a:pPr>
            <a:r>
              <a:rPr lang="en-US" sz="2000" dirty="0"/>
              <a:t>Unsupervised learning</a:t>
            </a:r>
          </a:p>
          <a:p>
            <a:pPr>
              <a:spcBef>
                <a:spcPts val="1108"/>
              </a:spcBef>
            </a:pPr>
            <a:r>
              <a:rPr lang="en-US" sz="2000" dirty="0"/>
              <a:t>Supervised learning</a:t>
            </a:r>
          </a:p>
          <a:p>
            <a:pPr>
              <a:spcBef>
                <a:spcPts val="1108"/>
              </a:spcBef>
            </a:pPr>
            <a:r>
              <a:rPr lang="en-US" sz="2000" dirty="0"/>
              <a:t>Probabilistic modeling</a:t>
            </a:r>
          </a:p>
          <a:p>
            <a:pPr>
              <a:spcBef>
                <a:spcPts val="1108"/>
              </a:spcBef>
            </a:pPr>
            <a:r>
              <a:rPr lang="en-US" sz="2000" b="1" dirty="0">
                <a:solidFill>
                  <a:srgbClr val="0432FF"/>
                </a:solidFill>
              </a:rPr>
              <a:t>Data mining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b="1" dirty="0">
                <a:solidFill>
                  <a:srgbClr val="0000FF"/>
                </a:solidFill>
              </a:rPr>
              <a:t>Association rule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b="1" dirty="0">
                <a:solidFill>
                  <a:srgbClr val="0000FF"/>
                </a:solidFill>
              </a:rPr>
              <a:t>Apriori</a:t>
            </a:r>
            <a:endParaRPr lang="en-US" sz="2000" b="1" dirty="0">
              <a:solidFill>
                <a:srgbClr val="0432FF"/>
              </a:solidFill>
            </a:endParaRPr>
          </a:p>
          <a:p>
            <a:pPr>
              <a:spcBef>
                <a:spcPts val="1108"/>
              </a:spcBef>
            </a:pPr>
            <a:r>
              <a:rPr lang="en-US" sz="2000" dirty="0"/>
              <a:t>Practical advice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0" y="1066800"/>
            <a:ext cx="10668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389185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model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The true cost of mining disk-resident data is usually the </a:t>
            </a:r>
            <a:r>
              <a:rPr lang="en-US" sz="2200" b="1">
                <a:solidFill>
                  <a:schemeClr val="tx1"/>
                </a:solidFill>
              </a:rPr>
              <a:t>number of disk I/Os </a:t>
            </a:r>
            <a:endParaRPr lang="en-US" sz="2200">
              <a:solidFill>
                <a:schemeClr val="tx1"/>
              </a:solidFill>
              <a:effectLst/>
            </a:endParaRPr>
          </a:p>
          <a:p>
            <a:r>
              <a:rPr lang="en-US" sz="2200">
                <a:solidFill>
                  <a:schemeClr val="tx1"/>
                </a:solidFill>
              </a:rPr>
              <a:t>In practice, association-rule algorithms read the data in </a:t>
            </a:r>
            <a:r>
              <a:rPr lang="en-US" sz="2200" b="1" i="1">
                <a:solidFill>
                  <a:schemeClr val="tx1"/>
                </a:solidFill>
              </a:rPr>
              <a:t>passes </a:t>
            </a:r>
            <a:r>
              <a:rPr lang="en-US" sz="2200">
                <a:solidFill>
                  <a:schemeClr val="tx1"/>
                </a:solidFill>
              </a:rPr>
              <a:t>– all baskets read in turn </a:t>
            </a:r>
            <a:endParaRPr lang="en-US" sz="2200">
              <a:solidFill>
                <a:schemeClr val="tx1"/>
              </a:solidFill>
              <a:effectLst/>
            </a:endParaRPr>
          </a:p>
          <a:p>
            <a:r>
              <a:rPr lang="en-US" sz="2200">
                <a:solidFill>
                  <a:schemeClr val="tx1"/>
                </a:solidFill>
              </a:rPr>
              <a:t>We measure the cost by the </a:t>
            </a:r>
            <a:r>
              <a:rPr lang="en-US" sz="2200" b="1">
                <a:solidFill>
                  <a:schemeClr val="tx1"/>
                </a:solidFill>
              </a:rPr>
              <a:t>number of passes </a:t>
            </a:r>
            <a:r>
              <a:rPr lang="en-US" sz="2200">
                <a:solidFill>
                  <a:schemeClr val="tx1"/>
                </a:solidFill>
              </a:rPr>
              <a:t>an algorithm makes over the data </a:t>
            </a:r>
            <a:endParaRPr lang="en-US" sz="220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5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Main-memory bottleneck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>
                <a:solidFill>
                  <a:srgbClr val="FF6600"/>
                </a:solidFill>
              </a:rPr>
              <a:t>For many frequent-itemset algorithms, </a:t>
            </a:r>
            <a:r>
              <a:rPr lang="en-US" sz="2200" b="1">
                <a:solidFill>
                  <a:srgbClr val="FF6600"/>
                </a:solidFill>
              </a:rPr>
              <a:t>main-memory </a:t>
            </a:r>
            <a:r>
              <a:rPr lang="en-US" sz="2200">
                <a:solidFill>
                  <a:srgbClr val="FF6600"/>
                </a:solidFill>
              </a:rPr>
              <a:t>is the critical resource</a:t>
            </a:r>
            <a:endParaRPr lang="en-US" sz="2200">
              <a:solidFill>
                <a:srgbClr val="FF6600"/>
              </a:solidFill>
              <a:effectLst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As we read baskets, we need to count something, e.g., occurrences of pairs of items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The number of different things we can count is limited by main memory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Swapping counts in/out is a disaster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0000"/>
                </a:solidFill>
              </a:rPr>
              <a:t>why?</a:t>
            </a:r>
            <a:r>
              <a:rPr lang="en-US" sz="2000" dirty="0"/>
              <a:t>)</a:t>
            </a:r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Finding Frequent Pairs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The hardest problem often turns out to be finding the frequent pairs of items {i</a:t>
            </a:r>
            <a:r>
              <a:rPr lang="en-US" sz="2200" b="1" baseline="-25000" dirty="0">
                <a:solidFill>
                  <a:schemeClr val="tx1"/>
                </a:solidFill>
              </a:rPr>
              <a:t>1</a:t>
            </a:r>
            <a:r>
              <a:rPr lang="en-US" sz="2200" b="1" dirty="0">
                <a:solidFill>
                  <a:schemeClr val="tx1"/>
                </a:solidFill>
              </a:rPr>
              <a:t>, i</a:t>
            </a:r>
            <a:r>
              <a:rPr lang="en-US" sz="2200" b="1" baseline="-25000" dirty="0">
                <a:solidFill>
                  <a:schemeClr val="tx1"/>
                </a:solidFill>
              </a:rPr>
              <a:t>2</a:t>
            </a:r>
            <a:r>
              <a:rPr lang="en-US" sz="2200" b="1" dirty="0">
                <a:solidFill>
                  <a:schemeClr val="tx1"/>
                </a:solidFill>
              </a:rPr>
              <a:t>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FF0000"/>
                </a:solidFill>
              </a:rPr>
              <a:t>Why?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Frequent pairs are common, frequent triples are rare.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Probability of being frequent drops exponentially with size, number of sets grows more slowly with size.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Let’s first concentrate on pairs, then extend to larger sets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approach: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We always need to generate all the itemsets.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But we would only like to count (keep track of) those itemsets that in the end turn out to be frequent.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Naïve algorithm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Naïve approach to finding frequent pairs</a:t>
            </a:r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chemeClr val="tx1"/>
                </a:solidFill>
              </a:rPr>
              <a:t>Read file once, counting in main memory the occurrences of each pair: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If a basket has </a:t>
            </a:r>
            <a:r>
              <a:rPr lang="en-US" sz="2000" b="1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items, then we need to generate </a:t>
            </a:r>
            <a:r>
              <a:rPr lang="en-US" sz="2000" b="1" i="1" dirty="0">
                <a:solidFill>
                  <a:schemeClr val="tx1"/>
                </a:solidFill>
              </a:rPr>
              <a:t>n(n-1)/2</a:t>
            </a:r>
            <a:r>
              <a:rPr lang="en-US" sz="2000" dirty="0">
                <a:solidFill>
                  <a:schemeClr val="tx1"/>
                </a:solidFill>
              </a:rPr>
              <a:t> pairs.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FF0000"/>
                </a:solidFill>
              </a:rPr>
              <a:t>Fail if (#items)</a:t>
            </a:r>
            <a:r>
              <a:rPr lang="en-US" sz="2200" b="1" baseline="30000" dirty="0">
                <a:solidFill>
                  <a:srgbClr val="FF0000"/>
                </a:solidFill>
              </a:rPr>
              <a:t>2</a:t>
            </a:r>
            <a:r>
              <a:rPr lang="en-US" sz="2200" b="1" dirty="0">
                <a:solidFill>
                  <a:srgbClr val="FF0000"/>
                </a:solidFill>
              </a:rPr>
              <a:t> exceeds main memory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In practice, #items can be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100K (Wal-Mart) or 10B (Web pages)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Suppose 10</a:t>
            </a:r>
            <a:r>
              <a:rPr lang="en-US" sz="2000" baseline="30000" dirty="0">
                <a:solidFill>
                  <a:schemeClr val="tx1"/>
                </a:solidFill>
              </a:rPr>
              <a:t>5</a:t>
            </a:r>
            <a:r>
              <a:rPr lang="en-US" sz="2000" dirty="0">
                <a:solidFill>
                  <a:schemeClr val="tx1"/>
                </a:solidFill>
              </a:rPr>
              <a:t> items, counts are 4-byte integers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Number of pairs of items: 10</a:t>
            </a:r>
            <a:r>
              <a:rPr lang="en-US" sz="2000" baseline="30000" dirty="0">
                <a:solidFill>
                  <a:schemeClr val="tx1"/>
                </a:solidFill>
              </a:rPr>
              <a:t>5</a:t>
            </a:r>
            <a:r>
              <a:rPr lang="en-US" sz="2000" dirty="0">
                <a:solidFill>
                  <a:schemeClr val="tx1"/>
                </a:solidFill>
              </a:rPr>
              <a:t>(10</a:t>
            </a:r>
            <a:r>
              <a:rPr lang="en-US" sz="2000" baseline="30000" dirty="0">
                <a:solidFill>
                  <a:schemeClr val="tx1"/>
                </a:solidFill>
              </a:rPr>
              <a:t>5</a:t>
            </a:r>
            <a:r>
              <a:rPr lang="en-US" sz="2000" dirty="0">
                <a:solidFill>
                  <a:schemeClr val="tx1"/>
                </a:solidFill>
              </a:rPr>
              <a:t>-1)/2 = 5*10</a:t>
            </a:r>
            <a:r>
              <a:rPr lang="en-US" sz="2000" baseline="30000" dirty="0">
                <a:solidFill>
                  <a:schemeClr val="tx1"/>
                </a:solidFill>
              </a:rPr>
              <a:t>9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Therefore, 2*10</a:t>
            </a:r>
            <a:r>
              <a:rPr lang="en-US" sz="2000" baseline="30000" dirty="0">
                <a:solidFill>
                  <a:schemeClr val="tx1"/>
                </a:solidFill>
              </a:rPr>
              <a:t>10</a:t>
            </a:r>
            <a:r>
              <a:rPr lang="en-US" sz="2000" dirty="0">
                <a:solidFill>
                  <a:schemeClr val="tx1"/>
                </a:solidFill>
              </a:rPr>
              <a:t> (20 gigabytes) of memory needed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Counting pairs in memory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0000FF"/>
                </a:solidFill>
              </a:rPr>
              <a:t>Approach 1: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count all pairs using a matrix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FF6600"/>
                </a:solidFill>
              </a:rPr>
              <a:t>Approach 2: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keep a table of triples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{i, j, c} = “the number of pairs of items {i,j} is c”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If integers and item ids are 4 bytes, we need approximately 12 bytes for pairs with count &gt; 0.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Plus some additional overhead for the hashtable.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Note: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Approach 1 only requires 4 bytes per pair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Approach 2 uses 12 bytes per pairs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(but only for pairs with count &gt; 0)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Comparing the two approaches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/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1828800"/>
            <a:ext cx="74803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5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Comparing the two approaches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Approach 1: triangular matrix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n = total number of items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Count pair of items {i,j} only if i &lt; j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Keep pair counts in lexicographic order: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{1,2}, {1,3},..., {1,n}, {2,3}, {2,4},...,{2,n}, {3,4},...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Pair {i,j} is at position (i –1)(n– i/2) + j –1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Total number of pairs n(n –1)/2; total bytes= 2n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Triangular Matrix requires 4 bytes per pair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FF6600"/>
                </a:solidFill>
              </a:rPr>
              <a:t>Approach 2 uses 12 bytes per counting pair</a:t>
            </a:r>
            <a:br>
              <a:rPr lang="en-US" sz="2200" dirty="0">
                <a:solidFill>
                  <a:srgbClr val="FF6600"/>
                </a:solidFill>
              </a:rPr>
            </a:br>
            <a:r>
              <a:rPr lang="en-US" sz="2200" dirty="0">
                <a:solidFill>
                  <a:srgbClr val="FF6600"/>
                </a:solidFill>
              </a:rPr>
              <a:t>(but only for pairs with count &gt; 0)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Beats Approach 1 if </a:t>
            </a:r>
            <a:r>
              <a:rPr lang="en-US" sz="2000" b="1" dirty="0">
                <a:solidFill>
                  <a:schemeClr val="tx1"/>
                </a:solidFill>
              </a:rPr>
              <a:t>less than 1/3</a:t>
            </a:r>
            <a:r>
              <a:rPr lang="en-US" sz="2000" dirty="0">
                <a:solidFill>
                  <a:schemeClr val="tx1"/>
                </a:solidFill>
              </a:rPr>
              <a:t> of possible pairs actually occur.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6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Comparing the two approaches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Approach 1: triangular matrix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n = total number of items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Count pair of items {i,j} only if i &lt; j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Keep pair counts in lexicographic order:</a:t>
            </a:r>
            <a:br>
              <a:rPr lang="en-US" sz="2000" dirty="0"/>
            </a:br>
            <a:r>
              <a:rPr lang="en-US" sz="2000" dirty="0"/>
              <a:t>{1,2}, {1,3},..., {1,n}, {2,3}, {2,4},...,{2,n}, {3,4},...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Pair {i,j} is at position (i –1)(n– i/2) + j –1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Total number of pairs n(n –1)/2; total bytes= 2n</a:t>
            </a:r>
            <a:r>
              <a:rPr lang="en-US" sz="2000" baseline="30000" dirty="0"/>
              <a:t>2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Triangular Matrix requires 4 bytes per pair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FF6600"/>
                </a:solidFill>
              </a:rPr>
              <a:t>Approach 2 uses 12 bytes per counting pair</a:t>
            </a:r>
            <a:br>
              <a:rPr lang="en-US" sz="2200" dirty="0">
                <a:solidFill>
                  <a:srgbClr val="FF6600"/>
                </a:solidFill>
              </a:rPr>
            </a:br>
            <a:r>
              <a:rPr lang="en-US" sz="2200" dirty="0">
                <a:solidFill>
                  <a:srgbClr val="FF6600"/>
                </a:solidFill>
              </a:rPr>
              <a:t>(but only for pairs with count &gt; 0)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Beats Approach 1 if </a:t>
            </a:r>
            <a:r>
              <a:rPr lang="en-US" sz="2000" b="1" dirty="0"/>
              <a:t>less than 1/3</a:t>
            </a:r>
            <a:r>
              <a:rPr lang="en-US" sz="2000" dirty="0"/>
              <a:t> of possible pairs actually occur.</a:t>
            </a: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2438400"/>
            <a:ext cx="6781800" cy="32004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Problem is </a:t>
            </a:r>
          </a:p>
          <a:p>
            <a:pPr algn="ctr"/>
            <a:r>
              <a:rPr lang="en-US" sz="3200"/>
              <a:t>the pairs do not fit into memory </a:t>
            </a:r>
          </a:p>
          <a:p>
            <a:pPr algn="ctr"/>
            <a:r>
              <a:rPr lang="en-US" sz="3200"/>
              <a:t>if we have too many items.</a:t>
            </a:r>
          </a:p>
          <a:p>
            <a:pPr algn="ctr"/>
            <a:endParaRPr lang="en-US" sz="3200" b="1"/>
          </a:p>
          <a:p>
            <a:pPr algn="ctr"/>
            <a:r>
              <a:rPr lang="en-US" sz="3200" b="1">
                <a:solidFill>
                  <a:srgbClr val="0000FF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216208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A-Priori algorithm (1)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A two-pass approach called </a:t>
            </a:r>
            <a:br>
              <a:rPr lang="en-US" sz="2200" dirty="0"/>
            </a:br>
            <a:r>
              <a:rPr lang="en-US" sz="2200" b="1" dirty="0">
                <a:solidFill>
                  <a:srgbClr val="0000FF"/>
                </a:solidFill>
              </a:rPr>
              <a:t>A-Priori</a:t>
            </a:r>
            <a:r>
              <a:rPr lang="en-US" sz="2200" dirty="0">
                <a:solidFill>
                  <a:schemeClr val="tx1"/>
                </a:solidFill>
              </a:rPr>
              <a:t> (by Agrawal and </a:t>
            </a:r>
            <a:r>
              <a:rPr lang="en-US" sz="2200" dirty="0" err="1">
                <a:solidFill>
                  <a:schemeClr val="tx1"/>
                </a:solidFill>
              </a:rPr>
              <a:t>Srikant</a:t>
            </a:r>
            <a:r>
              <a:rPr lang="en-US" sz="2200" dirty="0">
                <a:solidFill>
                  <a:schemeClr val="tx1"/>
                </a:solidFill>
              </a:rPr>
              <a:t>, 1994)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limits the need for main memory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Key idea: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FF6600"/>
                </a:solidFill>
              </a:rPr>
              <a:t>monotonicity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If a set </a:t>
            </a:r>
            <a:r>
              <a:rPr lang="en-US" sz="2000" b="1" i="1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of items appears at least </a:t>
            </a:r>
            <a:r>
              <a:rPr lang="en-US" sz="2000" b="1" i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times, so does every subset </a:t>
            </a:r>
            <a:r>
              <a:rPr lang="en-US" sz="2000" b="1" i="1" dirty="0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 of </a:t>
            </a:r>
            <a:r>
              <a:rPr lang="en-US" sz="2000" b="1" i="1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0000FF"/>
                </a:solidFill>
              </a:rPr>
              <a:t>Contrapositive for pairs: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If item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does not appear in s baskets,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then no pair including i can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appear in s baskets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FF6600"/>
                </a:solidFill>
              </a:rPr>
              <a:t>So, how does A-Priori find frequent</a:t>
            </a:r>
            <a:br>
              <a:rPr lang="en-US" sz="2200" dirty="0">
                <a:solidFill>
                  <a:srgbClr val="FF6600"/>
                </a:solidFill>
              </a:rPr>
            </a:br>
            <a:r>
              <a:rPr lang="en-US" sz="2200" dirty="0">
                <a:solidFill>
                  <a:srgbClr val="FF6600"/>
                </a:solidFill>
              </a:rPr>
              <a:t>pairs?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0" y="1447800"/>
            <a:ext cx="31369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28889" r="18333"/>
          <a:stretch/>
        </p:blipFill>
        <p:spPr>
          <a:xfrm>
            <a:off x="5462337" y="4000500"/>
            <a:ext cx="3657600" cy="28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6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A-Priori algorithm (2)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FF6600"/>
                </a:solidFill>
              </a:rPr>
              <a:t>Pass 1: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read baskets and count in main memory the occurrences of each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0000FF"/>
                </a:solidFill>
              </a:rPr>
              <a:t>individual item</a:t>
            </a:r>
            <a:r>
              <a:rPr lang="en-US" sz="2200" dirty="0"/>
              <a:t>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Requires only memory proportional to #items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Items that appear at least s times are the frequent items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FF6600"/>
                </a:solidFill>
              </a:rPr>
              <a:t>Pass 2: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Read baskets again and count in main memory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0000FF"/>
                </a:solidFill>
              </a:rPr>
              <a:t>only those pairs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where both elements are frequent (from Pass 1)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Requires memory proportional to square of frequent items only (for counts)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Plus a list of the frequent items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(so you know what must be counted)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6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Association rule discovery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0000FF"/>
                </a:solidFill>
              </a:rPr>
              <a:t>Supermarket shelf management:</a:t>
            </a:r>
            <a:r>
              <a:rPr lang="en-US" sz="2200" dirty="0">
                <a:solidFill>
                  <a:srgbClr val="0000FF"/>
                </a:solidFill>
              </a:rPr>
              <a:t> Market-basket model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b="1" dirty="0">
                <a:solidFill>
                  <a:schemeClr val="tx1"/>
                </a:solidFill>
              </a:rPr>
              <a:t>Goal:</a:t>
            </a:r>
            <a:r>
              <a:rPr lang="en-US" sz="2000" dirty="0">
                <a:solidFill>
                  <a:schemeClr val="tx1"/>
                </a:solidFill>
              </a:rPr>
              <a:t> identify items that are bought together by sufficiently many customers.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(tìm ra những sản phẩm mà hay được mua cùng nhau)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b="1" dirty="0">
                <a:solidFill>
                  <a:schemeClr val="tx1"/>
                </a:solidFill>
              </a:rPr>
              <a:t>Approach:</a:t>
            </a:r>
            <a:r>
              <a:rPr lang="en-US" sz="2000" dirty="0">
                <a:solidFill>
                  <a:schemeClr val="tx1"/>
                </a:solidFill>
              </a:rPr>
              <a:t> process the sales data collected with barcode scanners to find dependencies among items.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A classical rule: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If someone buys diaper and milk,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then he/she is likely to buy beer.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Do not surprised if you find beer packs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next to diapers !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6477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(Adapted from a lecture by Jure Leskovec)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81" y="3694668"/>
            <a:ext cx="193548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3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Main-Memory: </a:t>
            </a:r>
            <a:r>
              <a:rPr lang="en-US" sz="3200" dirty="0">
                <a:solidFill>
                  <a:srgbClr val="0000FF"/>
                </a:solidFill>
              </a:rPr>
              <a:t>picture of A-Priori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sz="2200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/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057400"/>
            <a:ext cx="5448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59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Details of A-Priori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You can use the triangular matrix method with n = number of frequent items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May save space compared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with storing triples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0000FF"/>
                </a:solidFill>
              </a:rPr>
              <a:t>Trick: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re-number frequent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items 1,2,... and keep a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table relating new numbers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to original item numbers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197100"/>
            <a:ext cx="38608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59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Frequent triples, …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/>
              <a:t>For each </a:t>
            </a:r>
            <a:r>
              <a:rPr lang="en-US" sz="2200" b="1" dirty="0">
                <a:solidFill>
                  <a:srgbClr val="0000FF"/>
                </a:solidFill>
              </a:rPr>
              <a:t>k</a:t>
            </a:r>
            <a:r>
              <a:rPr lang="en-US" sz="2200" b="1" dirty="0"/>
              <a:t>, we construct two sets of </a:t>
            </a:r>
            <a:r>
              <a:rPr lang="en-US" sz="2200" b="1" dirty="0">
                <a:solidFill>
                  <a:srgbClr val="0000FF"/>
                </a:solidFill>
              </a:rPr>
              <a:t>k-tuples</a:t>
            </a:r>
            <a:r>
              <a:rPr lang="en-US" sz="2200" dirty="0"/>
              <a:t> (sets of size k):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C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00FF"/>
                </a:solidFill>
              </a:rPr>
              <a:t>candidate</a:t>
            </a:r>
            <a:r>
              <a:rPr lang="en-US" sz="2000" dirty="0"/>
              <a:t> </a:t>
            </a:r>
            <a:r>
              <a:rPr lang="en-US" sz="2000" b="1" dirty="0"/>
              <a:t>k-tuples</a:t>
            </a:r>
            <a:r>
              <a:rPr lang="en-US" sz="2000" dirty="0"/>
              <a:t> = those that might be frequent sets (support ≥ </a:t>
            </a:r>
            <a:r>
              <a:rPr lang="en-US" sz="2000" b="1" dirty="0"/>
              <a:t>s</a:t>
            </a:r>
            <a:r>
              <a:rPr lang="en-US" sz="2000" dirty="0"/>
              <a:t>) based on information from the pass for </a:t>
            </a:r>
            <a:r>
              <a:rPr lang="en-US" sz="2000" b="1" dirty="0"/>
              <a:t>k–1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b="1" dirty="0"/>
              <a:t>L</a:t>
            </a:r>
            <a:r>
              <a:rPr lang="en-US" sz="2000" b="1" baseline="-25000" dirty="0"/>
              <a:t>k</a:t>
            </a:r>
            <a:r>
              <a:rPr lang="en-US" sz="2000" dirty="0"/>
              <a:t> = the set of truly frequent </a:t>
            </a:r>
            <a:r>
              <a:rPr lang="en-US" sz="2000" b="1" dirty="0"/>
              <a:t>k</a:t>
            </a:r>
            <a:r>
              <a:rPr lang="en-US" sz="2000" dirty="0"/>
              <a:t>-tuples</a:t>
            </a:r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00"/>
            <a:ext cx="8001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5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A-Priori: </a:t>
            </a:r>
            <a:r>
              <a:rPr lang="en-US" sz="3200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/>
              <a:t>Hypothetical steps of the A-Priori algorithm</a:t>
            </a:r>
            <a:endParaRPr lang="en-US" sz="2200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Generate C</a:t>
            </a:r>
            <a:r>
              <a:rPr lang="en-US" sz="2000" baseline="-25000" dirty="0"/>
              <a:t>1</a:t>
            </a:r>
            <a:r>
              <a:rPr lang="en-US" sz="2000" dirty="0"/>
              <a:t> ={{b} {c} {j} {m} {n} {p}}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Count the support of itemsets in C</a:t>
            </a:r>
            <a:r>
              <a:rPr lang="en-US" sz="2000" baseline="-25000" dirty="0"/>
              <a:t>1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FF6600"/>
                </a:solidFill>
              </a:rPr>
              <a:t>Prune non-frequent to get L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 = { b, c, j, m 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Generate C</a:t>
            </a:r>
            <a:r>
              <a:rPr lang="en-US" sz="2000" baseline="-25000" dirty="0"/>
              <a:t>2</a:t>
            </a:r>
            <a:r>
              <a:rPr lang="en-US" sz="2000" dirty="0"/>
              <a:t> = { {b,c} {b,j} {b,m} {c,j} {c,m} {j,m} 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Count the support of itemsets in C</a:t>
            </a:r>
            <a:r>
              <a:rPr lang="en-US" sz="2000" baseline="-25000" dirty="0"/>
              <a:t>2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FF6600"/>
                </a:solidFill>
              </a:rPr>
              <a:t>Prune non-frequent to get L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 = { {b,m} {b,c} {c,m} {c,j} }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Generate C</a:t>
            </a:r>
            <a:r>
              <a:rPr lang="en-US" sz="2000" baseline="-25000" dirty="0"/>
              <a:t>3</a:t>
            </a:r>
            <a:r>
              <a:rPr lang="en-US" sz="2000" dirty="0"/>
              <a:t> = { {b,c,m} {b,c,j} {b,m,j} {c,m,j} 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Count the support of itemsets in C</a:t>
            </a:r>
            <a:r>
              <a:rPr lang="en-US" sz="2000" baseline="-25000" dirty="0"/>
              <a:t>3</a:t>
            </a:r>
            <a:endParaRPr lang="en-US" sz="2000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FF6600"/>
                </a:solidFill>
              </a:rPr>
              <a:t>Prune non-frequent to get L</a:t>
            </a:r>
            <a:r>
              <a:rPr lang="en-US" sz="2000" baseline="-25000" dirty="0">
                <a:solidFill>
                  <a:srgbClr val="FF6600"/>
                </a:solidFill>
              </a:rPr>
              <a:t>3</a:t>
            </a:r>
            <a:r>
              <a:rPr lang="en-US" sz="2000" dirty="0">
                <a:solidFill>
                  <a:srgbClr val="FF6600"/>
                </a:solidFill>
              </a:rPr>
              <a:t> = { {b,c,m} }</a:t>
            </a:r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5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A-Priori for </a:t>
            </a:r>
            <a:r>
              <a:rPr lang="en-US" sz="3200" dirty="0">
                <a:solidFill>
                  <a:srgbClr val="0000FF"/>
                </a:solidFill>
              </a:rPr>
              <a:t>All frequent itemsets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One pass for each </a:t>
            </a:r>
            <a:r>
              <a:rPr lang="en-US" sz="2200" b="1" dirty="0">
                <a:solidFill>
                  <a:schemeClr val="tx1"/>
                </a:solidFill>
              </a:rPr>
              <a:t>k</a:t>
            </a:r>
            <a:r>
              <a:rPr lang="en-US" sz="2200" dirty="0">
                <a:solidFill>
                  <a:schemeClr val="tx1"/>
                </a:solidFill>
              </a:rPr>
              <a:t> (itemset size)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Needs memory to count each candidate </a:t>
            </a:r>
            <a:r>
              <a:rPr lang="en-US" sz="2200" b="1" dirty="0">
                <a:solidFill>
                  <a:schemeClr val="tx1"/>
                </a:solidFill>
              </a:rPr>
              <a:t>k</a:t>
            </a:r>
            <a:r>
              <a:rPr lang="en-US" sz="2200" dirty="0">
                <a:solidFill>
                  <a:schemeClr val="tx1"/>
                </a:solidFill>
              </a:rPr>
              <a:t>–tuple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For typical market-basket data and reasonable support (e.g., 1%), k = 2 requires the most memory 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Many possible extensions: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0000FF"/>
                </a:solidFill>
              </a:rPr>
              <a:t>Association rules with intervals:</a:t>
            </a:r>
          </a:p>
          <a:p>
            <a:pPr lvl="2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u"/>
            </a:pPr>
            <a:r>
              <a:rPr lang="en-US" dirty="0"/>
              <a:t>For example: Men over 65 have 2 cars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0000FF"/>
                </a:solidFill>
              </a:rPr>
              <a:t>Association rules when items are in a taxonomy </a:t>
            </a:r>
          </a:p>
          <a:p>
            <a:pPr lvl="2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u"/>
            </a:pPr>
            <a:r>
              <a:rPr lang="en-US" dirty="0"/>
              <a:t>Bread, Butter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FruitJam</a:t>
            </a:r>
          </a:p>
          <a:p>
            <a:pPr lvl="2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u"/>
            </a:pPr>
            <a:r>
              <a:rPr lang="en-US" dirty="0"/>
              <a:t>BakedGoods, MilkProduct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PreservedGoods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0000FF"/>
                </a:solidFill>
              </a:rPr>
              <a:t>Lower the support s as itemset gets bigger</a:t>
            </a:r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9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The Market-Basket Model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A large set of </a:t>
            </a:r>
            <a:r>
              <a:rPr lang="en-US" sz="2200" b="1" dirty="0">
                <a:solidFill>
                  <a:srgbClr val="0000FF"/>
                </a:solidFill>
              </a:rPr>
              <a:t>items</a:t>
            </a:r>
            <a:endParaRPr lang="en-US" b="1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E.g., things sold in a supermarket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200" dirty="0"/>
              <a:t>A large set of </a:t>
            </a:r>
            <a:r>
              <a:rPr lang="en-US" sz="2200" b="1" dirty="0">
                <a:solidFill>
                  <a:srgbClr val="0000FF"/>
                </a:solidFill>
              </a:rPr>
              <a:t>baskets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Each basket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is a small subset of items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e.g., the things one customer buys on one day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FF6600"/>
                </a:solidFill>
              </a:rPr>
              <a:t>Association: </a:t>
            </a:r>
            <a:r>
              <a:rPr lang="en-US" sz="2200" dirty="0">
                <a:solidFill>
                  <a:schemeClr val="tx1"/>
                </a:solidFill>
              </a:rPr>
              <a:t>a general many-to-many mapping between two kinds of things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(một ánh xạ nhiều-nhiều giữa hai loại đối tượng)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But we ask about </a:t>
            </a:r>
            <a:r>
              <a:rPr lang="en-US" sz="2000" i="1" dirty="0">
                <a:solidFill>
                  <a:schemeClr val="tx1"/>
                </a:solidFill>
              </a:rPr>
              <a:t>connections among “items”</a:t>
            </a:r>
            <a:r>
              <a:rPr lang="en-US" sz="2000" dirty="0">
                <a:solidFill>
                  <a:schemeClr val="tx1"/>
                </a:solidFill>
              </a:rPr>
              <a:t>, not “baskets”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95658"/>
              </p:ext>
            </p:extLst>
          </p:nvPr>
        </p:nvGraphicFramePr>
        <p:xfrm>
          <a:off x="5410200" y="1600200"/>
          <a:ext cx="3429000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Bread, Coke,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Beer, Bread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Beer, Coke, Diaper,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Beer, Bread, Diaper,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Coke, Diaper,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32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Association rules: </a:t>
            </a:r>
            <a:r>
              <a:rPr lang="en-US" sz="3200" dirty="0">
                <a:solidFill>
                  <a:srgbClr val="0000FF"/>
                </a:solidFill>
              </a:rPr>
              <a:t>approach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Given a set of baskets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Want to discover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b="1" dirty="0">
                <a:solidFill>
                  <a:srgbClr val="0000FF"/>
                </a:solidFill>
              </a:rPr>
              <a:t>association rules</a:t>
            </a:r>
            <a:br>
              <a:rPr lang="en-US" sz="2200" b="1" dirty="0">
                <a:solidFill>
                  <a:srgbClr val="0000FF"/>
                </a:solidFill>
              </a:rPr>
            </a:b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(tìm tập các luật kết hợp)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People who bought {x,y,z}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tend to buy {v,w}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2 step approach: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Find frequent itemsets</a:t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(tìm tập thường xuyên)</a:t>
            </a: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Generate association rules</a:t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(sinh các luật kết hợp)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12548"/>
              </p:ext>
            </p:extLst>
          </p:nvPr>
        </p:nvGraphicFramePr>
        <p:xfrm>
          <a:off x="5410200" y="1600200"/>
          <a:ext cx="3429000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Bread, Coke,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Beer, Bread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Beer, Coke, Diaper,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Beer, Bread, Diaper,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Coke, Diaper,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86400" y="4800600"/>
            <a:ext cx="335280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/>
              <a:t>Rules discovered:</a:t>
            </a:r>
          </a:p>
          <a:p>
            <a:r>
              <a:rPr lang="en-US">
                <a:solidFill>
                  <a:srgbClr val="008000"/>
                </a:solidFill>
              </a:rPr>
              <a:t>    {Milk} </a:t>
            </a:r>
            <a:r>
              <a:rPr lang="en-US">
                <a:solidFill>
                  <a:srgbClr val="008000"/>
                </a:solidFill>
                <a:sym typeface="Wingdings"/>
              </a:rPr>
              <a:t> {Coke} </a:t>
            </a:r>
          </a:p>
          <a:p>
            <a:r>
              <a:rPr lang="en-US">
                <a:solidFill>
                  <a:srgbClr val="008000"/>
                </a:solidFill>
                <a:sym typeface="Wingdings"/>
              </a:rPr>
              <a:t>    {Diaper, Milk}  {Beer}</a:t>
            </a:r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6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Applications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Items</a:t>
            </a:r>
            <a:r>
              <a:rPr lang="en-US" sz="2200" dirty="0">
                <a:solidFill>
                  <a:schemeClr val="tx1"/>
                </a:solidFill>
              </a:rPr>
              <a:t> = products; </a:t>
            </a:r>
            <a:r>
              <a:rPr lang="en-US" sz="2200" b="1" dirty="0">
                <a:solidFill>
                  <a:schemeClr val="tx1"/>
                </a:solidFill>
              </a:rPr>
              <a:t>baskets</a:t>
            </a:r>
            <a:r>
              <a:rPr lang="en-US" sz="2200" dirty="0">
                <a:solidFill>
                  <a:schemeClr val="tx1"/>
                </a:solidFill>
              </a:rPr>
              <a:t> = sets of products someone bought in one trip to the store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0000FF"/>
                </a:solidFill>
              </a:rPr>
              <a:t>Real market baskets: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stores might keep TBs of data about what customers buy together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FF6600"/>
                </a:solidFill>
              </a:rPr>
              <a:t>Tells how typical customers navigate stores, lets them position tempting items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008000"/>
                </a:solidFill>
              </a:rPr>
              <a:t>Suggests tie-in “tricks”, e.g., run sale on diapers and raise the price of beer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Need the rule to occur frequently</a:t>
            </a:r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chemeClr val="tx1"/>
                </a:solidFill>
              </a:rPr>
              <a:t>Amazon’s people who bought X also bought Y.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6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Applications: </a:t>
            </a:r>
            <a:r>
              <a:rPr lang="en-US" sz="3200" dirty="0">
                <a:solidFill>
                  <a:srgbClr val="0000FF"/>
                </a:solidFill>
              </a:rPr>
              <a:t>amazon</a:t>
            </a:r>
          </a:p>
        </p:txBody>
      </p:sp>
      <p:pic>
        <p:nvPicPr>
          <p:cNvPr id="4" name="Content Placeholder 3" descr="Screen Shot 2015-10-27 at 10.06.47 PM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66" b="-126"/>
          <a:stretch/>
        </p:blipFill>
        <p:spPr>
          <a:xfrm>
            <a:off x="457200" y="2286000"/>
            <a:ext cx="8458200" cy="3087203"/>
          </a:xfrm>
        </p:spPr>
      </p:pic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Frequent itemsets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6106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Question: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>
                <a:solidFill>
                  <a:schemeClr val="tx1"/>
                </a:solidFill>
              </a:rPr>
              <a:t>find sets of items that appear together “frequently” in baskets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0000FF"/>
                </a:solidFill>
              </a:rPr>
              <a:t>Support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for itemset </a:t>
            </a:r>
            <a:r>
              <a:rPr lang="en-US" sz="2200" b="1" dirty="0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i="1" dirty="0">
                <a:solidFill>
                  <a:schemeClr val="tx1"/>
                </a:solidFill>
              </a:rPr>
              <a:t>number of baskets</a:t>
            </a:r>
            <a:r>
              <a:rPr lang="en-US" sz="2200" dirty="0">
                <a:solidFill>
                  <a:schemeClr val="tx1"/>
                </a:solidFill>
              </a:rPr>
              <a:t> containing all items in </a:t>
            </a:r>
            <a:r>
              <a:rPr lang="en-US" sz="2200" b="1" dirty="0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Often expressed as a fraction of the total number of baskets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Given a </a:t>
            </a:r>
            <a:r>
              <a:rPr lang="en-US" sz="2200" b="1" dirty="0">
                <a:solidFill>
                  <a:srgbClr val="0000FF"/>
                </a:solidFill>
              </a:rPr>
              <a:t>support threshold s</a:t>
            </a:r>
            <a:r>
              <a:rPr lang="en-US" sz="2200" dirty="0">
                <a:solidFill>
                  <a:schemeClr val="tx1"/>
                </a:solidFill>
              </a:rPr>
              <a:t>, then sets of items that appear in at least </a:t>
            </a:r>
            <a:r>
              <a:rPr lang="en-US" sz="2200" b="1" i="1" dirty="0">
                <a:solidFill>
                  <a:schemeClr val="tx1"/>
                </a:solidFill>
              </a:rPr>
              <a:t>s</a:t>
            </a:r>
            <a:r>
              <a:rPr lang="en-US" sz="2200" dirty="0">
                <a:solidFill>
                  <a:schemeClr val="tx1"/>
                </a:solidFill>
              </a:rPr>
              <a:t> baskets are called </a:t>
            </a:r>
            <a:r>
              <a:rPr lang="en-US" sz="2200" b="1" i="1" dirty="0">
                <a:solidFill>
                  <a:schemeClr val="tx1"/>
                </a:solidFill>
              </a:rPr>
              <a:t>frequent itemsets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(tập thường xuyên là tập những sản </a:t>
            </a:r>
            <a:b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 mà chúng xuất hiện cùng nhau</a:t>
            </a:r>
            <a:b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ít nhất </a:t>
            </a: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giỏ hàng)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53761"/>
              </p:ext>
            </p:extLst>
          </p:nvPr>
        </p:nvGraphicFramePr>
        <p:xfrm>
          <a:off x="5410200" y="4495800"/>
          <a:ext cx="3429000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Bread, Coke,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Beer, Bread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Beer, Coke, Diaper,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Beer, Bread, Diaper,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Coke, Diaper, 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63362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Support of {Beer, Bread} = 2</a:t>
            </a:r>
          </a:p>
        </p:txBody>
      </p:sp>
    </p:spTree>
    <p:extLst>
      <p:ext uri="{BB962C8B-B14F-4D97-AF65-F5344CB8AC3E}">
        <p14:creationId xmlns:p14="http://schemas.microsoft.com/office/powerpoint/2010/main" val="381266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Frequent itemsets: </a:t>
            </a:r>
            <a:r>
              <a:rPr lang="en-US" sz="3200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/>
              <a:t>Items</a:t>
            </a:r>
            <a:r>
              <a:rPr lang="en-US" sz="2200" dirty="0"/>
              <a:t> = {Milk, Coke, Pepsi, Beer, Juice}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Support threshold = 3 baskets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B1 = {m, c, b}		B2 = {m, p, j}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B3 = {m, b}			B4 = {c, j}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B5 = {m, p, b}		B6 = {m, c, b, j}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B7 = {c, b, j}		B8 = {b, c}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Frequent itemsets:</a:t>
            </a:r>
            <a:r>
              <a:rPr lang="en-US" sz="2200" dirty="0"/>
              <a:t> {m}, {c}, {b}, {j}, </a:t>
            </a:r>
            <a:br>
              <a:rPr lang="en-US" sz="2200" dirty="0"/>
            </a:br>
            <a:r>
              <a:rPr lang="en-US" sz="2200" dirty="0"/>
              <a:t>{m, b}, {b, c}, {c, j}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90600" y="2819400"/>
            <a:ext cx="3810000" cy="1981200"/>
            <a:chOff x="990600" y="2819400"/>
            <a:chExt cx="3810000" cy="1981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990600" y="2819400"/>
              <a:ext cx="762000" cy="198120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143000" y="3352800"/>
              <a:ext cx="762000" cy="144780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295400" y="3733800"/>
              <a:ext cx="914400" cy="106680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447800" y="3810000"/>
              <a:ext cx="2743200" cy="99060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2286000" y="4267200"/>
              <a:ext cx="457200" cy="4572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895600" y="3733800"/>
              <a:ext cx="1905000" cy="10668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895600" y="3352800"/>
              <a:ext cx="1828800" cy="13716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266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F6225CD500547B49EAD98EEBFE241" ma:contentTypeVersion="2" ma:contentTypeDescription="Create a new document." ma:contentTypeScope="" ma:versionID="94efadefd246c73344fe6b858d801ad0">
  <xsd:schema xmlns:xsd="http://www.w3.org/2001/XMLSchema" xmlns:xs="http://www.w3.org/2001/XMLSchema" xmlns:p="http://schemas.microsoft.com/office/2006/metadata/properties" xmlns:ns2="92d18ad8-22c9-46b4-8d56-affd5f74820f" targetNamespace="http://schemas.microsoft.com/office/2006/metadata/properties" ma:root="true" ma:fieldsID="539751de32e6d00c24efd7cd9d57b9d0" ns2:_="">
    <xsd:import namespace="92d18ad8-22c9-46b4-8d56-affd5f748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18ad8-22c9-46b4-8d56-affd5f7482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E7390E-0904-415B-910A-C22A2888E594}"/>
</file>

<file path=customXml/itemProps2.xml><?xml version="1.0" encoding="utf-8"?>
<ds:datastoreItem xmlns:ds="http://schemas.openxmlformats.org/officeDocument/2006/customXml" ds:itemID="{E94F07D1-4DDF-48F2-B827-0A38E4268037}"/>
</file>

<file path=customXml/itemProps3.xml><?xml version="1.0" encoding="utf-8"?>
<ds:datastoreItem xmlns:ds="http://schemas.openxmlformats.org/officeDocument/2006/customXml" ds:itemID="{28CD2082-0A2C-466C-873B-493D614B45BC}"/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2947</Words>
  <Application>Microsoft Macintosh PowerPoint</Application>
  <PresentationFormat>On-screen Show (4:3)</PresentationFormat>
  <Paragraphs>342</Paragraphs>
  <Slides>34</Slides>
  <Notes>34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Century Gothic</vt:lpstr>
      <vt:lpstr>Impact</vt:lpstr>
      <vt:lpstr>Wingdings</vt:lpstr>
      <vt:lpstr>Wingdings 2</vt:lpstr>
      <vt:lpstr>Plaza</vt:lpstr>
      <vt:lpstr>Introduction to Machine Learning and Data Mining (Học máy và Khai phá dữ liệu)</vt:lpstr>
      <vt:lpstr>Contents</vt:lpstr>
      <vt:lpstr>Association rule discovery</vt:lpstr>
      <vt:lpstr>The Market-Basket Model</vt:lpstr>
      <vt:lpstr>Association rules: approach</vt:lpstr>
      <vt:lpstr>Applications</vt:lpstr>
      <vt:lpstr>Applications: amazon</vt:lpstr>
      <vt:lpstr>Frequent itemsets</vt:lpstr>
      <vt:lpstr>Frequent itemsets: example</vt:lpstr>
      <vt:lpstr>Association rules</vt:lpstr>
      <vt:lpstr>Interesting association rules</vt:lpstr>
      <vt:lpstr>Confidence and Interest: example</vt:lpstr>
      <vt:lpstr>Finding association rules</vt:lpstr>
      <vt:lpstr>Mining association rules</vt:lpstr>
      <vt:lpstr>Example</vt:lpstr>
      <vt:lpstr>Compacting the output</vt:lpstr>
      <vt:lpstr>Example: maximal/closed</vt:lpstr>
      <vt:lpstr>Finding Frequent Itemsets</vt:lpstr>
      <vt:lpstr>Itemsets: computation model</vt:lpstr>
      <vt:lpstr>Computational model</vt:lpstr>
      <vt:lpstr>Main-memory bottleneck</vt:lpstr>
      <vt:lpstr>Finding Frequent Pairs</vt:lpstr>
      <vt:lpstr>Naïve algorithm</vt:lpstr>
      <vt:lpstr>Counting pairs in memory</vt:lpstr>
      <vt:lpstr>Comparing the two approaches</vt:lpstr>
      <vt:lpstr>Comparing the two approaches</vt:lpstr>
      <vt:lpstr>Comparing the two approaches</vt:lpstr>
      <vt:lpstr>A-Priori algorithm (1)</vt:lpstr>
      <vt:lpstr>A-Priori algorithm (2)</vt:lpstr>
      <vt:lpstr>Main-Memory: picture of A-Priori</vt:lpstr>
      <vt:lpstr>Details of A-Priori</vt:lpstr>
      <vt:lpstr>Frequent triples, …</vt:lpstr>
      <vt:lpstr>A-Priori: example</vt:lpstr>
      <vt:lpstr>A-Priori for All frequent itemsets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report on country</dc:title>
  <dc:creator/>
  <cp:keywords/>
  <cp:lastModifiedBy/>
  <cp:revision>1</cp:revision>
  <cp:lastPrinted>2020-12-07T03:13:01Z</cp:lastPrinted>
  <dcterms:modified xsi:type="dcterms:W3CDTF">2022-06-24T11:03:09Z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TC101659609990</vt:lpwstr>
  </property>
  <property fmtid="{D5CDD505-2E9C-101B-9397-08002B2CF9AE}" pid="3" name="ContentTypeId">
    <vt:lpwstr>0x010100B7FF6225CD500547B49EAD98EEBFE241</vt:lpwstr>
  </property>
</Properties>
</file>