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4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8" r:id="rId2"/>
  </p:sldMasterIdLst>
  <p:notesMasterIdLst>
    <p:notesMasterId r:id="rId39"/>
  </p:notesMasterIdLst>
  <p:handoutMasterIdLst>
    <p:handoutMasterId r:id="rId40"/>
  </p:handoutMasterIdLst>
  <p:sldIdLst>
    <p:sldId id="413" r:id="rId3"/>
    <p:sldId id="374" r:id="rId4"/>
    <p:sldId id="375" r:id="rId5"/>
    <p:sldId id="309" r:id="rId6"/>
    <p:sldId id="310" r:id="rId7"/>
    <p:sldId id="320" r:id="rId8"/>
    <p:sldId id="311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23" r:id="rId21"/>
    <p:sldId id="387" r:id="rId22"/>
    <p:sldId id="388" r:id="rId23"/>
    <p:sldId id="389" r:id="rId24"/>
    <p:sldId id="327" r:id="rId25"/>
    <p:sldId id="328" r:id="rId26"/>
    <p:sldId id="329" r:id="rId27"/>
    <p:sldId id="330" r:id="rId28"/>
    <p:sldId id="331" r:id="rId29"/>
    <p:sldId id="333" r:id="rId30"/>
    <p:sldId id="334" r:id="rId31"/>
    <p:sldId id="335" r:id="rId32"/>
    <p:sldId id="336" r:id="rId33"/>
    <p:sldId id="390" r:id="rId34"/>
    <p:sldId id="337" r:id="rId35"/>
    <p:sldId id="338" r:id="rId36"/>
    <p:sldId id="340" r:id="rId37"/>
    <p:sldId id="284" r:id="rId38"/>
  </p:sldIdLst>
  <p:sldSz cx="9144000" cy="6858000" type="screen4x3"/>
  <p:notesSz cx="9144000" cy="6858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903CD4-7AD7-514E-A2DF-8179F10B5EA2}">
          <p14:sldIdLst>
            <p14:sldId id="413"/>
            <p14:sldId id="374"/>
          </p14:sldIdLst>
        </p14:section>
        <p14:section name="Classification with Random Forest" id="{8327060C-CD6E-E943-ABD6-65C11B8628DA}">
          <p14:sldIdLst>
            <p14:sldId id="375"/>
            <p14:sldId id="309"/>
            <p14:sldId id="310"/>
            <p14:sldId id="320"/>
            <p14:sldId id="311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23"/>
            <p14:sldId id="387"/>
            <p14:sldId id="388"/>
            <p14:sldId id="389"/>
            <p14:sldId id="327"/>
            <p14:sldId id="328"/>
            <p14:sldId id="329"/>
            <p14:sldId id="330"/>
            <p14:sldId id="331"/>
            <p14:sldId id="333"/>
            <p14:sldId id="334"/>
            <p14:sldId id="335"/>
            <p14:sldId id="336"/>
            <p14:sldId id="390"/>
            <p14:sldId id="337"/>
            <p14:sldId id="338"/>
            <p14:sldId id="340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0432FF"/>
    <a:srgbClr val="FEC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06"/>
    <p:restoredTop sz="94676" autoAdjust="0"/>
  </p:normalViewPr>
  <p:slideViewPr>
    <p:cSldViewPr>
      <p:cViewPr varScale="1">
        <p:scale>
          <a:sx n="101" d="100"/>
          <a:sy n="101" d="100"/>
        </p:scale>
        <p:origin x="143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customXml" Target="../customXml/item2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 Quang Khoat" userId="b24b097a-3ba7-4fd8-ad2c-0f2ed537794d" providerId="ADAL" clId="{4026F65B-8EED-B849-8004-1C1B31A3BDCC}"/>
    <pc:docChg chg="undo custSel addSld delSld modSld modSection">
      <pc:chgData name="Than Quang Khoat" userId="b24b097a-3ba7-4fd8-ad2c-0f2ed537794d" providerId="ADAL" clId="{4026F65B-8EED-B849-8004-1C1B31A3BDCC}" dt="2019-10-08T15:36:53.984" v="879"/>
      <pc:docMkLst>
        <pc:docMk/>
      </pc:docMkLst>
      <pc:sldChg chg="modSp">
        <pc:chgData name="Than Quang Khoat" userId="b24b097a-3ba7-4fd8-ad2c-0f2ed537794d" providerId="ADAL" clId="{4026F65B-8EED-B849-8004-1C1B31A3BDCC}" dt="2019-10-01T09:28:30.289" v="0" actId="20577"/>
        <pc:sldMkLst>
          <pc:docMk/>
          <pc:sldMk cId="1794511174" sldId="256"/>
        </pc:sldMkLst>
        <pc:spChg chg="mod">
          <ac:chgData name="Than Quang Khoat" userId="b24b097a-3ba7-4fd8-ad2c-0f2ed537794d" providerId="ADAL" clId="{4026F65B-8EED-B849-8004-1C1B31A3BDCC}" dt="2019-10-01T09:28:30.289" v="0" actId="20577"/>
          <ac:spMkLst>
            <pc:docMk/>
            <pc:sldMk cId="1794511174" sldId="256"/>
            <ac:spMk id="11" creationId="{B8752710-C70C-BD45-898F-CB483DEB4F72}"/>
          </ac:spMkLst>
        </pc:spChg>
      </pc:sldChg>
      <pc:sldChg chg="modSp">
        <pc:chgData name="Than Quang Khoat" userId="b24b097a-3ba7-4fd8-ad2c-0f2ed537794d" providerId="ADAL" clId="{4026F65B-8EED-B849-8004-1C1B31A3BDCC}" dt="2019-10-01T15:00:13.313" v="844" actId="20577"/>
        <pc:sldMkLst>
          <pc:docMk/>
          <pc:sldMk cId="2595742732" sldId="306"/>
        </pc:sldMkLst>
        <pc:spChg chg="mod">
          <ac:chgData name="Than Quang Khoat" userId="b24b097a-3ba7-4fd8-ad2c-0f2ed537794d" providerId="ADAL" clId="{4026F65B-8EED-B849-8004-1C1B31A3BDCC}" dt="2019-10-01T15:00:13.313" v="844" actId="20577"/>
          <ac:spMkLst>
            <pc:docMk/>
            <pc:sldMk cId="2595742732" sldId="306"/>
            <ac:spMk id="3" creationId="{00000000-0000-0000-0000-000000000000}"/>
          </ac:spMkLst>
        </pc:spChg>
      </pc:sldChg>
      <pc:sldChg chg="modSp">
        <pc:chgData name="Than Quang Khoat" userId="b24b097a-3ba7-4fd8-ad2c-0f2ed537794d" providerId="ADAL" clId="{4026F65B-8EED-B849-8004-1C1B31A3BDCC}" dt="2019-10-01T15:02:02.272" v="851" actId="20577"/>
        <pc:sldMkLst>
          <pc:docMk/>
          <pc:sldMk cId="878108727" sldId="318"/>
        </pc:sldMkLst>
        <pc:spChg chg="mod">
          <ac:chgData name="Than Quang Khoat" userId="b24b097a-3ba7-4fd8-ad2c-0f2ed537794d" providerId="ADAL" clId="{4026F65B-8EED-B849-8004-1C1B31A3BDCC}" dt="2019-10-01T15:02:02.272" v="851" actId="20577"/>
          <ac:spMkLst>
            <pc:docMk/>
            <pc:sldMk cId="878108727" sldId="318"/>
            <ac:spMk id="3" creationId="{00000000-0000-0000-0000-000000000000}"/>
          </ac:spMkLst>
        </pc:spChg>
      </pc:sldChg>
      <pc:sldChg chg="modTransition">
        <pc:chgData name="Than Quang Khoat" userId="b24b097a-3ba7-4fd8-ad2c-0f2ed537794d" providerId="ADAL" clId="{4026F65B-8EED-B849-8004-1C1B31A3BDCC}" dt="2019-10-08T15:35:30.914" v="875"/>
        <pc:sldMkLst>
          <pc:docMk/>
          <pc:sldMk cId="380020643" sldId="328"/>
        </pc:sldMkLst>
      </pc:sldChg>
      <pc:sldChg chg="modTransition">
        <pc:chgData name="Than Quang Khoat" userId="b24b097a-3ba7-4fd8-ad2c-0f2ed537794d" providerId="ADAL" clId="{4026F65B-8EED-B849-8004-1C1B31A3BDCC}" dt="2019-10-08T15:36:16.730" v="876"/>
        <pc:sldMkLst>
          <pc:docMk/>
          <pc:sldMk cId="3758564833" sldId="331"/>
        </pc:sldMkLst>
      </pc:sldChg>
      <pc:sldChg chg="modTransition">
        <pc:chgData name="Than Quang Khoat" userId="b24b097a-3ba7-4fd8-ad2c-0f2ed537794d" providerId="ADAL" clId="{4026F65B-8EED-B849-8004-1C1B31A3BDCC}" dt="2019-10-08T15:36:16.730" v="876"/>
        <pc:sldMkLst>
          <pc:docMk/>
          <pc:sldMk cId="63870212" sldId="333"/>
        </pc:sldMkLst>
      </pc:sldChg>
      <pc:sldChg chg="modTransition">
        <pc:chgData name="Than Quang Khoat" userId="b24b097a-3ba7-4fd8-ad2c-0f2ed537794d" providerId="ADAL" clId="{4026F65B-8EED-B849-8004-1C1B31A3BDCC}" dt="2019-10-08T15:36:41.371" v="878"/>
        <pc:sldMkLst>
          <pc:docMk/>
          <pc:sldMk cId="1184545854" sldId="334"/>
        </pc:sldMkLst>
      </pc:sldChg>
      <pc:sldChg chg="modTransition">
        <pc:chgData name="Than Quang Khoat" userId="b24b097a-3ba7-4fd8-ad2c-0f2ed537794d" providerId="ADAL" clId="{4026F65B-8EED-B849-8004-1C1B31A3BDCC}" dt="2019-10-08T15:36:53.984" v="879"/>
        <pc:sldMkLst>
          <pc:docMk/>
          <pc:sldMk cId="645988532" sldId="335"/>
        </pc:sldMkLst>
      </pc:sldChg>
      <pc:sldChg chg="modSp">
        <pc:chgData name="Than Quang Khoat" userId="b24b097a-3ba7-4fd8-ad2c-0f2ed537794d" providerId="ADAL" clId="{4026F65B-8EED-B849-8004-1C1B31A3BDCC}" dt="2019-10-08T15:33:06.754" v="874" actId="20577"/>
        <pc:sldMkLst>
          <pc:docMk/>
          <pc:sldMk cId="565751981" sldId="383"/>
        </pc:sldMkLst>
        <pc:spChg chg="mod">
          <ac:chgData name="Than Quang Khoat" userId="b24b097a-3ba7-4fd8-ad2c-0f2ed537794d" providerId="ADAL" clId="{4026F65B-8EED-B849-8004-1C1B31A3BDCC}" dt="2019-10-08T15:33:06.754" v="874" actId="20577"/>
          <ac:spMkLst>
            <pc:docMk/>
            <pc:sldMk cId="565751981" sldId="383"/>
            <ac:spMk id="3" creationId="{00000000-0000-0000-0000-000000000000}"/>
          </ac:spMkLst>
        </pc:spChg>
      </pc:sldChg>
      <pc:sldChg chg="modSp">
        <pc:chgData name="Than Quang Khoat" userId="b24b097a-3ba7-4fd8-ad2c-0f2ed537794d" providerId="ADAL" clId="{4026F65B-8EED-B849-8004-1C1B31A3BDCC}" dt="2019-10-01T09:36:56.850" v="8" actId="20577"/>
        <pc:sldMkLst>
          <pc:docMk/>
          <pc:sldMk cId="2228422331" sldId="391"/>
        </pc:sldMkLst>
        <pc:spChg chg="mod">
          <ac:chgData name="Than Quang Khoat" userId="b24b097a-3ba7-4fd8-ad2c-0f2ed537794d" providerId="ADAL" clId="{4026F65B-8EED-B849-8004-1C1B31A3BDCC}" dt="2019-10-01T09:36:56.850" v="8" actId="20577"/>
          <ac:spMkLst>
            <pc:docMk/>
            <pc:sldMk cId="2228422331" sldId="391"/>
            <ac:spMk id="2" creationId="{00000000-0000-0000-0000-000000000000}"/>
          </ac:spMkLst>
        </pc:spChg>
      </pc:sldChg>
      <pc:sldChg chg="modSp">
        <pc:chgData name="Than Quang Khoat" userId="b24b097a-3ba7-4fd8-ad2c-0f2ed537794d" providerId="ADAL" clId="{4026F65B-8EED-B849-8004-1C1B31A3BDCC}" dt="2019-10-01T09:36:59.914" v="10" actId="20577"/>
        <pc:sldMkLst>
          <pc:docMk/>
          <pc:sldMk cId="4062226219" sldId="392"/>
        </pc:sldMkLst>
        <pc:spChg chg="mod">
          <ac:chgData name="Than Quang Khoat" userId="b24b097a-3ba7-4fd8-ad2c-0f2ed537794d" providerId="ADAL" clId="{4026F65B-8EED-B849-8004-1C1B31A3BDCC}" dt="2019-10-01T09:36:59.914" v="10" actId="20577"/>
          <ac:spMkLst>
            <pc:docMk/>
            <pc:sldMk cId="4062226219" sldId="392"/>
            <ac:spMk id="2" creationId="{00000000-0000-0000-0000-000000000000}"/>
          </ac:spMkLst>
        </pc:spChg>
        <pc:spChg chg="mod">
          <ac:chgData name="Than Quang Khoat" userId="b24b097a-3ba7-4fd8-ad2c-0f2ed537794d" providerId="ADAL" clId="{4026F65B-8EED-B849-8004-1C1B31A3BDCC}" dt="2019-10-01T09:36:34.494" v="6" actId="20577"/>
          <ac:spMkLst>
            <pc:docMk/>
            <pc:sldMk cId="4062226219" sldId="392"/>
            <ac:spMk id="3" creationId="{00000000-0000-0000-0000-000000000000}"/>
          </ac:spMkLst>
        </pc:spChg>
      </pc:sldChg>
      <pc:sldChg chg="modSp">
        <pc:chgData name="Than Quang Khoat" userId="b24b097a-3ba7-4fd8-ad2c-0f2ed537794d" providerId="ADAL" clId="{4026F65B-8EED-B849-8004-1C1B31A3BDCC}" dt="2019-10-01T09:32:43.493" v="1" actId="20577"/>
        <pc:sldMkLst>
          <pc:docMk/>
          <pc:sldMk cId="489359903" sldId="393"/>
        </pc:sldMkLst>
        <pc:spChg chg="mod">
          <ac:chgData name="Than Quang Khoat" userId="b24b097a-3ba7-4fd8-ad2c-0f2ed537794d" providerId="ADAL" clId="{4026F65B-8EED-B849-8004-1C1B31A3BDCC}" dt="2019-10-01T09:32:43.493" v="1" actId="20577"/>
          <ac:spMkLst>
            <pc:docMk/>
            <pc:sldMk cId="489359903" sldId="393"/>
            <ac:spMk id="3" creationId="{00000000-0000-0000-0000-000000000000}"/>
          </ac:spMkLst>
        </pc:spChg>
      </pc:sldChg>
      <pc:sldChg chg="addSp delSp modSp delAnim modAnim">
        <pc:chgData name="Than Quang Khoat" userId="b24b097a-3ba7-4fd8-ad2c-0f2ed537794d" providerId="ADAL" clId="{4026F65B-8EED-B849-8004-1C1B31A3BDCC}" dt="2019-10-01T10:25:55.043" v="833" actId="403"/>
        <pc:sldMkLst>
          <pc:docMk/>
          <pc:sldMk cId="394764574" sldId="404"/>
        </pc:sldMkLst>
        <pc:spChg chg="mod">
          <ac:chgData name="Than Quang Khoat" userId="b24b097a-3ba7-4fd8-ad2c-0f2ed537794d" providerId="ADAL" clId="{4026F65B-8EED-B849-8004-1C1B31A3BDCC}" dt="2019-10-01T10:25:55.043" v="833" actId="403"/>
          <ac:spMkLst>
            <pc:docMk/>
            <pc:sldMk cId="394764574" sldId="404"/>
            <ac:spMk id="3" creationId="{00000000-0000-0000-0000-000000000000}"/>
          </ac:spMkLst>
        </pc:spChg>
        <pc:spChg chg="add del mod">
          <ac:chgData name="Than Quang Khoat" userId="b24b097a-3ba7-4fd8-ad2c-0f2ed537794d" providerId="ADAL" clId="{4026F65B-8EED-B849-8004-1C1B31A3BDCC}" dt="2019-10-01T10:21:11.234" v="769" actId="478"/>
          <ac:spMkLst>
            <pc:docMk/>
            <pc:sldMk cId="394764574" sldId="404"/>
            <ac:spMk id="6" creationId="{4EBC68A8-9D7F-6A4C-92E1-F680AF383608}"/>
          </ac:spMkLst>
        </pc:spChg>
        <pc:graphicFrameChg chg="del">
          <ac:chgData name="Than Quang Khoat" userId="b24b097a-3ba7-4fd8-ad2c-0f2ed537794d" providerId="ADAL" clId="{4026F65B-8EED-B849-8004-1C1B31A3BDCC}" dt="2019-10-01T10:21:07.642" v="768" actId="478"/>
          <ac:graphicFrameMkLst>
            <pc:docMk/>
            <pc:sldMk cId="394764574" sldId="404"/>
            <ac:graphicFrameMk id="8" creationId="{00000000-0000-0000-0000-000000000000}"/>
          </ac:graphicFrameMkLst>
        </pc:graphicFrameChg>
        <pc:graphicFrameChg chg="del">
          <ac:chgData name="Than Quang Khoat" userId="b24b097a-3ba7-4fd8-ad2c-0f2ed537794d" providerId="ADAL" clId="{4026F65B-8EED-B849-8004-1C1B31A3BDCC}" dt="2019-10-01T10:21:12.690" v="770" actId="478"/>
          <ac:graphicFrameMkLst>
            <pc:docMk/>
            <pc:sldMk cId="394764574" sldId="404"/>
            <ac:graphicFrameMk id="10" creationId="{00000000-0000-0000-0000-000000000000}"/>
          </ac:graphicFrameMkLst>
        </pc:graphicFrameChg>
        <pc:graphicFrameChg chg="del">
          <ac:chgData name="Than Quang Khoat" userId="b24b097a-3ba7-4fd8-ad2c-0f2ed537794d" providerId="ADAL" clId="{4026F65B-8EED-B849-8004-1C1B31A3BDCC}" dt="2019-10-01T10:24:20.210" v="823" actId="478"/>
          <ac:graphicFrameMkLst>
            <pc:docMk/>
            <pc:sldMk cId="394764574" sldId="404"/>
            <ac:graphicFrameMk id="11" creationId="{00000000-0000-0000-0000-000000000000}"/>
          </ac:graphicFrameMkLst>
        </pc:graphicFrameChg>
        <pc:graphicFrameChg chg="del">
          <ac:chgData name="Than Quang Khoat" userId="b24b097a-3ba7-4fd8-ad2c-0f2ed537794d" providerId="ADAL" clId="{4026F65B-8EED-B849-8004-1C1B31A3BDCC}" dt="2019-10-01T10:24:22.096" v="824" actId="478"/>
          <ac:graphicFrameMkLst>
            <pc:docMk/>
            <pc:sldMk cId="394764574" sldId="404"/>
            <ac:graphicFrameMk id="12" creationId="{00000000-0000-0000-0000-000000000000}"/>
          </ac:graphicFrameMkLst>
        </pc:graphicFrameChg>
      </pc:sldChg>
      <pc:sldChg chg="addSp modSp modAnim">
        <pc:chgData name="Than Quang Khoat" userId="b24b097a-3ba7-4fd8-ad2c-0f2ed537794d" providerId="ADAL" clId="{4026F65B-8EED-B849-8004-1C1B31A3BDCC}" dt="2019-10-01T10:15:54.829" v="662" actId="1035"/>
        <pc:sldMkLst>
          <pc:docMk/>
          <pc:sldMk cId="1809678956" sldId="406"/>
        </pc:sldMkLst>
        <pc:spChg chg="mod">
          <ac:chgData name="Than Quang Khoat" userId="b24b097a-3ba7-4fd8-ad2c-0f2ed537794d" providerId="ADAL" clId="{4026F65B-8EED-B849-8004-1C1B31A3BDCC}" dt="2019-10-01T10:15:41.839" v="654" actId="20577"/>
          <ac:spMkLst>
            <pc:docMk/>
            <pc:sldMk cId="1809678956" sldId="406"/>
            <ac:spMk id="3" creationId="{00000000-0000-0000-0000-000000000000}"/>
          </ac:spMkLst>
        </pc:spChg>
        <pc:spChg chg="add mod">
          <ac:chgData name="Than Quang Khoat" userId="b24b097a-3ba7-4fd8-ad2c-0f2ed537794d" providerId="ADAL" clId="{4026F65B-8EED-B849-8004-1C1B31A3BDCC}" dt="2019-10-01T10:15:19.362" v="649" actId="14100"/>
          <ac:spMkLst>
            <pc:docMk/>
            <pc:sldMk cId="1809678956" sldId="406"/>
            <ac:spMk id="11" creationId="{3E782CF5-A063-4E43-834C-547C36EC0D1E}"/>
          </ac:spMkLst>
        </pc:spChg>
        <pc:graphicFrameChg chg="mod">
          <ac:chgData name="Than Quang Khoat" userId="b24b097a-3ba7-4fd8-ad2c-0f2ed537794d" providerId="ADAL" clId="{4026F65B-8EED-B849-8004-1C1B31A3BDCC}" dt="2019-10-01T10:15:54.829" v="662" actId="1035"/>
          <ac:graphicFrameMkLst>
            <pc:docMk/>
            <pc:sldMk cId="1809678956" sldId="406"/>
            <ac:graphicFrameMk id="8" creationId="{00000000-0000-0000-0000-000000000000}"/>
          </ac:graphicFrameMkLst>
        </pc:graphicFrameChg>
        <pc:graphicFrameChg chg="mod">
          <ac:chgData name="Than Quang Khoat" userId="b24b097a-3ba7-4fd8-ad2c-0f2ed537794d" providerId="ADAL" clId="{4026F65B-8EED-B849-8004-1C1B31A3BDCC}" dt="2019-10-01T10:15:54.829" v="662" actId="1035"/>
          <ac:graphicFrameMkLst>
            <pc:docMk/>
            <pc:sldMk cId="1809678956" sldId="406"/>
            <ac:graphicFrameMk id="10" creationId="{00000000-0000-0000-0000-000000000000}"/>
          </ac:graphicFrameMkLst>
        </pc:graphicFrameChg>
      </pc:sldChg>
      <pc:sldChg chg="modSp">
        <pc:chgData name="Than Quang Khoat" userId="b24b097a-3ba7-4fd8-ad2c-0f2ed537794d" providerId="ADAL" clId="{4026F65B-8EED-B849-8004-1C1B31A3BDCC}" dt="2019-10-01T09:36:07.176" v="5" actId="20577"/>
        <pc:sldMkLst>
          <pc:docMk/>
          <pc:sldMk cId="2387245451" sldId="409"/>
        </pc:sldMkLst>
        <pc:spChg chg="mod">
          <ac:chgData name="Than Quang Khoat" userId="b24b097a-3ba7-4fd8-ad2c-0f2ed537794d" providerId="ADAL" clId="{4026F65B-8EED-B849-8004-1C1B31A3BDCC}" dt="2019-10-01T09:36:07.176" v="5" actId="20577"/>
          <ac:spMkLst>
            <pc:docMk/>
            <pc:sldMk cId="2387245451" sldId="409"/>
            <ac:spMk id="8" creationId="{00000000-0000-0000-0000-000000000000}"/>
          </ac:spMkLst>
        </pc:spChg>
      </pc:sldChg>
      <pc:sldChg chg="addSp delSp modSp add">
        <pc:chgData name="Than Quang Khoat" userId="b24b097a-3ba7-4fd8-ad2c-0f2ed537794d" providerId="ADAL" clId="{4026F65B-8EED-B849-8004-1C1B31A3BDCC}" dt="2019-10-01T10:02:49.931" v="353" actId="20577"/>
        <pc:sldMkLst>
          <pc:docMk/>
          <pc:sldMk cId="2265141362" sldId="410"/>
        </pc:sldMkLst>
        <pc:spChg chg="mod">
          <ac:chgData name="Than Quang Khoat" userId="b24b097a-3ba7-4fd8-ad2c-0f2ed537794d" providerId="ADAL" clId="{4026F65B-8EED-B849-8004-1C1B31A3BDCC}" dt="2019-10-01T10:02:08.943" v="343" actId="20577"/>
          <ac:spMkLst>
            <pc:docMk/>
            <pc:sldMk cId="2265141362" sldId="410"/>
            <ac:spMk id="2" creationId="{00000000-0000-0000-0000-000000000000}"/>
          </ac:spMkLst>
        </pc:spChg>
        <pc:spChg chg="mod">
          <ac:chgData name="Than Quang Khoat" userId="b24b097a-3ba7-4fd8-ad2c-0f2ed537794d" providerId="ADAL" clId="{4026F65B-8EED-B849-8004-1C1B31A3BDCC}" dt="2019-10-01T10:02:49.931" v="353" actId="20577"/>
          <ac:spMkLst>
            <pc:docMk/>
            <pc:sldMk cId="2265141362" sldId="410"/>
            <ac:spMk id="3" creationId="{00000000-0000-0000-0000-000000000000}"/>
          </ac:spMkLst>
        </pc:spChg>
        <pc:picChg chg="add del">
          <ac:chgData name="Than Quang Khoat" userId="b24b097a-3ba7-4fd8-ad2c-0f2ed537794d" providerId="ADAL" clId="{4026F65B-8EED-B849-8004-1C1B31A3BDCC}" dt="2019-10-01T09:58:37.515" v="159" actId="478"/>
          <ac:picMkLst>
            <pc:docMk/>
            <pc:sldMk cId="2265141362" sldId="410"/>
            <ac:picMk id="8" creationId="{8135BE2D-6D09-1648-8D88-1B445DF35E8F}"/>
          </ac:picMkLst>
        </pc:picChg>
        <pc:picChg chg="add">
          <ac:chgData name="Than Quang Khoat" userId="b24b097a-3ba7-4fd8-ad2c-0f2ed537794d" providerId="ADAL" clId="{4026F65B-8EED-B849-8004-1C1B31A3BDCC}" dt="2019-10-01T09:55:32.282" v="74"/>
          <ac:picMkLst>
            <pc:docMk/>
            <pc:sldMk cId="2265141362" sldId="410"/>
            <ac:picMk id="10" creationId="{E82CE695-DC09-3D41-9DEC-0BB714311F8F}"/>
          </ac:picMkLst>
        </pc:picChg>
        <pc:picChg chg="add mod">
          <ac:chgData name="Than Quang Khoat" userId="b24b097a-3ba7-4fd8-ad2c-0f2ed537794d" providerId="ADAL" clId="{4026F65B-8EED-B849-8004-1C1B31A3BDCC}" dt="2019-10-01T10:00:22.673" v="289" actId="1076"/>
          <ac:picMkLst>
            <pc:docMk/>
            <pc:sldMk cId="2265141362" sldId="410"/>
            <ac:picMk id="11" creationId="{F19B5CB9-D7EE-EC4E-B4A3-AE22221F1165}"/>
          </ac:picMkLst>
        </pc:picChg>
      </pc:sldChg>
      <pc:sldChg chg="addSp modSp add">
        <pc:chgData name="Than Quang Khoat" userId="b24b097a-3ba7-4fd8-ad2c-0f2ed537794d" providerId="ADAL" clId="{4026F65B-8EED-B849-8004-1C1B31A3BDCC}" dt="2019-10-01T10:12:37.454" v="618" actId="113"/>
        <pc:sldMkLst>
          <pc:docMk/>
          <pc:sldMk cId="3929648485" sldId="411"/>
        </pc:sldMkLst>
        <pc:spChg chg="mod">
          <ac:chgData name="Than Quang Khoat" userId="b24b097a-3ba7-4fd8-ad2c-0f2ed537794d" providerId="ADAL" clId="{4026F65B-8EED-B849-8004-1C1B31A3BDCC}" dt="2019-10-01T10:01:53.404" v="337" actId="207"/>
          <ac:spMkLst>
            <pc:docMk/>
            <pc:sldMk cId="3929648485" sldId="411"/>
            <ac:spMk id="2" creationId="{00000000-0000-0000-0000-000000000000}"/>
          </ac:spMkLst>
        </pc:spChg>
        <pc:spChg chg="mod">
          <ac:chgData name="Than Quang Khoat" userId="b24b097a-3ba7-4fd8-ad2c-0f2ed537794d" providerId="ADAL" clId="{4026F65B-8EED-B849-8004-1C1B31A3BDCC}" dt="2019-10-01T10:12:37.454" v="618" actId="113"/>
          <ac:spMkLst>
            <pc:docMk/>
            <pc:sldMk cId="3929648485" sldId="411"/>
            <ac:spMk id="3" creationId="{00000000-0000-0000-0000-000000000000}"/>
          </ac:spMkLst>
        </pc:spChg>
        <pc:picChg chg="add mod">
          <ac:chgData name="Than Quang Khoat" userId="b24b097a-3ba7-4fd8-ad2c-0f2ed537794d" providerId="ADAL" clId="{4026F65B-8EED-B849-8004-1C1B31A3BDCC}" dt="2019-10-01T10:06:39.583" v="520" actId="14100"/>
          <ac:picMkLst>
            <pc:docMk/>
            <pc:sldMk cId="3929648485" sldId="411"/>
            <ac:picMk id="8" creationId="{D7624F23-1531-6A43-A65D-ABC2ED53876B}"/>
          </ac:picMkLst>
        </pc:picChg>
        <pc:picChg chg="add mod">
          <ac:chgData name="Than Quang Khoat" userId="b24b097a-3ba7-4fd8-ad2c-0f2ed537794d" providerId="ADAL" clId="{4026F65B-8EED-B849-8004-1C1B31A3BDCC}" dt="2019-10-01T10:03:48.945" v="359" actId="14100"/>
          <ac:picMkLst>
            <pc:docMk/>
            <pc:sldMk cId="3929648485" sldId="411"/>
            <ac:picMk id="10" creationId="{D251916A-9220-F24F-89B9-361B2DD03E26}"/>
          </ac:picMkLst>
        </pc:picChg>
      </pc:sldChg>
      <pc:sldChg chg="addSp modSp add">
        <pc:chgData name="Than Quang Khoat" userId="b24b097a-3ba7-4fd8-ad2c-0f2ed537794d" providerId="ADAL" clId="{4026F65B-8EED-B849-8004-1C1B31A3BDCC}" dt="2019-10-01T10:11:47.319" v="615" actId="14100"/>
        <pc:sldMkLst>
          <pc:docMk/>
          <pc:sldMk cId="1432580194" sldId="412"/>
        </pc:sldMkLst>
        <pc:spChg chg="mod">
          <ac:chgData name="Than Quang Khoat" userId="b24b097a-3ba7-4fd8-ad2c-0f2ed537794d" providerId="ADAL" clId="{4026F65B-8EED-B849-8004-1C1B31A3BDCC}" dt="2019-10-01T10:09:19.731" v="560" actId="207"/>
          <ac:spMkLst>
            <pc:docMk/>
            <pc:sldMk cId="1432580194" sldId="412"/>
            <ac:spMk id="2" creationId="{00000000-0000-0000-0000-000000000000}"/>
          </ac:spMkLst>
        </pc:spChg>
        <pc:spChg chg="mod">
          <ac:chgData name="Than Quang Khoat" userId="b24b097a-3ba7-4fd8-ad2c-0f2ed537794d" providerId="ADAL" clId="{4026F65B-8EED-B849-8004-1C1B31A3BDCC}" dt="2019-10-01T10:11:14.344" v="606" actId="14100"/>
          <ac:spMkLst>
            <pc:docMk/>
            <pc:sldMk cId="1432580194" sldId="412"/>
            <ac:spMk id="3" creationId="{00000000-0000-0000-0000-000000000000}"/>
          </ac:spMkLst>
        </pc:spChg>
        <pc:picChg chg="add mod">
          <ac:chgData name="Than Quang Khoat" userId="b24b097a-3ba7-4fd8-ad2c-0f2ed537794d" providerId="ADAL" clId="{4026F65B-8EED-B849-8004-1C1B31A3BDCC}" dt="2019-10-01T10:11:47.319" v="615" actId="14100"/>
          <ac:picMkLst>
            <pc:docMk/>
            <pc:sldMk cId="1432580194" sldId="412"/>
            <ac:picMk id="8" creationId="{8031B12E-484E-F548-B5F5-B043005EDB35}"/>
          </ac:picMkLst>
        </pc:picChg>
      </pc:sldChg>
    </pc:docChg>
  </pc:docChgLst>
  <pc:docChgLst>
    <pc:chgData name="Than Quang Khoat" userId="b24b097a-3ba7-4fd8-ad2c-0f2ed537794d" providerId="ADAL" clId="{7C3879F1-F306-5A46-AC22-9DEFC2BE83CA}"/>
    <pc:docChg chg="custSel addSld delSld modSld delSection modSection">
      <pc:chgData name="Than Quang Khoat" userId="b24b097a-3ba7-4fd8-ad2c-0f2ed537794d" providerId="ADAL" clId="{7C3879F1-F306-5A46-AC22-9DEFC2BE83CA}" dt="2020-03-23T05:21:13.452" v="392" actId="20577"/>
      <pc:docMkLst>
        <pc:docMk/>
      </pc:docMkLst>
      <pc:sldChg chg="del">
        <pc:chgData name="Than Quang Khoat" userId="b24b097a-3ba7-4fd8-ad2c-0f2ed537794d" providerId="ADAL" clId="{7C3879F1-F306-5A46-AC22-9DEFC2BE83CA}" dt="2020-03-22T14:30:35.875" v="48" actId="2696"/>
        <pc:sldMkLst>
          <pc:docMk/>
          <pc:sldMk cId="1794511174" sldId="256"/>
        </pc:sldMkLst>
      </pc:sldChg>
      <pc:sldChg chg="del">
        <pc:chgData name="Than Quang Khoat" userId="b24b097a-3ba7-4fd8-ad2c-0f2ed537794d" providerId="ADAL" clId="{7C3879F1-F306-5A46-AC22-9DEFC2BE83CA}" dt="2020-03-22T14:31:17.241" v="51" actId="2696"/>
        <pc:sldMkLst>
          <pc:docMk/>
          <pc:sldMk cId="2595742732" sldId="306"/>
        </pc:sldMkLst>
      </pc:sldChg>
      <pc:sldChg chg="add del">
        <pc:chgData name="Than Quang Khoat" userId="b24b097a-3ba7-4fd8-ad2c-0f2ed537794d" providerId="ADAL" clId="{7C3879F1-F306-5A46-AC22-9DEFC2BE83CA}" dt="2020-03-22T14:30:08.793" v="46" actId="2696"/>
        <pc:sldMkLst>
          <pc:docMk/>
          <pc:sldMk cId="1054472468" sldId="307"/>
        </pc:sldMkLst>
      </pc:sldChg>
      <pc:sldChg chg="del">
        <pc:chgData name="Than Quang Khoat" userId="b24b097a-3ba7-4fd8-ad2c-0f2ed537794d" providerId="ADAL" clId="{7C3879F1-F306-5A46-AC22-9DEFC2BE83CA}" dt="2020-03-22T14:31:17.822" v="65" actId="2696"/>
        <pc:sldMkLst>
          <pc:docMk/>
          <pc:sldMk cId="394272689" sldId="312"/>
        </pc:sldMkLst>
      </pc:sldChg>
      <pc:sldChg chg="del">
        <pc:chgData name="Than Quang Khoat" userId="b24b097a-3ba7-4fd8-ad2c-0f2ed537794d" providerId="ADAL" clId="{7C3879F1-F306-5A46-AC22-9DEFC2BE83CA}" dt="2020-03-22T14:31:17.808" v="64" actId="2696"/>
        <pc:sldMkLst>
          <pc:docMk/>
          <pc:sldMk cId="1510873183" sldId="313"/>
        </pc:sldMkLst>
      </pc:sldChg>
      <pc:sldChg chg="del">
        <pc:chgData name="Than Quang Khoat" userId="b24b097a-3ba7-4fd8-ad2c-0f2ed537794d" providerId="ADAL" clId="{7C3879F1-F306-5A46-AC22-9DEFC2BE83CA}" dt="2020-03-22T14:31:17.497" v="57" actId="2696"/>
        <pc:sldMkLst>
          <pc:docMk/>
          <pc:sldMk cId="3186232307" sldId="314"/>
        </pc:sldMkLst>
      </pc:sldChg>
      <pc:sldChg chg="del">
        <pc:chgData name="Than Quang Khoat" userId="b24b097a-3ba7-4fd8-ad2c-0f2ed537794d" providerId="ADAL" clId="{7C3879F1-F306-5A46-AC22-9DEFC2BE83CA}" dt="2020-03-22T14:31:17.436" v="56" actId="2696"/>
        <pc:sldMkLst>
          <pc:docMk/>
          <pc:sldMk cId="3714452384" sldId="315"/>
        </pc:sldMkLst>
      </pc:sldChg>
      <pc:sldChg chg="del">
        <pc:chgData name="Than Quang Khoat" userId="b24b097a-3ba7-4fd8-ad2c-0f2ed537794d" providerId="ADAL" clId="{7C3879F1-F306-5A46-AC22-9DEFC2BE83CA}" dt="2020-03-22T14:31:17.384" v="55" actId="2696"/>
        <pc:sldMkLst>
          <pc:docMk/>
          <pc:sldMk cId="1378749535" sldId="316"/>
        </pc:sldMkLst>
      </pc:sldChg>
      <pc:sldChg chg="del">
        <pc:chgData name="Than Quang Khoat" userId="b24b097a-3ba7-4fd8-ad2c-0f2ed537794d" providerId="ADAL" clId="{7C3879F1-F306-5A46-AC22-9DEFC2BE83CA}" dt="2020-03-22T14:31:17.355" v="54" actId="2696"/>
        <pc:sldMkLst>
          <pc:docMk/>
          <pc:sldMk cId="2725142832" sldId="317"/>
        </pc:sldMkLst>
      </pc:sldChg>
      <pc:sldChg chg="del">
        <pc:chgData name="Than Quang Khoat" userId="b24b097a-3ba7-4fd8-ad2c-0f2ed537794d" providerId="ADAL" clId="{7C3879F1-F306-5A46-AC22-9DEFC2BE83CA}" dt="2020-03-22T14:31:17.313" v="53" actId="2696"/>
        <pc:sldMkLst>
          <pc:docMk/>
          <pc:sldMk cId="878108727" sldId="318"/>
        </pc:sldMkLst>
      </pc:sldChg>
      <pc:sldChg chg="del">
        <pc:chgData name="Than Quang Khoat" userId="b24b097a-3ba7-4fd8-ad2c-0f2ed537794d" providerId="ADAL" clId="{7C3879F1-F306-5A46-AC22-9DEFC2BE83CA}" dt="2020-03-22T14:31:17.283" v="52" actId="2696"/>
        <pc:sldMkLst>
          <pc:docMk/>
          <pc:sldMk cId="2856222789" sldId="319"/>
        </pc:sldMkLst>
      </pc:sldChg>
      <pc:sldChg chg="modSp add modAnim">
        <pc:chgData name="Than Quang Khoat" userId="b24b097a-3ba7-4fd8-ad2c-0f2ed537794d" providerId="ADAL" clId="{7C3879F1-F306-5A46-AC22-9DEFC2BE83CA}" dt="2020-03-23T05:21:13.452" v="392" actId="20577"/>
        <pc:sldMkLst>
          <pc:docMk/>
          <pc:sldMk cId="606344858" sldId="320"/>
        </pc:sldMkLst>
        <pc:spChg chg="mod">
          <ac:chgData name="Than Quang Khoat" userId="b24b097a-3ba7-4fd8-ad2c-0f2ed537794d" providerId="ADAL" clId="{7C3879F1-F306-5A46-AC22-9DEFC2BE83CA}" dt="2020-03-22T14:39:31.875" v="98" actId="207"/>
          <ac:spMkLst>
            <pc:docMk/>
            <pc:sldMk cId="606344858" sldId="320"/>
            <ac:spMk id="2" creationId="{00000000-0000-0000-0000-000000000000}"/>
          </ac:spMkLst>
        </pc:spChg>
        <pc:spChg chg="mod">
          <ac:chgData name="Than Quang Khoat" userId="b24b097a-3ba7-4fd8-ad2c-0f2ed537794d" providerId="ADAL" clId="{7C3879F1-F306-5A46-AC22-9DEFC2BE83CA}" dt="2020-03-23T05:21:13.452" v="392" actId="20577"/>
          <ac:spMkLst>
            <pc:docMk/>
            <pc:sldMk cId="606344858" sldId="320"/>
            <ac:spMk id="3" creationId="{00000000-0000-0000-0000-000000000000}"/>
          </ac:spMkLst>
        </pc:spChg>
      </pc:sldChg>
      <pc:sldChg chg="del">
        <pc:chgData name="Than Quang Khoat" userId="b24b097a-3ba7-4fd8-ad2c-0f2ed537794d" providerId="ADAL" clId="{7C3879F1-F306-5A46-AC22-9DEFC2BE83CA}" dt="2020-03-22T14:31:17.560" v="58" actId="2696"/>
        <pc:sldMkLst>
          <pc:docMk/>
          <pc:sldMk cId="3307535813" sldId="320"/>
        </pc:sldMkLst>
      </pc:sldChg>
      <pc:sldChg chg="del">
        <pc:chgData name="Than Quang Khoat" userId="b24b097a-3ba7-4fd8-ad2c-0f2ed537794d" providerId="ADAL" clId="{7C3879F1-F306-5A46-AC22-9DEFC2BE83CA}" dt="2020-03-22T14:31:17.586" v="59" actId="2696"/>
        <pc:sldMkLst>
          <pc:docMk/>
          <pc:sldMk cId="4015329625" sldId="321"/>
        </pc:sldMkLst>
      </pc:sldChg>
      <pc:sldChg chg="del">
        <pc:chgData name="Than Quang Khoat" userId="b24b097a-3ba7-4fd8-ad2c-0f2ed537794d" providerId="ADAL" clId="{7C3879F1-F306-5A46-AC22-9DEFC2BE83CA}" dt="2020-03-22T14:31:17.620" v="60" actId="2696"/>
        <pc:sldMkLst>
          <pc:docMk/>
          <pc:sldMk cId="1119120696" sldId="322"/>
        </pc:sldMkLst>
      </pc:sldChg>
      <pc:sldChg chg="del">
        <pc:chgData name="Than Quang Khoat" userId="b24b097a-3ba7-4fd8-ad2c-0f2ed537794d" providerId="ADAL" clId="{7C3879F1-F306-5A46-AC22-9DEFC2BE83CA}" dt="2020-03-22T14:31:17.680" v="61" actId="2696"/>
        <pc:sldMkLst>
          <pc:docMk/>
          <pc:sldMk cId="2203708031" sldId="324"/>
        </pc:sldMkLst>
      </pc:sldChg>
      <pc:sldChg chg="del">
        <pc:chgData name="Than Quang Khoat" userId="b24b097a-3ba7-4fd8-ad2c-0f2ed537794d" providerId="ADAL" clId="{7C3879F1-F306-5A46-AC22-9DEFC2BE83CA}" dt="2020-03-22T14:31:17.720" v="62" actId="2696"/>
        <pc:sldMkLst>
          <pc:docMk/>
          <pc:sldMk cId="1730479472" sldId="325"/>
        </pc:sldMkLst>
      </pc:sldChg>
      <pc:sldChg chg="del">
        <pc:chgData name="Than Quang Khoat" userId="b24b097a-3ba7-4fd8-ad2c-0f2ed537794d" providerId="ADAL" clId="{7C3879F1-F306-5A46-AC22-9DEFC2BE83CA}" dt="2020-03-22T14:31:17.786" v="63" actId="2696"/>
        <pc:sldMkLst>
          <pc:docMk/>
          <pc:sldMk cId="2236296578" sldId="326"/>
        </pc:sldMkLst>
      </pc:sldChg>
      <pc:sldChg chg="modTransition">
        <pc:chgData name="Than Quang Khoat" userId="b24b097a-3ba7-4fd8-ad2c-0f2ed537794d" providerId="ADAL" clId="{7C3879F1-F306-5A46-AC22-9DEFC2BE83CA}" dt="2020-03-22T14:35:02.271" v="69"/>
        <pc:sldMkLst>
          <pc:docMk/>
          <pc:sldMk cId="63870212" sldId="333"/>
        </pc:sldMkLst>
      </pc:sldChg>
      <pc:sldChg chg="del">
        <pc:chgData name="Than Quang Khoat" userId="b24b097a-3ba7-4fd8-ad2c-0f2ed537794d" providerId="ADAL" clId="{7C3879F1-F306-5A46-AC22-9DEFC2BE83CA}" dt="2020-03-22T14:31:17.842" v="66" actId="2696"/>
        <pc:sldMkLst>
          <pc:docMk/>
          <pc:sldMk cId="3539667066" sldId="348"/>
        </pc:sldMkLst>
      </pc:sldChg>
      <pc:sldChg chg="modSp">
        <pc:chgData name="Than Quang Khoat" userId="b24b097a-3ba7-4fd8-ad2c-0f2ed537794d" providerId="ADAL" clId="{7C3879F1-F306-5A46-AC22-9DEFC2BE83CA}" dt="2020-03-22T14:29:49.451" v="45" actId="20577"/>
        <pc:sldMkLst>
          <pc:docMk/>
          <pc:sldMk cId="2771946363" sldId="374"/>
        </pc:sldMkLst>
        <pc:spChg chg="mod">
          <ac:chgData name="Than Quang Khoat" userId="b24b097a-3ba7-4fd8-ad2c-0f2ed537794d" providerId="ADAL" clId="{7C3879F1-F306-5A46-AC22-9DEFC2BE83CA}" dt="2020-03-22T14:29:49.451" v="45" actId="20577"/>
          <ac:spMkLst>
            <pc:docMk/>
            <pc:sldMk cId="2771946363" sldId="374"/>
            <ac:spMk id="30" creationId="{00000000-0000-0000-0000-000000000000}"/>
          </ac:spMkLst>
        </pc:spChg>
      </pc:sldChg>
      <pc:sldChg chg="modTransition">
        <pc:chgData name="Than Quang Khoat" userId="b24b097a-3ba7-4fd8-ad2c-0f2ed537794d" providerId="ADAL" clId="{7C3879F1-F306-5A46-AC22-9DEFC2BE83CA}" dt="2020-03-22T14:32:54.640" v="67"/>
        <pc:sldMkLst>
          <pc:docMk/>
          <pc:sldMk cId="592612590" sldId="387"/>
        </pc:sldMkLst>
      </pc:sldChg>
      <pc:sldChg chg="modTransition">
        <pc:chgData name="Than Quang Khoat" userId="b24b097a-3ba7-4fd8-ad2c-0f2ed537794d" providerId="ADAL" clId="{7C3879F1-F306-5A46-AC22-9DEFC2BE83CA}" dt="2020-03-22T14:32:54.640" v="67"/>
        <pc:sldMkLst>
          <pc:docMk/>
          <pc:sldMk cId="619406892" sldId="388"/>
        </pc:sldMkLst>
      </pc:sldChg>
      <pc:sldChg chg="modTransition">
        <pc:chgData name="Than Quang Khoat" userId="b24b097a-3ba7-4fd8-ad2c-0f2ed537794d" providerId="ADAL" clId="{7C3879F1-F306-5A46-AC22-9DEFC2BE83CA}" dt="2020-03-22T14:32:54.640" v="67"/>
        <pc:sldMkLst>
          <pc:docMk/>
          <pc:sldMk cId="2045167426" sldId="389"/>
        </pc:sldMkLst>
      </pc:sldChg>
      <pc:sldChg chg="del">
        <pc:chgData name="Than Quang Khoat" userId="b24b097a-3ba7-4fd8-ad2c-0f2ed537794d" providerId="ADAL" clId="{7C3879F1-F306-5A46-AC22-9DEFC2BE83CA}" dt="2020-03-22T14:35:26.454" v="71" actId="2696"/>
        <pc:sldMkLst>
          <pc:docMk/>
          <pc:sldMk cId="2228422331" sldId="391"/>
        </pc:sldMkLst>
      </pc:sldChg>
      <pc:sldChg chg="del">
        <pc:chgData name="Than Quang Khoat" userId="b24b097a-3ba7-4fd8-ad2c-0f2ed537794d" providerId="ADAL" clId="{7C3879F1-F306-5A46-AC22-9DEFC2BE83CA}" dt="2020-03-22T14:35:26.466" v="72" actId="2696"/>
        <pc:sldMkLst>
          <pc:docMk/>
          <pc:sldMk cId="4062226219" sldId="392"/>
        </pc:sldMkLst>
      </pc:sldChg>
      <pc:sldChg chg="del">
        <pc:chgData name="Than Quang Khoat" userId="b24b097a-3ba7-4fd8-ad2c-0f2ed537794d" providerId="ADAL" clId="{7C3879F1-F306-5A46-AC22-9DEFC2BE83CA}" dt="2020-03-22T14:35:26.483" v="73" actId="2696"/>
        <pc:sldMkLst>
          <pc:docMk/>
          <pc:sldMk cId="489359903" sldId="393"/>
        </pc:sldMkLst>
      </pc:sldChg>
      <pc:sldChg chg="del">
        <pc:chgData name="Than Quang Khoat" userId="b24b097a-3ba7-4fd8-ad2c-0f2ed537794d" providerId="ADAL" clId="{7C3879F1-F306-5A46-AC22-9DEFC2BE83CA}" dt="2020-03-22T14:35:26.500" v="74" actId="2696"/>
        <pc:sldMkLst>
          <pc:docMk/>
          <pc:sldMk cId="4188626670" sldId="394"/>
        </pc:sldMkLst>
      </pc:sldChg>
      <pc:sldChg chg="del">
        <pc:chgData name="Than Quang Khoat" userId="b24b097a-3ba7-4fd8-ad2c-0f2ed537794d" providerId="ADAL" clId="{7C3879F1-F306-5A46-AC22-9DEFC2BE83CA}" dt="2020-03-22T14:35:26.515" v="75" actId="2696"/>
        <pc:sldMkLst>
          <pc:docMk/>
          <pc:sldMk cId="245952415" sldId="395"/>
        </pc:sldMkLst>
      </pc:sldChg>
      <pc:sldChg chg="del">
        <pc:chgData name="Than Quang Khoat" userId="b24b097a-3ba7-4fd8-ad2c-0f2ed537794d" providerId="ADAL" clId="{7C3879F1-F306-5A46-AC22-9DEFC2BE83CA}" dt="2020-03-22T14:35:26.530" v="76" actId="2696"/>
        <pc:sldMkLst>
          <pc:docMk/>
          <pc:sldMk cId="1055297731" sldId="396"/>
        </pc:sldMkLst>
      </pc:sldChg>
      <pc:sldChg chg="del">
        <pc:chgData name="Than Quang Khoat" userId="b24b097a-3ba7-4fd8-ad2c-0f2ed537794d" providerId="ADAL" clId="{7C3879F1-F306-5A46-AC22-9DEFC2BE83CA}" dt="2020-03-22T14:35:26.545" v="77" actId="2696"/>
        <pc:sldMkLst>
          <pc:docMk/>
          <pc:sldMk cId="2145083507" sldId="397"/>
        </pc:sldMkLst>
      </pc:sldChg>
      <pc:sldChg chg="del">
        <pc:chgData name="Than Quang Khoat" userId="b24b097a-3ba7-4fd8-ad2c-0f2ed537794d" providerId="ADAL" clId="{7C3879F1-F306-5A46-AC22-9DEFC2BE83CA}" dt="2020-03-22T14:35:26.562" v="78" actId="2696"/>
        <pc:sldMkLst>
          <pc:docMk/>
          <pc:sldMk cId="2802654530" sldId="400"/>
        </pc:sldMkLst>
      </pc:sldChg>
      <pc:sldChg chg="del">
        <pc:chgData name="Than Quang Khoat" userId="b24b097a-3ba7-4fd8-ad2c-0f2ed537794d" providerId="ADAL" clId="{7C3879F1-F306-5A46-AC22-9DEFC2BE83CA}" dt="2020-03-22T14:35:26.580" v="79" actId="2696"/>
        <pc:sldMkLst>
          <pc:docMk/>
          <pc:sldMk cId="409306349" sldId="401"/>
        </pc:sldMkLst>
      </pc:sldChg>
      <pc:sldChg chg="del">
        <pc:chgData name="Than Quang Khoat" userId="b24b097a-3ba7-4fd8-ad2c-0f2ed537794d" providerId="ADAL" clId="{7C3879F1-F306-5A46-AC22-9DEFC2BE83CA}" dt="2020-03-22T14:35:26.595" v="80" actId="2696"/>
        <pc:sldMkLst>
          <pc:docMk/>
          <pc:sldMk cId="2836913382" sldId="402"/>
        </pc:sldMkLst>
      </pc:sldChg>
      <pc:sldChg chg="del">
        <pc:chgData name="Than Quang Khoat" userId="b24b097a-3ba7-4fd8-ad2c-0f2ed537794d" providerId="ADAL" clId="{7C3879F1-F306-5A46-AC22-9DEFC2BE83CA}" dt="2020-03-22T14:35:26.646" v="81" actId="2696"/>
        <pc:sldMkLst>
          <pc:docMk/>
          <pc:sldMk cId="3356606687" sldId="403"/>
        </pc:sldMkLst>
      </pc:sldChg>
      <pc:sldChg chg="del">
        <pc:chgData name="Than Quang Khoat" userId="b24b097a-3ba7-4fd8-ad2c-0f2ed537794d" providerId="ADAL" clId="{7C3879F1-F306-5A46-AC22-9DEFC2BE83CA}" dt="2020-03-22T14:35:26.733" v="82" actId="2696"/>
        <pc:sldMkLst>
          <pc:docMk/>
          <pc:sldMk cId="394764574" sldId="404"/>
        </pc:sldMkLst>
      </pc:sldChg>
      <pc:sldChg chg="del">
        <pc:chgData name="Than Quang Khoat" userId="b24b097a-3ba7-4fd8-ad2c-0f2ed537794d" providerId="ADAL" clId="{7C3879F1-F306-5A46-AC22-9DEFC2BE83CA}" dt="2020-03-22T14:35:26.766" v="83" actId="2696"/>
        <pc:sldMkLst>
          <pc:docMk/>
          <pc:sldMk cId="1809678956" sldId="406"/>
        </pc:sldMkLst>
      </pc:sldChg>
      <pc:sldChg chg="del">
        <pc:chgData name="Than Quang Khoat" userId="b24b097a-3ba7-4fd8-ad2c-0f2ed537794d" providerId="ADAL" clId="{7C3879F1-F306-5A46-AC22-9DEFC2BE83CA}" dt="2020-03-22T14:35:26.790" v="84" actId="2696"/>
        <pc:sldMkLst>
          <pc:docMk/>
          <pc:sldMk cId="2895611777" sldId="407"/>
        </pc:sldMkLst>
      </pc:sldChg>
      <pc:sldChg chg="del">
        <pc:chgData name="Than Quang Khoat" userId="b24b097a-3ba7-4fd8-ad2c-0f2ed537794d" providerId="ADAL" clId="{7C3879F1-F306-5A46-AC22-9DEFC2BE83CA}" dt="2020-03-22T14:35:26.441" v="70" actId="2696"/>
        <pc:sldMkLst>
          <pc:docMk/>
          <pc:sldMk cId="2387245451" sldId="409"/>
        </pc:sldMkLst>
      </pc:sldChg>
      <pc:sldChg chg="del">
        <pc:chgData name="Than Quang Khoat" userId="b24b097a-3ba7-4fd8-ad2c-0f2ed537794d" providerId="ADAL" clId="{7C3879F1-F306-5A46-AC22-9DEFC2BE83CA}" dt="2020-03-22T14:35:26.803" v="85" actId="2696"/>
        <pc:sldMkLst>
          <pc:docMk/>
          <pc:sldMk cId="2265141362" sldId="410"/>
        </pc:sldMkLst>
      </pc:sldChg>
      <pc:sldChg chg="del">
        <pc:chgData name="Than Quang Khoat" userId="b24b097a-3ba7-4fd8-ad2c-0f2ed537794d" providerId="ADAL" clId="{7C3879F1-F306-5A46-AC22-9DEFC2BE83CA}" dt="2020-03-22T14:35:26.815" v="86" actId="2696"/>
        <pc:sldMkLst>
          <pc:docMk/>
          <pc:sldMk cId="3929648485" sldId="411"/>
        </pc:sldMkLst>
      </pc:sldChg>
      <pc:sldChg chg="del">
        <pc:chgData name="Than Quang Khoat" userId="b24b097a-3ba7-4fd8-ad2c-0f2ed537794d" providerId="ADAL" clId="{7C3879F1-F306-5A46-AC22-9DEFC2BE83CA}" dt="2020-03-22T14:35:26.830" v="87" actId="2696"/>
        <pc:sldMkLst>
          <pc:docMk/>
          <pc:sldMk cId="1432580194" sldId="412"/>
        </pc:sldMkLst>
      </pc:sldChg>
      <pc:sldChg chg="modSp add">
        <pc:chgData name="Than Quang Khoat" userId="b24b097a-3ba7-4fd8-ad2c-0f2ed537794d" providerId="ADAL" clId="{7C3879F1-F306-5A46-AC22-9DEFC2BE83CA}" dt="2020-03-22T14:30:44.071" v="50" actId="1036"/>
        <pc:sldMkLst>
          <pc:docMk/>
          <pc:sldMk cId="3942984572" sldId="413"/>
        </pc:sldMkLst>
        <pc:spChg chg="mod">
          <ac:chgData name="Than Quang Khoat" userId="b24b097a-3ba7-4fd8-ad2c-0f2ed537794d" providerId="ADAL" clId="{7C3879F1-F306-5A46-AC22-9DEFC2BE83CA}" dt="2020-03-22T14:30:23.026" v="47" actId="1036"/>
          <ac:spMkLst>
            <pc:docMk/>
            <pc:sldMk cId="3942984572" sldId="413"/>
            <ac:spMk id="4" creationId="{00000000-0000-0000-0000-000000000000}"/>
          </ac:spMkLst>
        </pc:spChg>
        <pc:spChg chg="mod">
          <ac:chgData name="Than Quang Khoat" userId="b24b097a-3ba7-4fd8-ad2c-0f2ed537794d" providerId="ADAL" clId="{7C3879F1-F306-5A46-AC22-9DEFC2BE83CA}" dt="2020-03-22T14:30:44.071" v="50" actId="1036"/>
          <ac:spMkLst>
            <pc:docMk/>
            <pc:sldMk cId="3942984572" sldId="413"/>
            <ac:spMk id="5" creationId="{00000000-0000-0000-0000-000000000000}"/>
          </ac:spMkLst>
        </pc:spChg>
      </pc:sldChg>
    </pc:docChg>
  </pc:docChgLst>
  <pc:docChgLst>
    <pc:chgData name="Than Quang Khoat" userId="b24b097a-3ba7-4fd8-ad2c-0f2ed537794d" providerId="ADAL" clId="{3CA38DC7-2D9B-8247-B37A-10798F17BC81}"/>
    <pc:docChg chg="custSel modSld">
      <pc:chgData name="Than Quang Khoat" userId="b24b097a-3ba7-4fd8-ad2c-0f2ed537794d" providerId="ADAL" clId="{3CA38DC7-2D9B-8247-B37A-10798F17BC81}" dt="2020-10-23T00:01:29.196" v="0" actId="478"/>
      <pc:docMkLst>
        <pc:docMk/>
      </pc:docMkLst>
      <pc:sldChg chg="delSp mod">
        <pc:chgData name="Than Quang Khoat" userId="b24b097a-3ba7-4fd8-ad2c-0f2ed537794d" providerId="ADAL" clId="{3CA38DC7-2D9B-8247-B37A-10798F17BC81}" dt="2020-10-23T00:01:29.196" v="0" actId="478"/>
        <pc:sldMkLst>
          <pc:docMk/>
          <pc:sldMk cId="3942984572" sldId="413"/>
        </pc:sldMkLst>
        <pc:picChg chg="del">
          <ac:chgData name="Than Quang Khoat" userId="b24b097a-3ba7-4fd8-ad2c-0f2ed537794d" providerId="ADAL" clId="{3CA38DC7-2D9B-8247-B37A-10798F17BC81}" dt="2020-10-23T00:01:29.196" v="0" actId="478"/>
          <ac:picMkLst>
            <pc:docMk/>
            <pc:sldMk cId="3942984572" sldId="413"/>
            <ac:picMk id="7" creationId="{DFEEE924-52CE-6F4C-B5A3-F44C2DE94BF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FD921-77B7-B645-8B89-5584F44BADCE}" type="datetime1">
              <a:t>6/24/22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59CBC-0F83-9540-8DEC-2BF5F6879A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41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527BFC2B-4EC7-564E-B26D-6C4F3A840170}" type="datetime1">
              <a:t>6/24/22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55A5A28D-BDB6-46FF-A1EF-D3D59E3A7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220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03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63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10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72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14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81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65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02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39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75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99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90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0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719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39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67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29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445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517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139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147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04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213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841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831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736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453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514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363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24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18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01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20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83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20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89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92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9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C5D5AEB-61E2-4C44-866F-5FAE62A71A4E}" type="datetime1">
              <a:t>6/24/22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4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4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976E-2F9D-8747-919E-D3FCB0D0D085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E42D-728F-1044-BC72-E43440A13001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57A8-D04D-0042-8354-8CFBB0618D04}" type="datetime1">
              <a:t>6/24/22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E4A6-8F89-E444-8872-2482F3665D93}" type="datetime1">
              <a:t>6/24/22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1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0003-45F2-114D-B8A4-8905A2410B7C}" type="datetime1">
              <a:t>6/24/22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1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8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80445213-41A6-F049-BC05-4823E7E90E4B}" type="datetime1">
              <a:t>6/24/22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4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7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5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5A97-3480-9C45-92F1-E6215653449C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3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5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FB7C-107E-6A46-8C94-C16486F61830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92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9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9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87EB-3DB1-D34F-8BCD-19EA493D760E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801" y="1035426"/>
            <a:ext cx="1322295" cy="5090739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6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A958-40BB-7744-8DB4-90D4DF835740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4"/>
            <a:ext cx="1752600" cy="365125"/>
          </a:xfrm>
        </p:spPr>
        <p:txBody>
          <a:bodyPr/>
          <a:lstStyle/>
          <a:p>
            <a:fld id="{B5A42B9B-EC26-A146-A227-ECADBD3E8DE2}" type="datetime1">
              <a:t>6/24/22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3" y="5257803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9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15DA19BD-ABE7-2E4E-92CD-46F9BEAC5386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9" y="6356354"/>
            <a:ext cx="4734112" cy="365125"/>
          </a:xfrm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4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2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92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5" y="914400"/>
            <a:ext cx="650837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5" y="2209802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4"/>
            <a:ext cx="1752600" cy="365125"/>
          </a:xfrm>
        </p:spPr>
        <p:txBody>
          <a:bodyPr/>
          <a:lstStyle/>
          <a:p>
            <a:fld id="{98A4E574-7F8E-994F-A91D-39FF77D990AB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4"/>
            <a:ext cx="4926852" cy="365125"/>
          </a:xfrm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20"/>
            <a:ext cx="506506" cy="365125"/>
          </a:xfrm>
        </p:spPr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3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3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4"/>
            <a:ext cx="1622612" cy="365125"/>
          </a:xfrm>
        </p:spPr>
        <p:txBody>
          <a:bodyPr/>
          <a:lstStyle/>
          <a:p>
            <a:fld id="{E451D01E-7569-DC4F-B3BA-B4422B13DE58}" type="datetime1">
              <a:t>6/24/22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4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E542-0A8F-6B4F-8F82-A9D42E831A0F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4" y="6104969"/>
            <a:ext cx="506506" cy="365125"/>
          </a:xfrm>
        </p:spPr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B1-D89D-9241-AC0F-5B33343FB813}" type="datetime1">
              <a:t>6/24/22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5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5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2F59-9786-1A46-AA6A-EABE0B88B8DF}" type="datetime1">
              <a:t>6/24/22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DE4F-D52C-874C-9822-ED968A576A17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2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4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41C8BB7-43F2-6C4C-B4CA-8083673AE1B6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4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20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  <p:sldLayoutId id="2147483826" r:id="rId18"/>
    <p:sldLayoutId id="2147483827" r:id="rId1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80846"/>
            <a:ext cx="9144000" cy="211015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51693" y="2585114"/>
            <a:ext cx="8440615" cy="1336258"/>
          </a:xfrm>
        </p:spPr>
        <p:txBody>
          <a:bodyPr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954" dirty="0">
                <a:latin typeface="Arial" panose="020B0604020202020204" pitchFamily="34" charset="0"/>
                <a:cs typeface="Arial" panose="020B0604020202020204" pitchFamily="34" charset="0"/>
              </a:rPr>
              <a:t>Introduction to</a:t>
            </a:r>
            <a:br>
              <a:rPr lang="en-US" sz="3692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92" dirty="0">
                <a:latin typeface="Impact" panose="020B0806030902050204" pitchFamily="34" charset="0"/>
              </a:rPr>
              <a:t>Machine Learning and Data Mining</a:t>
            </a:r>
            <a:br>
              <a:rPr lang="en-US" sz="3692" dirty="0">
                <a:latin typeface="Impact" panose="020B0806030902050204" pitchFamily="34" charset="0"/>
              </a:rPr>
            </a:br>
            <a:r>
              <a:rPr lang="en-US" sz="2954" dirty="0">
                <a:latin typeface="Arial"/>
                <a:cs typeface="Arial"/>
              </a:rPr>
              <a:t>(Học máy và Khai phá dữ liệu)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844061" y="4765431"/>
            <a:ext cx="7500894" cy="925654"/>
          </a:xfrm>
        </p:spPr>
        <p:txBody>
          <a:bodyPr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2215" b="1" dirty="0">
                <a:solidFill>
                  <a:srgbClr val="0000FF"/>
                </a:solidFill>
              </a:rPr>
              <a:t>Khoat Than</a:t>
            </a: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773723" y="5287108"/>
            <a:ext cx="7571232" cy="1266092"/>
          </a:xfrm>
          <a:prstGeom prst="rect">
            <a:avLst/>
          </a:prstGeom>
        </p:spPr>
        <p:txBody>
          <a:bodyPr vert="horz" lIns="84406" tIns="42203" rIns="84406" bIns="42203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en-US" sz="1477" dirty="0"/>
              <a:t>School of Information and Communication Technology</a:t>
            </a:r>
          </a:p>
          <a:p>
            <a:pPr algn="ctr">
              <a:lnSpc>
                <a:spcPct val="140000"/>
              </a:lnSpc>
            </a:pPr>
            <a:r>
              <a:rPr lang="en-US" sz="1477" dirty="0"/>
              <a:t>Hanoi University of Science and Technology</a:t>
            </a:r>
          </a:p>
          <a:p>
            <a:pPr algn="ctr">
              <a:lnSpc>
                <a:spcPct val="140000"/>
              </a:lnSpc>
            </a:pPr>
            <a:endParaRPr lang="en-US" sz="1477" dirty="0"/>
          </a:p>
          <a:p>
            <a:pPr algn="ctr">
              <a:lnSpc>
                <a:spcPct val="140000"/>
              </a:lnSpc>
            </a:pPr>
            <a:endParaRPr lang="en-US" sz="1477" dirty="0"/>
          </a:p>
        </p:txBody>
      </p:sp>
    </p:spTree>
    <p:extLst>
      <p:ext uri="{BB962C8B-B14F-4D97-AF65-F5344CB8AC3E}">
        <p14:creationId xmlns:p14="http://schemas.microsoft.com/office/powerpoint/2010/main" val="3942984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2. Learning a decision tree by ID3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ID3 (Iterative Dichotomiser 3) is a greedy algorithm which was proposed by Ross Quinlan in 1986.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It uses the top-down scheme.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</a:rPr>
              <a:t>At each node N, select a test attribute A</a:t>
            </a:r>
            <a:r>
              <a:rPr lang="en-US" sz="2200" dirty="0">
                <a:solidFill>
                  <a:schemeClr val="tx1"/>
                </a:solidFill>
              </a:rPr>
              <a:t> which can help us best do classification for the data in N.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i="1" dirty="0">
                <a:solidFill>
                  <a:schemeClr val="tx1"/>
                </a:solidFill>
              </a:rPr>
              <a:t>Generate a branch for each value of A, and then separate the data into its branches accordingly.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Grow the tree until: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i="1" dirty="0">
                <a:solidFill>
                  <a:schemeClr val="tx1"/>
                </a:solidFill>
              </a:rPr>
              <a:t>It classifies correctly all the training data; or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i="1" dirty="0">
                <a:solidFill>
                  <a:schemeClr val="tx1"/>
                </a:solidFill>
              </a:rPr>
              <a:t>All the attributes are used.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FF0000"/>
                </a:solidFill>
              </a:rPr>
              <a:t>Note:</a:t>
            </a:r>
            <a:r>
              <a:rPr lang="en-US" sz="2200" dirty="0">
                <a:solidFill>
                  <a:schemeClr val="tx1"/>
                </a:solidFill>
              </a:rPr>
              <a:t> each attribute can only appear at most once in any path of the tree.</a:t>
            </a: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2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The ID3 algorithm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200" b="1" dirty="0"/>
              <a:t>ID3_alg</a:t>
            </a:r>
            <a:r>
              <a:rPr lang="en-US" sz="2200" dirty="0"/>
              <a:t>(</a:t>
            </a:r>
            <a:r>
              <a:rPr lang="en-US" sz="2200" i="1" dirty="0"/>
              <a:t>Training_Set, Class_Labels, Attributes</a:t>
            </a:r>
            <a:r>
              <a:rPr lang="en-US" sz="2200" dirty="0"/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dirty="0"/>
              <a:t>Generate the Root of the tree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u="sng" dirty="0"/>
              <a:t>If</a:t>
            </a:r>
            <a:r>
              <a:rPr lang="en-US" sz="2200" dirty="0"/>
              <a:t> all of </a:t>
            </a:r>
            <a:r>
              <a:rPr lang="en-US" sz="2200" i="1" dirty="0"/>
              <a:t>Training_Set</a:t>
            </a:r>
            <a:r>
              <a:rPr lang="en-US" sz="2200" dirty="0"/>
              <a:t> belong to class c, then </a:t>
            </a:r>
            <a:r>
              <a:rPr lang="en-US" sz="2200" u="sng" dirty="0"/>
              <a:t>Return</a:t>
            </a:r>
            <a:r>
              <a:rPr lang="en-US" sz="2200" dirty="0"/>
              <a:t> Root as leaf with label c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u="sng" dirty="0"/>
              <a:t>If</a:t>
            </a:r>
            <a:r>
              <a:rPr lang="en-US" sz="2200" dirty="0"/>
              <a:t> </a:t>
            </a:r>
            <a:r>
              <a:rPr lang="en-US" sz="2200" i="1" dirty="0"/>
              <a:t>Attributes</a:t>
            </a:r>
            <a:r>
              <a:rPr lang="en-US" sz="2200" dirty="0"/>
              <a:t> is empty, then </a:t>
            </a:r>
            <a:br>
              <a:rPr lang="en-US" sz="2200" dirty="0"/>
            </a:br>
            <a:r>
              <a:rPr lang="en-US" sz="2200" dirty="0"/>
              <a:t>      </a:t>
            </a:r>
            <a:r>
              <a:rPr lang="en-US" sz="2200" u="sng" dirty="0"/>
              <a:t>Return</a:t>
            </a:r>
            <a:r>
              <a:rPr lang="en-US" sz="2200" dirty="0"/>
              <a:t> Root as leaf with label c = </a:t>
            </a:r>
            <a:r>
              <a:rPr lang="en-US" sz="2200" b="1" dirty="0"/>
              <a:t>Majority_Class_Label</a:t>
            </a:r>
            <a:r>
              <a:rPr lang="en-US" sz="2200" dirty="0"/>
              <a:t>(</a:t>
            </a:r>
            <a:r>
              <a:rPr lang="en-US" sz="2200" i="1" dirty="0"/>
              <a:t>Training_Set</a:t>
            </a:r>
            <a:r>
              <a:rPr lang="en-US" sz="2200" dirty="0"/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dirty="0">
                <a:solidFill>
                  <a:srgbClr val="0000FF"/>
                </a:solidFill>
              </a:rPr>
              <a:t>A ← a set of </a:t>
            </a:r>
            <a:r>
              <a:rPr lang="en-US" sz="2200" i="1" dirty="0">
                <a:solidFill>
                  <a:srgbClr val="0000FF"/>
                </a:solidFill>
              </a:rPr>
              <a:t>Attributes</a:t>
            </a:r>
            <a:r>
              <a:rPr lang="en-US" sz="2200" dirty="0">
                <a:solidFill>
                  <a:srgbClr val="0000FF"/>
                </a:solidFill>
              </a:rPr>
              <a:t> that are best discriminative for </a:t>
            </a:r>
            <a:r>
              <a:rPr lang="en-US" sz="2200" i="1" dirty="0">
                <a:solidFill>
                  <a:srgbClr val="0000FF"/>
                </a:solidFill>
              </a:rPr>
              <a:t>Training_Set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dirty="0">
                <a:solidFill>
                  <a:srgbClr val="0000FF"/>
                </a:solidFill>
              </a:rPr>
              <a:t>Let A be the test attributes of Root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u="sng" dirty="0">
                <a:solidFill>
                  <a:srgbClr val="FF6600"/>
                </a:solidFill>
              </a:rPr>
              <a:t>For each</a:t>
            </a:r>
            <a:r>
              <a:rPr lang="en-US" sz="2200" dirty="0">
                <a:solidFill>
                  <a:srgbClr val="FF6600"/>
                </a:solidFill>
              </a:rPr>
              <a:t> value v of A</a:t>
            </a:r>
          </a:p>
          <a:p>
            <a:pPr marL="406400" indent="0">
              <a:spcBef>
                <a:spcPts val="1200"/>
              </a:spcBef>
              <a:buNone/>
            </a:pPr>
            <a:r>
              <a:rPr lang="en-US" sz="2200" dirty="0">
                <a:solidFill>
                  <a:srgbClr val="FF6600"/>
                </a:solidFill>
              </a:rPr>
              <a:t>Generate a branch of Root which corresponds with v.</a:t>
            </a:r>
          </a:p>
          <a:p>
            <a:pPr marL="406400" indent="0">
              <a:spcBef>
                <a:spcPts val="1200"/>
              </a:spcBef>
              <a:buNone/>
            </a:pPr>
            <a:r>
              <a:rPr lang="en-US" sz="2200" dirty="0">
                <a:solidFill>
                  <a:srgbClr val="FF6600"/>
                </a:solidFill>
              </a:rPr>
              <a:t>Determine Training_Set</a:t>
            </a:r>
            <a:r>
              <a:rPr lang="en-US" sz="2200" baseline="-25000" dirty="0">
                <a:solidFill>
                  <a:srgbClr val="FF6600"/>
                </a:solidFill>
              </a:rPr>
              <a:t>v</a:t>
            </a:r>
            <a:r>
              <a:rPr lang="en-US" sz="2200" dirty="0">
                <a:solidFill>
                  <a:srgbClr val="FF6600"/>
                </a:solidFill>
              </a:rPr>
              <a:t> = { x in </a:t>
            </a:r>
            <a:r>
              <a:rPr lang="en-US" sz="2200" i="1" dirty="0">
                <a:solidFill>
                  <a:srgbClr val="FF6600"/>
                </a:solidFill>
              </a:rPr>
              <a:t>Training_Set</a:t>
            </a:r>
            <a:r>
              <a:rPr lang="en-US" sz="2200" dirty="0">
                <a:solidFill>
                  <a:srgbClr val="FF6600"/>
                </a:solidFill>
              </a:rPr>
              <a:t> | x</a:t>
            </a:r>
            <a:r>
              <a:rPr lang="en-US" sz="2200" baseline="-25000" dirty="0">
                <a:solidFill>
                  <a:srgbClr val="FF6600"/>
                </a:solidFill>
              </a:rPr>
              <a:t>A </a:t>
            </a:r>
            <a:r>
              <a:rPr lang="en-US" sz="2200" dirty="0">
                <a:solidFill>
                  <a:srgbClr val="FF6600"/>
                </a:solidFill>
              </a:rPr>
              <a:t>= v}</a:t>
            </a:r>
          </a:p>
          <a:p>
            <a:pPr marL="406400" indent="0">
              <a:spcBef>
                <a:spcPts val="1200"/>
              </a:spcBef>
              <a:buNone/>
            </a:pPr>
            <a:r>
              <a:rPr lang="en-US" sz="2200" u="sng" dirty="0">
                <a:solidFill>
                  <a:srgbClr val="FF6600"/>
                </a:solidFill>
              </a:rPr>
              <a:t>If</a:t>
            </a:r>
            <a:r>
              <a:rPr lang="en-US" sz="2200" dirty="0">
                <a:solidFill>
                  <a:srgbClr val="FF6600"/>
                </a:solidFill>
              </a:rPr>
              <a:t> (Training_Set</a:t>
            </a:r>
            <a:r>
              <a:rPr lang="en-US" sz="2200" baseline="-25000" dirty="0">
                <a:solidFill>
                  <a:srgbClr val="FF6600"/>
                </a:solidFill>
              </a:rPr>
              <a:t>v</a:t>
            </a:r>
            <a:r>
              <a:rPr lang="en-US" sz="2200" dirty="0">
                <a:solidFill>
                  <a:srgbClr val="FF6600"/>
                </a:solidFill>
              </a:rPr>
              <a:t> is empty) </a:t>
            </a:r>
            <a:r>
              <a:rPr lang="en-US" sz="2200" u="sng" dirty="0">
                <a:solidFill>
                  <a:srgbClr val="FF6600"/>
                </a:solidFill>
              </a:rPr>
              <a:t>Then</a:t>
            </a:r>
          </a:p>
          <a:p>
            <a:pPr marL="863600" indent="0">
              <a:spcBef>
                <a:spcPts val="1200"/>
              </a:spcBef>
              <a:buNone/>
            </a:pPr>
            <a:r>
              <a:rPr lang="en-US" sz="2200" dirty="0">
                <a:solidFill>
                  <a:srgbClr val="FF6600"/>
                </a:solidFill>
              </a:rPr>
              <a:t>Generate a leaf with class label c = </a:t>
            </a:r>
            <a:r>
              <a:rPr lang="en-US" sz="2200" b="1" dirty="0">
                <a:solidFill>
                  <a:srgbClr val="FF6600"/>
                </a:solidFill>
              </a:rPr>
              <a:t>Majority_Class_Label</a:t>
            </a:r>
            <a:r>
              <a:rPr lang="en-US" sz="2200" dirty="0">
                <a:solidFill>
                  <a:srgbClr val="FF6600"/>
                </a:solidFill>
              </a:rPr>
              <a:t>(</a:t>
            </a:r>
            <a:r>
              <a:rPr lang="en-US" sz="2200" i="1" dirty="0">
                <a:solidFill>
                  <a:srgbClr val="FF6600"/>
                </a:solidFill>
              </a:rPr>
              <a:t>Training_Set</a:t>
            </a:r>
            <a:r>
              <a:rPr lang="en-US" sz="2200" dirty="0">
                <a:solidFill>
                  <a:srgbClr val="FF6600"/>
                </a:solidFill>
              </a:rPr>
              <a:t>) </a:t>
            </a:r>
          </a:p>
          <a:p>
            <a:pPr marL="406400" indent="0">
              <a:spcBef>
                <a:spcPts val="1200"/>
              </a:spcBef>
              <a:buNone/>
            </a:pPr>
            <a:r>
              <a:rPr lang="en-US" sz="2200" u="sng" dirty="0">
                <a:solidFill>
                  <a:srgbClr val="FF6600"/>
                </a:solidFill>
              </a:rPr>
              <a:t>Else</a:t>
            </a:r>
            <a:r>
              <a:rPr lang="en-US" sz="2200" dirty="0">
                <a:solidFill>
                  <a:srgbClr val="FF6600"/>
                </a:solidFill>
              </a:rPr>
              <a:t>  </a:t>
            </a:r>
            <a:br>
              <a:rPr lang="en-US" sz="2200" dirty="0">
                <a:solidFill>
                  <a:srgbClr val="FF6600"/>
                </a:solidFill>
              </a:rPr>
            </a:br>
            <a:r>
              <a:rPr lang="en-US" sz="2200" dirty="0">
                <a:solidFill>
                  <a:srgbClr val="FF6600"/>
                </a:solidFill>
              </a:rPr>
              <a:t>  Generate a subtree by </a:t>
            </a:r>
            <a:r>
              <a:rPr lang="en-US" sz="2200" b="1" dirty="0">
                <a:solidFill>
                  <a:srgbClr val="FF6600"/>
                </a:solidFill>
              </a:rPr>
              <a:t>ID3_alg</a:t>
            </a:r>
            <a:r>
              <a:rPr lang="en-US" sz="2200" dirty="0">
                <a:solidFill>
                  <a:srgbClr val="FF6600"/>
                </a:solidFill>
              </a:rPr>
              <a:t>(Training_Set</a:t>
            </a:r>
            <a:r>
              <a:rPr lang="en-US" sz="2200" baseline="-25000" dirty="0">
                <a:solidFill>
                  <a:srgbClr val="FF6600"/>
                </a:solidFill>
              </a:rPr>
              <a:t>v</a:t>
            </a:r>
            <a:r>
              <a:rPr lang="en-US" sz="2200" dirty="0">
                <a:solidFill>
                  <a:srgbClr val="FF6600"/>
                </a:solidFill>
              </a:rPr>
              <a:t>, Class_Labels, Attributes \{A})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u="sng" dirty="0"/>
              <a:t>Return</a:t>
            </a:r>
            <a:r>
              <a:rPr lang="en-US" sz="2200" dirty="0"/>
              <a:t>  Root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61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How to choose the test attributes?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At each node, how can we choose a set of test attributes?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These attributes should be </a:t>
            </a:r>
            <a:r>
              <a:rPr lang="en-US" sz="2000" b="1" i="1" dirty="0">
                <a:solidFill>
                  <a:schemeClr val="tx1"/>
                </a:solidFill>
              </a:rPr>
              <a:t>discriminative</a:t>
            </a:r>
            <a:r>
              <a:rPr lang="en-US" sz="2000" dirty="0">
                <a:solidFill>
                  <a:schemeClr val="tx1"/>
                </a:solidFill>
              </a:rPr>
              <a:t>, i.e., can help us classify well the data inside that node.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</a:rPr>
              <a:t>How to know an attribute to be discriminative?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Ex: assuming 2 classes in the data, which of A</a:t>
            </a:r>
            <a:r>
              <a:rPr lang="en-US" sz="2200" baseline="-25000" dirty="0">
                <a:solidFill>
                  <a:schemeClr val="tx1"/>
                </a:solidFill>
              </a:rPr>
              <a:t>1</a:t>
            </a:r>
            <a:r>
              <a:rPr lang="en-US" sz="2200" dirty="0">
                <a:solidFill>
                  <a:schemeClr val="tx1"/>
                </a:solidFill>
              </a:rPr>
              <a:t> and A</a:t>
            </a:r>
            <a:r>
              <a:rPr lang="en-US" sz="2200" baseline="-25000" dirty="0">
                <a:solidFill>
                  <a:schemeClr val="tx1"/>
                </a:solidFill>
              </a:rPr>
              <a:t>2</a:t>
            </a:r>
            <a:r>
              <a:rPr lang="en-US" sz="2200" dirty="0">
                <a:solidFill>
                  <a:schemeClr val="tx1"/>
                </a:solidFill>
              </a:rPr>
              <a:t> should be selected as the test attribute?</a:t>
            </a:r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r>
              <a:rPr lang="en-US" sz="2200" b="1" i="1" dirty="0">
                <a:solidFill>
                  <a:schemeClr val="tx1"/>
                </a:solidFill>
              </a:rPr>
              <a:t>Information gain</a:t>
            </a:r>
            <a:r>
              <a:rPr lang="en-US" sz="2200" dirty="0">
                <a:solidFill>
                  <a:schemeClr val="tx1"/>
                </a:solidFill>
              </a:rPr>
              <a:t> can help.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1371600" y="4191000"/>
            <a:ext cx="3048000" cy="1524000"/>
            <a:chOff x="576" y="2880"/>
            <a:chExt cx="1920" cy="960"/>
          </a:xfrm>
        </p:grpSpPr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1152" y="2880"/>
              <a:ext cx="480" cy="24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A</a:t>
              </a:r>
              <a:r>
                <a:rPr lang="en-US" baseline="-25000">
                  <a:latin typeface="Courier New" panose="02070309020205020404" pitchFamily="49" charset="0"/>
                </a:rPr>
                <a:t>1</a:t>
              </a:r>
              <a:r>
                <a:rPr lang="en-US"/>
                <a:t>=?</a:t>
              </a:r>
              <a:endParaRPr lang="en-US" baseline="-25000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H="1">
              <a:off x="864" y="3120"/>
              <a:ext cx="43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H="1">
              <a:off x="1392" y="3120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1488" y="3120"/>
              <a:ext cx="43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1392" y="3216"/>
              <a:ext cx="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latin typeface="Courier New" panose="02070309020205020404" pitchFamily="49" charset="0"/>
                </a:rPr>
                <a:t>v</a:t>
              </a:r>
              <a:r>
                <a:rPr lang="en-US" sz="1600" baseline="-25000">
                  <a:latin typeface="Courier New" panose="02070309020205020404" pitchFamily="49" charset="0"/>
                </a:rPr>
                <a:t>12</a:t>
              </a: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816" y="3120"/>
              <a:ext cx="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latin typeface="Courier New" panose="02070309020205020404" pitchFamily="49" charset="0"/>
                </a:rPr>
                <a:t>v</a:t>
              </a:r>
              <a:r>
                <a:rPr lang="en-US" sz="1600" baseline="-25000">
                  <a:latin typeface="Courier New" panose="02070309020205020404" pitchFamily="49" charset="0"/>
                </a:rPr>
                <a:t>11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1728" y="3168"/>
              <a:ext cx="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latin typeface="Courier New" panose="02070309020205020404" pitchFamily="49" charset="0"/>
                </a:rPr>
                <a:t>v</a:t>
              </a:r>
              <a:r>
                <a:rPr lang="en-US" sz="1600" baseline="-25000">
                  <a:latin typeface="Courier New" panose="02070309020205020404" pitchFamily="49" charset="0"/>
                </a:rPr>
                <a:t>13</a:t>
              </a: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1632" y="2880"/>
              <a:ext cx="8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(</a:t>
              </a:r>
              <a:r>
                <a:rPr lang="en-US" sz="1600">
                  <a:latin typeface="Courier New" panose="02070309020205020404" pitchFamily="49" charset="0"/>
                </a:rPr>
                <a:t>c</a:t>
              </a:r>
              <a:r>
                <a:rPr lang="en-US" sz="1600" baseline="-25000">
                  <a:latin typeface="Courier New" panose="02070309020205020404" pitchFamily="49" charset="0"/>
                </a:rPr>
                <a:t>1</a:t>
              </a:r>
              <a:r>
                <a:rPr lang="en-US" sz="1600"/>
                <a:t>: </a:t>
              </a:r>
              <a:r>
                <a:rPr lang="en-US" sz="1400"/>
                <a:t>35</a:t>
              </a:r>
              <a:r>
                <a:rPr lang="en-US" sz="1600"/>
                <a:t>, </a:t>
              </a:r>
              <a:r>
                <a:rPr lang="en-US" sz="1600">
                  <a:latin typeface="Courier New" panose="02070309020205020404" pitchFamily="49" charset="0"/>
                </a:rPr>
                <a:t>c</a:t>
              </a:r>
              <a:r>
                <a:rPr lang="en-US" sz="1600" baseline="-25000">
                  <a:latin typeface="Courier New" panose="02070309020205020404" pitchFamily="49" charset="0"/>
                </a:rPr>
                <a:t>2</a:t>
              </a:r>
              <a:r>
                <a:rPr lang="en-US" sz="1600"/>
                <a:t>: </a:t>
              </a:r>
              <a:r>
                <a:rPr lang="en-US" sz="1400"/>
                <a:t>25</a:t>
              </a:r>
              <a:r>
                <a:rPr lang="en-US" sz="1600"/>
                <a:t>)</a:t>
              </a:r>
              <a:endParaRPr lang="en-US" sz="1600" baseline="-25000"/>
            </a:p>
          </p:txBody>
        </p:sp>
        <p:grpSp>
          <p:nvGrpSpPr>
            <p:cNvPr id="18" name="Group 36"/>
            <p:cNvGrpSpPr>
              <a:grpSpLocks/>
            </p:cNvGrpSpPr>
            <p:nvPr/>
          </p:nvGrpSpPr>
          <p:grpSpPr bwMode="auto">
            <a:xfrm>
              <a:off x="576" y="3408"/>
              <a:ext cx="480" cy="432"/>
              <a:chOff x="576" y="3504"/>
              <a:chExt cx="480" cy="432"/>
            </a:xfrm>
          </p:grpSpPr>
          <p:sp>
            <p:nvSpPr>
              <p:cNvPr id="25" name="Text Box 24"/>
              <p:cNvSpPr txBox="1">
                <a:spLocks noChangeArrowheads="1"/>
              </p:cNvSpPr>
              <p:nvPr/>
            </p:nvSpPr>
            <p:spPr bwMode="auto">
              <a:xfrm>
                <a:off x="672" y="3552"/>
                <a:ext cx="38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4" tIns="9144" rIns="9144" bIns="9144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sz="1600">
                    <a:latin typeface="Courier New" panose="02070309020205020404" pitchFamily="49" charset="0"/>
                  </a:rPr>
                  <a:t>c</a:t>
                </a:r>
                <a:r>
                  <a:rPr lang="en-US" sz="1600" baseline="-25000">
                    <a:latin typeface="Courier New" panose="02070309020205020404" pitchFamily="49" charset="0"/>
                  </a:rPr>
                  <a:t>1</a:t>
                </a:r>
                <a:r>
                  <a:rPr lang="en-US" sz="1600"/>
                  <a:t>: </a:t>
                </a:r>
                <a:r>
                  <a:rPr lang="en-US" sz="1400"/>
                  <a:t>21</a:t>
                </a:r>
              </a:p>
              <a:p>
                <a:pPr eaLnBrk="1" hangingPunct="1">
                  <a:spcBef>
                    <a:spcPct val="20000"/>
                  </a:spcBef>
                </a:pPr>
                <a:r>
                  <a:rPr lang="en-US" sz="1600">
                    <a:latin typeface="Courier New" panose="02070309020205020404" pitchFamily="49" charset="0"/>
                  </a:rPr>
                  <a:t>c</a:t>
                </a:r>
                <a:r>
                  <a:rPr lang="en-US" sz="1600" baseline="-25000">
                    <a:latin typeface="Courier New" panose="02070309020205020404" pitchFamily="49" charset="0"/>
                  </a:rPr>
                  <a:t>2</a:t>
                </a:r>
                <a:r>
                  <a:rPr lang="en-US" sz="1600"/>
                  <a:t>: </a:t>
                </a:r>
                <a:r>
                  <a:rPr lang="en-US" sz="1400"/>
                  <a:t>9</a:t>
                </a:r>
                <a:endParaRPr lang="en-US" sz="1600" baseline="-25000"/>
              </a:p>
            </p:txBody>
          </p:sp>
          <p:sp>
            <p:nvSpPr>
              <p:cNvPr id="26" name="Oval 33"/>
              <p:cNvSpPr>
                <a:spLocks noChangeArrowheads="1"/>
              </p:cNvSpPr>
              <p:nvPr/>
            </p:nvSpPr>
            <p:spPr bwMode="auto">
              <a:xfrm>
                <a:off x="576" y="3504"/>
                <a:ext cx="480" cy="432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/>
              </a:p>
            </p:txBody>
          </p:sp>
        </p:grpSp>
        <p:grpSp>
          <p:nvGrpSpPr>
            <p:cNvPr id="19" name="Group 37"/>
            <p:cNvGrpSpPr>
              <a:grpSpLocks/>
            </p:cNvGrpSpPr>
            <p:nvPr/>
          </p:nvGrpSpPr>
          <p:grpSpPr bwMode="auto">
            <a:xfrm>
              <a:off x="1152" y="3408"/>
              <a:ext cx="480" cy="432"/>
              <a:chOff x="1152" y="3504"/>
              <a:chExt cx="480" cy="432"/>
            </a:xfrm>
          </p:grpSpPr>
          <p:sp>
            <p:nvSpPr>
              <p:cNvPr id="23" name="Text Box 25"/>
              <p:cNvSpPr txBox="1">
                <a:spLocks noChangeArrowheads="1"/>
              </p:cNvSpPr>
              <p:nvPr/>
            </p:nvSpPr>
            <p:spPr bwMode="auto">
              <a:xfrm>
                <a:off x="1248" y="3552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4" tIns="9144" rIns="9144" bIns="9144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sz="1600">
                    <a:latin typeface="Courier New" panose="02070309020205020404" pitchFamily="49" charset="0"/>
                  </a:rPr>
                  <a:t>c</a:t>
                </a:r>
                <a:r>
                  <a:rPr lang="en-US" sz="1600" baseline="-25000">
                    <a:latin typeface="Courier New" panose="02070309020205020404" pitchFamily="49" charset="0"/>
                  </a:rPr>
                  <a:t>1</a:t>
                </a:r>
                <a:r>
                  <a:rPr lang="en-US" sz="1600"/>
                  <a:t>: </a:t>
                </a:r>
                <a:r>
                  <a:rPr lang="en-US" sz="1400"/>
                  <a:t>5</a:t>
                </a:r>
                <a:endParaRPr lang="en-US" sz="1600"/>
              </a:p>
              <a:p>
                <a:pPr eaLnBrk="1" hangingPunct="1">
                  <a:spcBef>
                    <a:spcPct val="20000"/>
                  </a:spcBef>
                </a:pPr>
                <a:r>
                  <a:rPr lang="en-US" sz="1600">
                    <a:latin typeface="Courier New" panose="02070309020205020404" pitchFamily="49" charset="0"/>
                  </a:rPr>
                  <a:t>c</a:t>
                </a:r>
                <a:r>
                  <a:rPr lang="en-US" sz="1600" baseline="-25000">
                    <a:latin typeface="Courier New" panose="02070309020205020404" pitchFamily="49" charset="0"/>
                  </a:rPr>
                  <a:t>2</a:t>
                </a:r>
                <a:r>
                  <a:rPr lang="en-US" sz="1600"/>
                  <a:t>: </a:t>
                </a:r>
                <a:r>
                  <a:rPr lang="en-US" sz="1400"/>
                  <a:t>5</a:t>
                </a:r>
                <a:endParaRPr lang="en-US" sz="1600" baseline="-25000"/>
              </a:p>
            </p:txBody>
          </p:sp>
          <p:sp>
            <p:nvSpPr>
              <p:cNvPr id="24" name="Oval 34"/>
              <p:cNvSpPr>
                <a:spLocks noChangeArrowheads="1"/>
              </p:cNvSpPr>
              <p:nvPr/>
            </p:nvSpPr>
            <p:spPr bwMode="auto">
              <a:xfrm>
                <a:off x="1152" y="3504"/>
                <a:ext cx="480" cy="432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/>
              </a:p>
            </p:txBody>
          </p:sp>
        </p:grpSp>
        <p:grpSp>
          <p:nvGrpSpPr>
            <p:cNvPr id="20" name="Group 38"/>
            <p:cNvGrpSpPr>
              <a:grpSpLocks/>
            </p:cNvGrpSpPr>
            <p:nvPr/>
          </p:nvGrpSpPr>
          <p:grpSpPr bwMode="auto">
            <a:xfrm>
              <a:off x="1728" y="3408"/>
              <a:ext cx="480" cy="432"/>
              <a:chOff x="1728" y="3504"/>
              <a:chExt cx="480" cy="432"/>
            </a:xfrm>
          </p:grpSpPr>
          <p:sp>
            <p:nvSpPr>
              <p:cNvPr id="21" name="Text Box 26"/>
              <p:cNvSpPr txBox="1">
                <a:spLocks noChangeArrowheads="1"/>
              </p:cNvSpPr>
              <p:nvPr/>
            </p:nvSpPr>
            <p:spPr bwMode="auto">
              <a:xfrm>
                <a:off x="1824" y="3552"/>
                <a:ext cx="38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4" tIns="9144" rIns="9144" bIns="9144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sz="1600">
                    <a:latin typeface="Courier New" panose="02070309020205020404" pitchFamily="49" charset="0"/>
                  </a:rPr>
                  <a:t>c</a:t>
                </a:r>
                <a:r>
                  <a:rPr lang="en-US" sz="1600" baseline="-25000">
                    <a:latin typeface="Courier New" panose="02070309020205020404" pitchFamily="49" charset="0"/>
                  </a:rPr>
                  <a:t>1</a:t>
                </a:r>
                <a:r>
                  <a:rPr lang="en-US" sz="1600"/>
                  <a:t>: </a:t>
                </a:r>
                <a:r>
                  <a:rPr lang="en-US" sz="1400"/>
                  <a:t>9</a:t>
                </a:r>
              </a:p>
              <a:p>
                <a:pPr eaLnBrk="1" hangingPunct="1">
                  <a:spcBef>
                    <a:spcPct val="20000"/>
                  </a:spcBef>
                </a:pPr>
                <a:r>
                  <a:rPr lang="en-US" sz="1600">
                    <a:latin typeface="Courier New" panose="02070309020205020404" pitchFamily="49" charset="0"/>
                  </a:rPr>
                  <a:t>c</a:t>
                </a:r>
                <a:r>
                  <a:rPr lang="en-US" sz="1600" baseline="-25000">
                    <a:latin typeface="Courier New" panose="02070309020205020404" pitchFamily="49" charset="0"/>
                  </a:rPr>
                  <a:t>2</a:t>
                </a:r>
                <a:r>
                  <a:rPr lang="en-US" sz="1600"/>
                  <a:t>: </a:t>
                </a:r>
                <a:r>
                  <a:rPr lang="en-US" sz="1400"/>
                  <a:t>11</a:t>
                </a:r>
                <a:endParaRPr lang="en-US" sz="1600" baseline="-25000"/>
              </a:p>
            </p:txBody>
          </p:sp>
          <p:sp>
            <p:nvSpPr>
              <p:cNvPr id="22" name="Oval 35"/>
              <p:cNvSpPr>
                <a:spLocks noChangeArrowheads="1"/>
              </p:cNvSpPr>
              <p:nvPr/>
            </p:nvSpPr>
            <p:spPr bwMode="auto">
              <a:xfrm>
                <a:off x="1728" y="3504"/>
                <a:ext cx="480" cy="432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/>
              </a:p>
            </p:txBody>
          </p:sp>
        </p:grpSp>
      </p:grpSp>
      <p:grpSp>
        <p:nvGrpSpPr>
          <p:cNvPr id="27" name="Group 49"/>
          <p:cNvGrpSpPr>
            <a:grpSpLocks/>
          </p:cNvGrpSpPr>
          <p:nvPr/>
        </p:nvGrpSpPr>
        <p:grpSpPr bwMode="auto">
          <a:xfrm>
            <a:off x="5181600" y="4191000"/>
            <a:ext cx="2743200" cy="1524000"/>
            <a:chOff x="2976" y="2880"/>
            <a:chExt cx="1728" cy="960"/>
          </a:xfrm>
        </p:grpSpPr>
        <p:sp>
          <p:nvSpPr>
            <p:cNvPr id="28" name="Text Box 7"/>
            <p:cNvSpPr txBox="1">
              <a:spLocks noChangeArrowheads="1"/>
            </p:cNvSpPr>
            <p:nvPr/>
          </p:nvSpPr>
          <p:spPr bwMode="auto">
            <a:xfrm>
              <a:off x="3360" y="2880"/>
              <a:ext cx="480" cy="24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A</a:t>
              </a:r>
              <a:r>
                <a:rPr lang="en-US" baseline="-25000">
                  <a:latin typeface="Courier New" panose="02070309020205020404" pitchFamily="49" charset="0"/>
                </a:rPr>
                <a:t>2</a:t>
              </a:r>
              <a:r>
                <a:rPr lang="en-US"/>
                <a:t>=?</a:t>
              </a:r>
              <a:endParaRPr lang="en-US" baseline="-25000"/>
            </a:p>
          </p:txBody>
        </p:sp>
        <p:sp>
          <p:nvSpPr>
            <p:cNvPr id="29" name="Text Box 19"/>
            <p:cNvSpPr txBox="1">
              <a:spLocks noChangeArrowheads="1"/>
            </p:cNvSpPr>
            <p:nvPr/>
          </p:nvSpPr>
          <p:spPr bwMode="auto">
            <a:xfrm>
              <a:off x="3120" y="3120"/>
              <a:ext cx="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latin typeface="Courier New" panose="02070309020205020404" pitchFamily="49" charset="0"/>
                </a:rPr>
                <a:t>v</a:t>
              </a:r>
              <a:r>
                <a:rPr lang="en-US" sz="1600" baseline="-25000">
                  <a:latin typeface="Courier New" panose="02070309020205020404" pitchFamily="49" charset="0"/>
                </a:rPr>
                <a:t>21</a:t>
              </a:r>
            </a:p>
          </p:txBody>
        </p:sp>
        <p:sp>
          <p:nvSpPr>
            <p:cNvPr id="30" name="Line 20"/>
            <p:cNvSpPr>
              <a:spLocks noChangeShapeType="1"/>
            </p:cNvSpPr>
            <p:nvPr/>
          </p:nvSpPr>
          <p:spPr bwMode="auto">
            <a:xfrm flipH="1">
              <a:off x="3216" y="3120"/>
              <a:ext cx="33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1" name="Line 21"/>
            <p:cNvSpPr>
              <a:spLocks noChangeShapeType="1"/>
            </p:cNvSpPr>
            <p:nvPr/>
          </p:nvSpPr>
          <p:spPr bwMode="auto">
            <a:xfrm>
              <a:off x="3648" y="3120"/>
              <a:ext cx="33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2" name="Text Box 22"/>
            <p:cNvSpPr txBox="1">
              <a:spLocks noChangeArrowheads="1"/>
            </p:cNvSpPr>
            <p:nvPr/>
          </p:nvSpPr>
          <p:spPr bwMode="auto">
            <a:xfrm>
              <a:off x="3840" y="3120"/>
              <a:ext cx="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latin typeface="Courier New" panose="02070309020205020404" pitchFamily="49" charset="0"/>
                </a:rPr>
                <a:t>v</a:t>
              </a:r>
              <a:r>
                <a:rPr lang="en-US" sz="1600" baseline="-25000">
                  <a:latin typeface="Courier New" panose="02070309020205020404" pitchFamily="49" charset="0"/>
                </a:rPr>
                <a:t>22</a:t>
              </a:r>
            </a:p>
          </p:txBody>
        </p:sp>
        <p:sp>
          <p:nvSpPr>
            <p:cNvPr id="33" name="Text Box 27"/>
            <p:cNvSpPr txBox="1">
              <a:spLocks noChangeArrowheads="1"/>
            </p:cNvSpPr>
            <p:nvPr/>
          </p:nvSpPr>
          <p:spPr bwMode="auto">
            <a:xfrm>
              <a:off x="3840" y="2880"/>
              <a:ext cx="8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(</a:t>
              </a:r>
              <a:r>
                <a:rPr lang="en-US" sz="1600">
                  <a:latin typeface="Courier New" panose="02070309020205020404" pitchFamily="49" charset="0"/>
                </a:rPr>
                <a:t>c</a:t>
              </a:r>
              <a:r>
                <a:rPr lang="en-US" sz="1600" baseline="-25000">
                  <a:latin typeface="Courier New" panose="02070309020205020404" pitchFamily="49" charset="0"/>
                </a:rPr>
                <a:t>1</a:t>
              </a:r>
              <a:r>
                <a:rPr lang="en-US" sz="1600"/>
                <a:t>: </a:t>
              </a:r>
              <a:r>
                <a:rPr lang="en-US" sz="1400"/>
                <a:t>35</a:t>
              </a:r>
              <a:r>
                <a:rPr lang="en-US" sz="1600"/>
                <a:t>, </a:t>
              </a:r>
              <a:r>
                <a:rPr lang="en-US" sz="1600">
                  <a:latin typeface="Courier New" panose="02070309020205020404" pitchFamily="49" charset="0"/>
                </a:rPr>
                <a:t>c</a:t>
              </a:r>
              <a:r>
                <a:rPr lang="en-US" sz="1600" baseline="-25000">
                  <a:latin typeface="Courier New" panose="02070309020205020404" pitchFamily="49" charset="0"/>
                </a:rPr>
                <a:t>2</a:t>
              </a:r>
              <a:r>
                <a:rPr lang="en-US" sz="1600"/>
                <a:t>: </a:t>
              </a:r>
              <a:r>
                <a:rPr lang="en-US" sz="1400"/>
                <a:t>25</a:t>
              </a:r>
              <a:r>
                <a:rPr lang="en-US" sz="1600"/>
                <a:t>)</a:t>
              </a:r>
              <a:endParaRPr lang="en-US" sz="1600" baseline="-25000"/>
            </a:p>
          </p:txBody>
        </p:sp>
        <p:grpSp>
          <p:nvGrpSpPr>
            <p:cNvPr id="34" name="Group 46"/>
            <p:cNvGrpSpPr>
              <a:grpSpLocks/>
            </p:cNvGrpSpPr>
            <p:nvPr/>
          </p:nvGrpSpPr>
          <p:grpSpPr bwMode="auto">
            <a:xfrm>
              <a:off x="3792" y="3408"/>
              <a:ext cx="480" cy="432"/>
              <a:chOff x="3888" y="3456"/>
              <a:chExt cx="480" cy="432"/>
            </a:xfrm>
          </p:grpSpPr>
          <p:sp>
            <p:nvSpPr>
              <p:cNvPr id="38" name="Text Box 29"/>
              <p:cNvSpPr txBox="1">
                <a:spLocks noChangeArrowheads="1"/>
              </p:cNvSpPr>
              <p:nvPr/>
            </p:nvSpPr>
            <p:spPr bwMode="auto">
              <a:xfrm>
                <a:off x="3984" y="3504"/>
                <a:ext cx="38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4" tIns="9144" rIns="9144" bIns="9144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sz="1600">
                    <a:latin typeface="Courier New" panose="02070309020205020404" pitchFamily="49" charset="0"/>
                  </a:rPr>
                  <a:t>c</a:t>
                </a:r>
                <a:r>
                  <a:rPr lang="en-US" sz="1600" baseline="-25000">
                    <a:latin typeface="Courier New" panose="02070309020205020404" pitchFamily="49" charset="0"/>
                  </a:rPr>
                  <a:t>1</a:t>
                </a:r>
                <a:r>
                  <a:rPr lang="en-US" sz="1600"/>
                  <a:t>: </a:t>
                </a:r>
                <a:r>
                  <a:rPr lang="en-US" sz="1400"/>
                  <a:t>8</a:t>
                </a:r>
                <a:endParaRPr lang="en-US" sz="1600"/>
              </a:p>
              <a:p>
                <a:pPr eaLnBrk="1" hangingPunct="1">
                  <a:spcBef>
                    <a:spcPct val="20000"/>
                  </a:spcBef>
                </a:pPr>
                <a:r>
                  <a:rPr lang="en-US" sz="1600">
                    <a:latin typeface="Courier New" panose="02070309020205020404" pitchFamily="49" charset="0"/>
                  </a:rPr>
                  <a:t>c</a:t>
                </a:r>
                <a:r>
                  <a:rPr lang="en-US" sz="1600" baseline="-25000">
                    <a:latin typeface="Courier New" panose="02070309020205020404" pitchFamily="49" charset="0"/>
                  </a:rPr>
                  <a:t>2</a:t>
                </a:r>
                <a:r>
                  <a:rPr lang="en-US" sz="1600"/>
                  <a:t>: </a:t>
                </a:r>
                <a:r>
                  <a:rPr lang="en-US" sz="1400"/>
                  <a:t>19</a:t>
                </a:r>
                <a:endParaRPr lang="en-US" sz="1600" baseline="-25000"/>
              </a:p>
            </p:txBody>
          </p:sp>
          <p:sp>
            <p:nvSpPr>
              <p:cNvPr id="39" name="Oval 41"/>
              <p:cNvSpPr>
                <a:spLocks noChangeArrowheads="1"/>
              </p:cNvSpPr>
              <p:nvPr/>
            </p:nvSpPr>
            <p:spPr bwMode="auto">
              <a:xfrm>
                <a:off x="3888" y="3456"/>
                <a:ext cx="480" cy="432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/>
              </a:p>
            </p:txBody>
          </p:sp>
        </p:grpSp>
        <p:grpSp>
          <p:nvGrpSpPr>
            <p:cNvPr id="35" name="Group 45"/>
            <p:cNvGrpSpPr>
              <a:grpSpLocks/>
            </p:cNvGrpSpPr>
            <p:nvPr/>
          </p:nvGrpSpPr>
          <p:grpSpPr bwMode="auto">
            <a:xfrm>
              <a:off x="2976" y="3408"/>
              <a:ext cx="480" cy="432"/>
              <a:chOff x="2976" y="3408"/>
              <a:chExt cx="480" cy="432"/>
            </a:xfrm>
          </p:grpSpPr>
          <p:sp>
            <p:nvSpPr>
              <p:cNvPr id="36" name="Text Box 28"/>
              <p:cNvSpPr txBox="1">
                <a:spLocks noChangeArrowheads="1"/>
              </p:cNvSpPr>
              <p:nvPr/>
            </p:nvSpPr>
            <p:spPr bwMode="auto">
              <a:xfrm>
                <a:off x="3072" y="3456"/>
                <a:ext cx="38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4" tIns="9144" rIns="9144" bIns="9144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sz="1600">
                    <a:latin typeface="Courier New" panose="02070309020205020404" pitchFamily="49" charset="0"/>
                  </a:rPr>
                  <a:t>c</a:t>
                </a:r>
                <a:r>
                  <a:rPr lang="en-US" sz="1600" baseline="-25000">
                    <a:latin typeface="Courier New" panose="02070309020205020404" pitchFamily="49" charset="0"/>
                  </a:rPr>
                  <a:t>1</a:t>
                </a:r>
                <a:r>
                  <a:rPr lang="en-US" sz="1600"/>
                  <a:t>: </a:t>
                </a:r>
                <a:r>
                  <a:rPr lang="en-US" sz="1400"/>
                  <a:t>27</a:t>
                </a:r>
                <a:endParaRPr lang="en-US" sz="1600"/>
              </a:p>
              <a:p>
                <a:pPr eaLnBrk="1" hangingPunct="1">
                  <a:spcBef>
                    <a:spcPct val="20000"/>
                  </a:spcBef>
                </a:pPr>
                <a:r>
                  <a:rPr lang="en-US" sz="1600">
                    <a:latin typeface="Courier New" panose="02070309020205020404" pitchFamily="49" charset="0"/>
                  </a:rPr>
                  <a:t>c</a:t>
                </a:r>
                <a:r>
                  <a:rPr lang="en-US" sz="1600" baseline="-25000">
                    <a:latin typeface="Courier New" panose="02070309020205020404" pitchFamily="49" charset="0"/>
                  </a:rPr>
                  <a:t>2</a:t>
                </a:r>
                <a:r>
                  <a:rPr lang="en-US" sz="1600"/>
                  <a:t>: </a:t>
                </a:r>
                <a:r>
                  <a:rPr lang="en-US" sz="1400"/>
                  <a:t>6</a:t>
                </a:r>
                <a:endParaRPr lang="en-US" sz="1600" baseline="-25000"/>
              </a:p>
            </p:txBody>
          </p:sp>
          <p:sp>
            <p:nvSpPr>
              <p:cNvPr id="37" name="Oval 44"/>
              <p:cNvSpPr>
                <a:spLocks noChangeArrowheads="1"/>
              </p:cNvSpPr>
              <p:nvPr/>
            </p:nvSpPr>
            <p:spPr bwMode="auto">
              <a:xfrm>
                <a:off x="2976" y="3408"/>
                <a:ext cx="480" cy="432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325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Information gain: </a:t>
            </a:r>
            <a:r>
              <a:rPr lang="en-US" sz="3200" dirty="0">
                <a:solidFill>
                  <a:srgbClr val="0000FF"/>
                </a:solidFill>
              </a:rPr>
              <a:t>entropy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Entropy measures the impurity/inhomogeneity of a set.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Entropy of a set S with c classes can be defined as:</a:t>
            </a:r>
          </a:p>
          <a:p>
            <a:pPr>
              <a:spcBef>
                <a:spcPts val="1200"/>
              </a:spcBef>
            </a:pPr>
            <a:endParaRPr lang="en-US" sz="3200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Where p</a:t>
            </a:r>
            <a:r>
              <a:rPr lang="en-US" sz="2000" baseline="-25000" dirty="0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is the proportion of instances with class label i in S; and 0.log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0 = 0 as a convention; p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+p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+…+p</a:t>
            </a:r>
            <a:r>
              <a:rPr lang="en-US" sz="2000" baseline="-25000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 = 1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For 2 classes: entropy(S) = - p</a:t>
            </a:r>
            <a:r>
              <a:rPr lang="en-US" sz="2200" baseline="-25000" dirty="0">
                <a:solidFill>
                  <a:schemeClr val="tx1"/>
                </a:solidFill>
              </a:rPr>
              <a:t>1</a:t>
            </a:r>
            <a:r>
              <a:rPr lang="en-US" sz="2200" dirty="0">
                <a:solidFill>
                  <a:schemeClr val="tx1"/>
                </a:solidFill>
              </a:rPr>
              <a:t>log</a:t>
            </a:r>
            <a:r>
              <a:rPr lang="en-US" sz="2200" baseline="-25000" dirty="0">
                <a:solidFill>
                  <a:schemeClr val="tx1"/>
                </a:solidFill>
              </a:rPr>
              <a:t>2</a:t>
            </a:r>
            <a:r>
              <a:rPr lang="en-US" sz="2200" dirty="0">
                <a:solidFill>
                  <a:schemeClr val="tx1"/>
                </a:solidFill>
              </a:rPr>
              <a:t>p</a:t>
            </a:r>
            <a:r>
              <a:rPr lang="en-US" sz="2200" baseline="-25000" dirty="0">
                <a:solidFill>
                  <a:schemeClr val="tx1"/>
                </a:solidFill>
              </a:rPr>
              <a:t>1</a:t>
            </a:r>
            <a:r>
              <a:rPr lang="en-US" sz="2200" dirty="0">
                <a:solidFill>
                  <a:schemeClr val="tx1"/>
                </a:solidFill>
              </a:rPr>
              <a:t> - p</a:t>
            </a:r>
            <a:r>
              <a:rPr lang="en-US" sz="2200" baseline="-25000" dirty="0">
                <a:solidFill>
                  <a:schemeClr val="tx1"/>
                </a:solidFill>
              </a:rPr>
              <a:t>2</a:t>
            </a:r>
            <a:r>
              <a:rPr lang="en-US" sz="2200" dirty="0">
                <a:solidFill>
                  <a:schemeClr val="tx1"/>
                </a:solidFill>
              </a:rPr>
              <a:t>log</a:t>
            </a:r>
            <a:r>
              <a:rPr lang="en-US" sz="2200" baseline="-25000" dirty="0">
                <a:solidFill>
                  <a:schemeClr val="tx1"/>
                </a:solidFill>
              </a:rPr>
              <a:t>2</a:t>
            </a:r>
            <a:r>
              <a:rPr lang="en-US" sz="2200" dirty="0">
                <a:solidFill>
                  <a:schemeClr val="tx1"/>
                </a:solidFill>
              </a:rPr>
              <a:t>p</a:t>
            </a:r>
            <a:r>
              <a:rPr lang="en-US" sz="2200" baseline="-25000" dirty="0">
                <a:solidFill>
                  <a:schemeClr val="tx1"/>
                </a:solidFill>
              </a:rPr>
              <a:t>2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Meanings of entropy in Information Theory:</a:t>
            </a:r>
            <a:endParaRPr lang="en-US" sz="3200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>
                <a:solidFill>
                  <a:schemeClr val="tx1"/>
                </a:solidFill>
              </a:rPr>
              <a:t>Entropy shows the </a:t>
            </a:r>
            <a:r>
              <a:rPr lang="en-US" i="1" dirty="0">
                <a:solidFill>
                  <a:schemeClr val="tx1"/>
                </a:solidFill>
              </a:rPr>
              <a:t>number of bits on average</a:t>
            </a:r>
            <a:r>
              <a:rPr lang="en-US" dirty="0">
                <a:solidFill>
                  <a:schemeClr val="tx1"/>
                </a:solidFill>
              </a:rPr>
              <a:t> to encode a class of S.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>
                <a:solidFill>
                  <a:schemeClr val="tx1"/>
                </a:solidFill>
              </a:rPr>
              <a:t>Entropy of a message measures the </a:t>
            </a:r>
            <a:r>
              <a:rPr lang="en-US" i="1" dirty="0">
                <a:solidFill>
                  <a:schemeClr val="tx1"/>
                </a:solidFill>
              </a:rPr>
              <a:t>average amount of information</a:t>
            </a:r>
            <a:r>
              <a:rPr lang="en-US" dirty="0">
                <a:solidFill>
                  <a:schemeClr val="tx1"/>
                </a:solidFill>
              </a:rPr>
              <a:t> contained in that message.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>
                <a:solidFill>
                  <a:schemeClr val="tx1"/>
                </a:solidFill>
              </a:rPr>
              <a:t>Entropy of a random variable x measures the </a:t>
            </a:r>
            <a:r>
              <a:rPr lang="en-US" i="1" dirty="0">
                <a:solidFill>
                  <a:schemeClr val="tx1"/>
                </a:solidFill>
              </a:rPr>
              <a:t>unpredictability</a:t>
            </a:r>
            <a:r>
              <a:rPr lang="en-US" dirty="0">
                <a:solidFill>
                  <a:schemeClr val="tx1"/>
                </a:solidFill>
              </a:rPr>
              <a:t> of x.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590800"/>
            <a:ext cx="4851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Information gain: </a:t>
            </a:r>
            <a:r>
              <a:rPr lang="en-US" sz="3200" dirty="0">
                <a:solidFill>
                  <a:srgbClr val="0000FF"/>
                </a:solidFill>
              </a:rPr>
              <a:t>entropy example</a:t>
            </a:r>
            <a:endParaRPr lang="en-US" sz="3200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S consists of 14 examples for which 9 belong to class c</a:t>
            </a:r>
            <a:r>
              <a:rPr lang="en-US" sz="2200" baseline="-25000" dirty="0">
                <a:solidFill>
                  <a:schemeClr val="tx1"/>
                </a:solidFill>
              </a:rPr>
              <a:t>1</a:t>
            </a:r>
            <a:r>
              <a:rPr lang="en-US" sz="2200" dirty="0">
                <a:solidFill>
                  <a:schemeClr val="tx1"/>
                </a:solidFill>
              </a:rPr>
              <a:t> and 5 belong to class c</a:t>
            </a:r>
            <a:r>
              <a:rPr lang="en-US" sz="2200" baseline="-25000" dirty="0">
                <a:solidFill>
                  <a:schemeClr val="tx1"/>
                </a:solidFill>
              </a:rPr>
              <a:t>2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So the entropy of S is:</a:t>
            </a:r>
          </a:p>
          <a:p>
            <a:pPr indent="0">
              <a:spcBef>
                <a:spcPts val="120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Entropy(S)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= -(9/14).log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(9/14) -(5/14).log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(5/14)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≈ 0.94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Entropy = 0 if all examples in S have the same label.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Entropy = 1 if the two classes in S are equal in size.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Otherwise, entropy will always belong to (0, 1).</a:t>
            </a: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6172200" y="2133600"/>
            <a:ext cx="2590800" cy="2271713"/>
            <a:chOff x="3408" y="1248"/>
            <a:chExt cx="1632" cy="1431"/>
          </a:xfrm>
        </p:grpSpPr>
        <p:sp>
          <p:nvSpPr>
            <p:cNvPr id="10" name="Arc 6"/>
            <p:cNvSpPr>
              <a:spLocks/>
            </p:cNvSpPr>
            <p:nvPr/>
          </p:nvSpPr>
          <p:spPr bwMode="auto">
            <a:xfrm flipH="1">
              <a:off x="3888" y="1296"/>
              <a:ext cx="1104" cy="1008"/>
            </a:xfrm>
            <a:custGeom>
              <a:avLst/>
              <a:gdLst>
                <a:gd name="T0" fmla="*/ 0 w 43200"/>
                <a:gd name="T1" fmla="*/ 0 h 21600"/>
                <a:gd name="T2" fmla="*/ 0 w 43200"/>
                <a:gd name="T3" fmla="*/ 0 h 21600"/>
                <a:gd name="T4" fmla="*/ 0 w 4320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0" y="21463"/>
                  </a:moveTo>
                  <a:cubicBezTo>
                    <a:pt x="75" y="9587"/>
                    <a:pt x="9724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463"/>
                  </a:moveTo>
                  <a:cubicBezTo>
                    <a:pt x="75" y="9587"/>
                    <a:pt x="9724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3876" y="1296"/>
              <a:ext cx="0" cy="100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3888" y="2304"/>
              <a:ext cx="110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4416" y="225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3828" y="177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3828" y="12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992" y="225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3792" y="2256"/>
              <a:ext cx="9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/>
                <a:t>0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4320" y="2352"/>
              <a:ext cx="1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/>
                <a:t>0.5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4944" y="2352"/>
              <a:ext cx="9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/>
                <a:t>1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3648" y="1728"/>
              <a:ext cx="1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/>
                <a:t>0.5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3744" y="1248"/>
              <a:ext cx="9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/>
                <a:t>1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 rot="10800000">
              <a:off x="3408" y="1296"/>
              <a:ext cx="240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/>
                <a:t>Entropy(S)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4320" y="244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128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Information gain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sz="2200" i="1" dirty="0">
                <a:solidFill>
                  <a:srgbClr val="0000FF"/>
                </a:solidFill>
              </a:rPr>
              <a:t>Information gain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of an attribute in S: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Measures the reduction of entropy if we divide S into subsets according to that attribute.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Information gain of attribute A in S is defined as:</a:t>
            </a: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Where Values(A) is the set of all values of A, and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</a:t>
            </a:r>
            <a:r>
              <a:rPr lang="en-US" sz="2000" baseline="-25000" dirty="0">
                <a:solidFill>
                  <a:schemeClr val="tx1"/>
                </a:solidFill>
              </a:rPr>
              <a:t>v</a:t>
            </a:r>
            <a:r>
              <a:rPr lang="en-US" sz="2000" dirty="0">
                <a:solidFill>
                  <a:schemeClr val="tx1"/>
                </a:solidFill>
              </a:rPr>
              <a:t> = {</a:t>
            </a:r>
            <a:r>
              <a:rPr lang="en-US" sz="2000" b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| </a:t>
            </a:r>
            <a:r>
              <a:rPr lang="en-US" sz="2000" b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in S, and x</a:t>
            </a:r>
            <a:r>
              <a:rPr lang="en-US" sz="2000" baseline="-25000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= v}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The </a:t>
            </a:r>
            <a:r>
              <a:rPr lang="en-US" sz="2200" b="1" dirty="0">
                <a:solidFill>
                  <a:schemeClr val="tx1"/>
                </a:solidFill>
              </a:rPr>
              <a:t>second term</a:t>
            </a:r>
            <a:r>
              <a:rPr lang="en-US" sz="2200" dirty="0">
                <a:solidFill>
                  <a:schemeClr val="tx1"/>
                </a:solidFill>
              </a:rPr>
              <a:t> in Gain(S,A) measures the </a:t>
            </a:r>
            <a:r>
              <a:rPr lang="en-US" sz="2200" i="1" dirty="0">
                <a:solidFill>
                  <a:schemeClr val="tx1"/>
                </a:solidFill>
              </a:rPr>
              <a:t>information remained </a:t>
            </a:r>
            <a:r>
              <a:rPr lang="en-US" sz="2200" dirty="0">
                <a:solidFill>
                  <a:schemeClr val="tx1"/>
                </a:solidFill>
              </a:rPr>
              <a:t>when S is divided into subsets according to the values of A.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</a:rPr>
              <a:t>Meaning of Gain(S,A):</a:t>
            </a:r>
            <a:r>
              <a:rPr lang="en-US" sz="2200" dirty="0"/>
              <a:t> </a:t>
            </a:r>
            <a:r>
              <a:rPr lang="en-US" sz="2200" i="1" dirty="0">
                <a:solidFill>
                  <a:schemeClr val="tx1"/>
                </a:solidFill>
              </a:rPr>
              <a:t>the average amount of information is lost when dividing S according to A.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352800"/>
            <a:ext cx="81153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5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Information gain: </a:t>
            </a:r>
            <a:r>
              <a:rPr lang="en-US" sz="3200" dirty="0">
                <a:solidFill>
                  <a:srgbClr val="0000FF"/>
                </a:solidFill>
              </a:rPr>
              <a:t>example (1)</a:t>
            </a:r>
            <a:endParaRPr lang="en-US" sz="3200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/>
              <a:t>A set S of observations about a person playing tennis.</a:t>
            </a: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2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8" name="Group 147"/>
          <p:cNvGrpSpPr>
            <a:grpSpLocks noRot="1"/>
          </p:cNvGrpSpPr>
          <p:nvPr/>
        </p:nvGrpSpPr>
        <p:grpSpPr bwMode="auto">
          <a:xfrm>
            <a:off x="838200" y="2005015"/>
            <a:ext cx="7772400" cy="4548195"/>
            <a:chOff x="384" y="1104"/>
            <a:chExt cx="4896" cy="2865"/>
          </a:xfrm>
        </p:grpSpPr>
        <p:sp>
          <p:nvSpPr>
            <p:cNvPr id="10" name="Rectangle 145"/>
            <p:cNvSpPr>
              <a:spLocks noChangeArrowheads="1"/>
            </p:cNvSpPr>
            <p:nvPr/>
          </p:nvSpPr>
          <p:spPr bwMode="auto">
            <a:xfrm>
              <a:off x="4272" y="3396"/>
              <a:ext cx="100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>
                  <a:solidFill>
                    <a:srgbClr val="0000FF"/>
                  </a:solidFill>
                </a:rPr>
                <a:t>Yes</a:t>
              </a:r>
            </a:p>
          </p:txBody>
        </p:sp>
        <p:sp>
          <p:nvSpPr>
            <p:cNvPr id="11" name="Rectangle 143"/>
            <p:cNvSpPr>
              <a:spLocks noChangeArrowheads="1"/>
            </p:cNvSpPr>
            <p:nvPr/>
          </p:nvSpPr>
          <p:spPr bwMode="auto">
            <a:xfrm>
              <a:off x="3552" y="3396"/>
              <a:ext cx="72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Strong</a:t>
              </a:r>
            </a:p>
          </p:txBody>
        </p:sp>
        <p:sp>
          <p:nvSpPr>
            <p:cNvPr id="12" name="Rectangle 141"/>
            <p:cNvSpPr>
              <a:spLocks noChangeArrowheads="1"/>
            </p:cNvSpPr>
            <p:nvPr/>
          </p:nvSpPr>
          <p:spPr bwMode="auto">
            <a:xfrm>
              <a:off x="2784" y="3396"/>
              <a:ext cx="76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High</a:t>
              </a:r>
            </a:p>
          </p:txBody>
        </p:sp>
        <p:sp>
          <p:nvSpPr>
            <p:cNvPr id="13" name="Rectangle 139"/>
            <p:cNvSpPr>
              <a:spLocks noChangeArrowheads="1"/>
            </p:cNvSpPr>
            <p:nvPr/>
          </p:nvSpPr>
          <p:spPr bwMode="auto">
            <a:xfrm>
              <a:off x="1728" y="3396"/>
              <a:ext cx="105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Mild</a:t>
              </a:r>
            </a:p>
          </p:txBody>
        </p:sp>
        <p:sp>
          <p:nvSpPr>
            <p:cNvPr id="14" name="Rectangle 137"/>
            <p:cNvSpPr>
              <a:spLocks noChangeArrowheads="1"/>
            </p:cNvSpPr>
            <p:nvPr/>
          </p:nvSpPr>
          <p:spPr bwMode="auto">
            <a:xfrm>
              <a:off x="960" y="3396"/>
              <a:ext cx="76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Overcast</a:t>
              </a:r>
            </a:p>
          </p:txBody>
        </p:sp>
        <p:sp>
          <p:nvSpPr>
            <p:cNvPr id="15" name="Rectangle 135"/>
            <p:cNvSpPr>
              <a:spLocks noChangeArrowheads="1"/>
            </p:cNvSpPr>
            <p:nvPr/>
          </p:nvSpPr>
          <p:spPr bwMode="auto">
            <a:xfrm>
              <a:off x="384" y="3396"/>
              <a:ext cx="57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D12</a:t>
              </a:r>
            </a:p>
          </p:txBody>
        </p:sp>
        <p:sp>
          <p:nvSpPr>
            <p:cNvPr id="16" name="Rectangle 132"/>
            <p:cNvSpPr>
              <a:spLocks noChangeArrowheads="1"/>
            </p:cNvSpPr>
            <p:nvPr/>
          </p:nvSpPr>
          <p:spPr bwMode="auto">
            <a:xfrm>
              <a:off x="4272" y="3587"/>
              <a:ext cx="100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>
                  <a:solidFill>
                    <a:srgbClr val="0000FF"/>
                  </a:solidFill>
                </a:rPr>
                <a:t>Yes</a:t>
              </a:r>
            </a:p>
          </p:txBody>
        </p:sp>
        <p:sp>
          <p:nvSpPr>
            <p:cNvPr id="17" name="Rectangle 130"/>
            <p:cNvSpPr>
              <a:spLocks noChangeArrowheads="1"/>
            </p:cNvSpPr>
            <p:nvPr/>
          </p:nvSpPr>
          <p:spPr bwMode="auto">
            <a:xfrm>
              <a:off x="3552" y="3587"/>
              <a:ext cx="72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Weak</a:t>
              </a:r>
            </a:p>
          </p:txBody>
        </p:sp>
        <p:sp>
          <p:nvSpPr>
            <p:cNvPr id="18" name="Rectangle 128"/>
            <p:cNvSpPr>
              <a:spLocks noChangeArrowheads="1"/>
            </p:cNvSpPr>
            <p:nvPr/>
          </p:nvSpPr>
          <p:spPr bwMode="auto">
            <a:xfrm>
              <a:off x="2784" y="3587"/>
              <a:ext cx="76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Normal</a:t>
              </a:r>
            </a:p>
          </p:txBody>
        </p:sp>
        <p:sp>
          <p:nvSpPr>
            <p:cNvPr id="19" name="Rectangle 126"/>
            <p:cNvSpPr>
              <a:spLocks noChangeArrowheads="1"/>
            </p:cNvSpPr>
            <p:nvPr/>
          </p:nvSpPr>
          <p:spPr bwMode="auto">
            <a:xfrm>
              <a:off x="1728" y="3587"/>
              <a:ext cx="105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Hot</a:t>
              </a:r>
            </a:p>
          </p:txBody>
        </p:sp>
        <p:sp>
          <p:nvSpPr>
            <p:cNvPr id="20" name="Rectangle 124"/>
            <p:cNvSpPr>
              <a:spLocks noChangeArrowheads="1"/>
            </p:cNvSpPr>
            <p:nvPr/>
          </p:nvSpPr>
          <p:spPr bwMode="auto">
            <a:xfrm>
              <a:off x="960" y="3587"/>
              <a:ext cx="76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Overcast</a:t>
              </a:r>
            </a:p>
          </p:txBody>
        </p:sp>
        <p:sp>
          <p:nvSpPr>
            <p:cNvPr id="21" name="Rectangle 122"/>
            <p:cNvSpPr>
              <a:spLocks noChangeArrowheads="1"/>
            </p:cNvSpPr>
            <p:nvPr/>
          </p:nvSpPr>
          <p:spPr bwMode="auto">
            <a:xfrm>
              <a:off x="384" y="3587"/>
              <a:ext cx="57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D13</a:t>
              </a:r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384" y="1104"/>
              <a:ext cx="57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 b="1"/>
                <a:t>Day</a:t>
              </a:r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960" y="1104"/>
              <a:ext cx="76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 b="1"/>
                <a:t>Outlook</a:t>
              </a: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1728" y="1104"/>
              <a:ext cx="105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 b="1"/>
                <a:t>Temperature</a:t>
              </a: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2784" y="1104"/>
              <a:ext cx="76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 b="1"/>
                <a:t>Humidity</a:t>
              </a:r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3552" y="1104"/>
              <a:ext cx="72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 b="1"/>
                <a:t>Wind</a:t>
              </a:r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4272" y="1104"/>
              <a:ext cx="100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 b="1"/>
                <a:t>Play</a:t>
              </a:r>
              <a:r>
                <a:rPr lang="en-US" sz="1400"/>
                <a:t> </a:t>
              </a:r>
              <a:r>
                <a:rPr lang="en-US" sz="1400" b="1"/>
                <a:t>Tennis</a:t>
              </a:r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384" y="1295"/>
              <a:ext cx="57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D1</a:t>
              </a:r>
            </a:p>
          </p:txBody>
        </p:sp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960" y="1295"/>
              <a:ext cx="76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Sunny</a:t>
              </a:r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1728" y="1295"/>
              <a:ext cx="105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Hot</a:t>
              </a:r>
            </a:p>
          </p:txBody>
        </p:sp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2784" y="1295"/>
              <a:ext cx="76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High</a:t>
              </a:r>
            </a:p>
          </p:txBody>
        </p:sp>
        <p:sp>
          <p:nvSpPr>
            <p:cNvPr id="32" name="Rectangle 16"/>
            <p:cNvSpPr>
              <a:spLocks noChangeArrowheads="1"/>
            </p:cNvSpPr>
            <p:nvPr/>
          </p:nvSpPr>
          <p:spPr bwMode="auto">
            <a:xfrm>
              <a:off x="3552" y="1295"/>
              <a:ext cx="72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Weak</a:t>
              </a:r>
            </a:p>
          </p:txBody>
        </p:sp>
        <p:sp>
          <p:nvSpPr>
            <p:cNvPr id="33" name="Rectangle 17"/>
            <p:cNvSpPr>
              <a:spLocks noChangeArrowheads="1"/>
            </p:cNvSpPr>
            <p:nvPr/>
          </p:nvSpPr>
          <p:spPr bwMode="auto">
            <a:xfrm>
              <a:off x="4272" y="1295"/>
              <a:ext cx="100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>
                  <a:solidFill>
                    <a:srgbClr val="FF0000"/>
                  </a:solidFill>
                </a:rPr>
                <a:t>No</a:t>
              </a:r>
            </a:p>
          </p:txBody>
        </p:sp>
        <p:sp>
          <p:nvSpPr>
            <p:cNvPr id="34" name="Rectangle 18"/>
            <p:cNvSpPr>
              <a:spLocks noChangeArrowheads="1"/>
            </p:cNvSpPr>
            <p:nvPr/>
          </p:nvSpPr>
          <p:spPr bwMode="auto">
            <a:xfrm>
              <a:off x="384" y="1486"/>
              <a:ext cx="57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D2</a:t>
              </a:r>
            </a:p>
          </p:txBody>
        </p:sp>
        <p:sp>
          <p:nvSpPr>
            <p:cNvPr id="35" name="Rectangle 19"/>
            <p:cNvSpPr>
              <a:spLocks noChangeArrowheads="1"/>
            </p:cNvSpPr>
            <p:nvPr/>
          </p:nvSpPr>
          <p:spPr bwMode="auto">
            <a:xfrm>
              <a:off x="960" y="1486"/>
              <a:ext cx="76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Sunny</a:t>
              </a:r>
            </a:p>
          </p:txBody>
        </p:sp>
        <p:sp>
          <p:nvSpPr>
            <p:cNvPr id="36" name="Rectangle 20"/>
            <p:cNvSpPr>
              <a:spLocks noChangeArrowheads="1"/>
            </p:cNvSpPr>
            <p:nvPr/>
          </p:nvSpPr>
          <p:spPr bwMode="auto">
            <a:xfrm>
              <a:off x="1728" y="1486"/>
              <a:ext cx="105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Hot</a:t>
              </a:r>
            </a:p>
          </p:txBody>
        </p:sp>
        <p:sp>
          <p:nvSpPr>
            <p:cNvPr id="37" name="Rectangle 21"/>
            <p:cNvSpPr>
              <a:spLocks noChangeArrowheads="1"/>
            </p:cNvSpPr>
            <p:nvPr/>
          </p:nvSpPr>
          <p:spPr bwMode="auto">
            <a:xfrm>
              <a:off x="2784" y="1486"/>
              <a:ext cx="76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High</a:t>
              </a:r>
            </a:p>
          </p:txBody>
        </p:sp>
        <p:sp>
          <p:nvSpPr>
            <p:cNvPr id="38" name="Rectangle 22"/>
            <p:cNvSpPr>
              <a:spLocks noChangeArrowheads="1"/>
            </p:cNvSpPr>
            <p:nvPr/>
          </p:nvSpPr>
          <p:spPr bwMode="auto">
            <a:xfrm>
              <a:off x="3552" y="1486"/>
              <a:ext cx="72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Strong</a:t>
              </a:r>
            </a:p>
          </p:txBody>
        </p:sp>
        <p:sp>
          <p:nvSpPr>
            <p:cNvPr id="39" name="Rectangle 23"/>
            <p:cNvSpPr>
              <a:spLocks noChangeArrowheads="1"/>
            </p:cNvSpPr>
            <p:nvPr/>
          </p:nvSpPr>
          <p:spPr bwMode="auto">
            <a:xfrm>
              <a:off x="4272" y="1486"/>
              <a:ext cx="100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>
                  <a:solidFill>
                    <a:srgbClr val="FF0000"/>
                  </a:solidFill>
                </a:rPr>
                <a:t>No</a:t>
              </a:r>
            </a:p>
          </p:txBody>
        </p:sp>
        <p:sp>
          <p:nvSpPr>
            <p:cNvPr id="40" name="Rectangle 24"/>
            <p:cNvSpPr>
              <a:spLocks noChangeArrowheads="1"/>
            </p:cNvSpPr>
            <p:nvPr/>
          </p:nvSpPr>
          <p:spPr bwMode="auto">
            <a:xfrm>
              <a:off x="384" y="1677"/>
              <a:ext cx="57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D3</a:t>
              </a:r>
            </a:p>
          </p:txBody>
        </p:sp>
        <p:sp>
          <p:nvSpPr>
            <p:cNvPr id="41" name="Rectangle 25"/>
            <p:cNvSpPr>
              <a:spLocks noChangeArrowheads="1"/>
            </p:cNvSpPr>
            <p:nvPr/>
          </p:nvSpPr>
          <p:spPr bwMode="auto">
            <a:xfrm>
              <a:off x="960" y="1677"/>
              <a:ext cx="76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Overcast</a:t>
              </a:r>
            </a:p>
          </p:txBody>
        </p:sp>
        <p:sp>
          <p:nvSpPr>
            <p:cNvPr id="42" name="Rectangle 26"/>
            <p:cNvSpPr>
              <a:spLocks noChangeArrowheads="1"/>
            </p:cNvSpPr>
            <p:nvPr/>
          </p:nvSpPr>
          <p:spPr bwMode="auto">
            <a:xfrm>
              <a:off x="1728" y="1677"/>
              <a:ext cx="105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Hot</a:t>
              </a:r>
            </a:p>
          </p:txBody>
        </p:sp>
        <p:sp>
          <p:nvSpPr>
            <p:cNvPr id="43" name="Rectangle 27"/>
            <p:cNvSpPr>
              <a:spLocks noChangeArrowheads="1"/>
            </p:cNvSpPr>
            <p:nvPr/>
          </p:nvSpPr>
          <p:spPr bwMode="auto">
            <a:xfrm>
              <a:off x="2784" y="1677"/>
              <a:ext cx="76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High</a:t>
              </a:r>
            </a:p>
          </p:txBody>
        </p:sp>
        <p:sp>
          <p:nvSpPr>
            <p:cNvPr id="44" name="Rectangle 28"/>
            <p:cNvSpPr>
              <a:spLocks noChangeArrowheads="1"/>
            </p:cNvSpPr>
            <p:nvPr/>
          </p:nvSpPr>
          <p:spPr bwMode="auto">
            <a:xfrm>
              <a:off x="3552" y="1677"/>
              <a:ext cx="72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Weak</a:t>
              </a:r>
            </a:p>
          </p:txBody>
        </p:sp>
        <p:sp>
          <p:nvSpPr>
            <p:cNvPr id="45" name="Rectangle 29"/>
            <p:cNvSpPr>
              <a:spLocks noChangeArrowheads="1"/>
            </p:cNvSpPr>
            <p:nvPr/>
          </p:nvSpPr>
          <p:spPr bwMode="auto">
            <a:xfrm>
              <a:off x="4272" y="1677"/>
              <a:ext cx="100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>
                  <a:solidFill>
                    <a:srgbClr val="0000FF"/>
                  </a:solidFill>
                </a:rPr>
                <a:t>Yes</a:t>
              </a:r>
            </a:p>
          </p:txBody>
        </p:sp>
        <p:sp>
          <p:nvSpPr>
            <p:cNvPr id="46" name="Rectangle 30"/>
            <p:cNvSpPr>
              <a:spLocks noChangeArrowheads="1"/>
            </p:cNvSpPr>
            <p:nvPr/>
          </p:nvSpPr>
          <p:spPr bwMode="auto">
            <a:xfrm>
              <a:off x="384" y="1868"/>
              <a:ext cx="57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D4</a:t>
              </a:r>
            </a:p>
          </p:txBody>
        </p:sp>
        <p:sp>
          <p:nvSpPr>
            <p:cNvPr id="47" name="Rectangle 31"/>
            <p:cNvSpPr>
              <a:spLocks noChangeArrowheads="1"/>
            </p:cNvSpPr>
            <p:nvPr/>
          </p:nvSpPr>
          <p:spPr bwMode="auto">
            <a:xfrm>
              <a:off x="960" y="1868"/>
              <a:ext cx="76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Rain</a:t>
              </a:r>
            </a:p>
          </p:txBody>
        </p:sp>
        <p:sp>
          <p:nvSpPr>
            <p:cNvPr id="48" name="Rectangle 32"/>
            <p:cNvSpPr>
              <a:spLocks noChangeArrowheads="1"/>
            </p:cNvSpPr>
            <p:nvPr/>
          </p:nvSpPr>
          <p:spPr bwMode="auto">
            <a:xfrm>
              <a:off x="1728" y="1868"/>
              <a:ext cx="105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Mild</a:t>
              </a:r>
            </a:p>
          </p:txBody>
        </p:sp>
        <p:sp>
          <p:nvSpPr>
            <p:cNvPr id="49" name="Rectangle 33"/>
            <p:cNvSpPr>
              <a:spLocks noChangeArrowheads="1"/>
            </p:cNvSpPr>
            <p:nvPr/>
          </p:nvSpPr>
          <p:spPr bwMode="auto">
            <a:xfrm>
              <a:off x="2784" y="1868"/>
              <a:ext cx="76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High</a:t>
              </a:r>
            </a:p>
          </p:txBody>
        </p:sp>
        <p:sp>
          <p:nvSpPr>
            <p:cNvPr id="50" name="Rectangle 34"/>
            <p:cNvSpPr>
              <a:spLocks noChangeArrowheads="1"/>
            </p:cNvSpPr>
            <p:nvPr/>
          </p:nvSpPr>
          <p:spPr bwMode="auto">
            <a:xfrm>
              <a:off x="3552" y="1868"/>
              <a:ext cx="72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Weak</a:t>
              </a:r>
            </a:p>
          </p:txBody>
        </p:sp>
        <p:sp>
          <p:nvSpPr>
            <p:cNvPr id="51" name="Rectangle 35"/>
            <p:cNvSpPr>
              <a:spLocks noChangeArrowheads="1"/>
            </p:cNvSpPr>
            <p:nvPr/>
          </p:nvSpPr>
          <p:spPr bwMode="auto">
            <a:xfrm>
              <a:off x="4272" y="1868"/>
              <a:ext cx="100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>
                  <a:solidFill>
                    <a:srgbClr val="0000FF"/>
                  </a:solidFill>
                </a:rPr>
                <a:t>Yes</a:t>
              </a:r>
            </a:p>
          </p:txBody>
        </p:sp>
        <p:sp>
          <p:nvSpPr>
            <p:cNvPr id="52" name="Rectangle 36"/>
            <p:cNvSpPr>
              <a:spLocks noChangeArrowheads="1"/>
            </p:cNvSpPr>
            <p:nvPr/>
          </p:nvSpPr>
          <p:spPr bwMode="auto">
            <a:xfrm>
              <a:off x="384" y="2059"/>
              <a:ext cx="57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D5</a:t>
              </a:r>
            </a:p>
          </p:txBody>
        </p:sp>
        <p:sp>
          <p:nvSpPr>
            <p:cNvPr id="53" name="Rectangle 37"/>
            <p:cNvSpPr>
              <a:spLocks noChangeArrowheads="1"/>
            </p:cNvSpPr>
            <p:nvPr/>
          </p:nvSpPr>
          <p:spPr bwMode="auto">
            <a:xfrm>
              <a:off x="960" y="2059"/>
              <a:ext cx="76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Rain</a:t>
              </a:r>
            </a:p>
          </p:txBody>
        </p:sp>
        <p:sp>
          <p:nvSpPr>
            <p:cNvPr id="54" name="Rectangle 38"/>
            <p:cNvSpPr>
              <a:spLocks noChangeArrowheads="1"/>
            </p:cNvSpPr>
            <p:nvPr/>
          </p:nvSpPr>
          <p:spPr bwMode="auto">
            <a:xfrm>
              <a:off x="1728" y="2059"/>
              <a:ext cx="105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Cool</a:t>
              </a:r>
            </a:p>
          </p:txBody>
        </p:sp>
        <p:sp>
          <p:nvSpPr>
            <p:cNvPr id="55" name="Rectangle 39"/>
            <p:cNvSpPr>
              <a:spLocks noChangeArrowheads="1"/>
            </p:cNvSpPr>
            <p:nvPr/>
          </p:nvSpPr>
          <p:spPr bwMode="auto">
            <a:xfrm>
              <a:off x="2784" y="2059"/>
              <a:ext cx="76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Normal</a:t>
              </a:r>
            </a:p>
          </p:txBody>
        </p:sp>
        <p:sp>
          <p:nvSpPr>
            <p:cNvPr id="56" name="Rectangle 40"/>
            <p:cNvSpPr>
              <a:spLocks noChangeArrowheads="1"/>
            </p:cNvSpPr>
            <p:nvPr/>
          </p:nvSpPr>
          <p:spPr bwMode="auto">
            <a:xfrm>
              <a:off x="3552" y="2059"/>
              <a:ext cx="72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Weak</a:t>
              </a:r>
            </a:p>
          </p:txBody>
        </p:sp>
        <p:sp>
          <p:nvSpPr>
            <p:cNvPr id="57" name="Rectangle 41"/>
            <p:cNvSpPr>
              <a:spLocks noChangeArrowheads="1"/>
            </p:cNvSpPr>
            <p:nvPr/>
          </p:nvSpPr>
          <p:spPr bwMode="auto">
            <a:xfrm>
              <a:off x="4272" y="2059"/>
              <a:ext cx="100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>
                  <a:solidFill>
                    <a:srgbClr val="0000FF"/>
                  </a:solidFill>
                </a:rPr>
                <a:t>Yes</a:t>
              </a:r>
            </a:p>
          </p:txBody>
        </p:sp>
        <p:sp>
          <p:nvSpPr>
            <p:cNvPr id="58" name="Rectangle 42"/>
            <p:cNvSpPr>
              <a:spLocks noChangeArrowheads="1"/>
            </p:cNvSpPr>
            <p:nvPr/>
          </p:nvSpPr>
          <p:spPr bwMode="auto">
            <a:xfrm>
              <a:off x="384" y="2250"/>
              <a:ext cx="57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D6</a:t>
              </a:r>
            </a:p>
          </p:txBody>
        </p:sp>
        <p:sp>
          <p:nvSpPr>
            <p:cNvPr id="59" name="Rectangle 43"/>
            <p:cNvSpPr>
              <a:spLocks noChangeArrowheads="1"/>
            </p:cNvSpPr>
            <p:nvPr/>
          </p:nvSpPr>
          <p:spPr bwMode="auto">
            <a:xfrm>
              <a:off x="960" y="2250"/>
              <a:ext cx="76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Rain</a:t>
              </a:r>
            </a:p>
          </p:txBody>
        </p:sp>
        <p:sp>
          <p:nvSpPr>
            <p:cNvPr id="60" name="Rectangle 44"/>
            <p:cNvSpPr>
              <a:spLocks noChangeArrowheads="1"/>
            </p:cNvSpPr>
            <p:nvPr/>
          </p:nvSpPr>
          <p:spPr bwMode="auto">
            <a:xfrm>
              <a:off x="1728" y="2250"/>
              <a:ext cx="105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Cool</a:t>
              </a:r>
            </a:p>
          </p:txBody>
        </p:sp>
        <p:sp>
          <p:nvSpPr>
            <p:cNvPr id="61" name="Rectangle 45"/>
            <p:cNvSpPr>
              <a:spLocks noChangeArrowheads="1"/>
            </p:cNvSpPr>
            <p:nvPr/>
          </p:nvSpPr>
          <p:spPr bwMode="auto">
            <a:xfrm>
              <a:off x="2784" y="2250"/>
              <a:ext cx="76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Normal</a:t>
              </a:r>
            </a:p>
          </p:txBody>
        </p:sp>
        <p:sp>
          <p:nvSpPr>
            <p:cNvPr id="62" name="Rectangle 46"/>
            <p:cNvSpPr>
              <a:spLocks noChangeArrowheads="1"/>
            </p:cNvSpPr>
            <p:nvPr/>
          </p:nvSpPr>
          <p:spPr bwMode="auto">
            <a:xfrm>
              <a:off x="3552" y="2250"/>
              <a:ext cx="72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Strong</a:t>
              </a:r>
            </a:p>
          </p:txBody>
        </p:sp>
        <p:sp>
          <p:nvSpPr>
            <p:cNvPr id="63" name="Rectangle 47"/>
            <p:cNvSpPr>
              <a:spLocks noChangeArrowheads="1"/>
            </p:cNvSpPr>
            <p:nvPr/>
          </p:nvSpPr>
          <p:spPr bwMode="auto">
            <a:xfrm>
              <a:off x="4272" y="2250"/>
              <a:ext cx="100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>
                  <a:solidFill>
                    <a:srgbClr val="FF0000"/>
                  </a:solidFill>
                </a:rPr>
                <a:t>No</a:t>
              </a:r>
            </a:p>
          </p:txBody>
        </p:sp>
        <p:sp>
          <p:nvSpPr>
            <p:cNvPr id="64" name="Rectangle 48"/>
            <p:cNvSpPr>
              <a:spLocks noChangeArrowheads="1"/>
            </p:cNvSpPr>
            <p:nvPr/>
          </p:nvSpPr>
          <p:spPr bwMode="auto">
            <a:xfrm>
              <a:off x="384" y="2441"/>
              <a:ext cx="57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D7</a:t>
              </a:r>
            </a:p>
          </p:txBody>
        </p:sp>
        <p:sp>
          <p:nvSpPr>
            <p:cNvPr id="65" name="Rectangle 49"/>
            <p:cNvSpPr>
              <a:spLocks noChangeArrowheads="1"/>
            </p:cNvSpPr>
            <p:nvPr/>
          </p:nvSpPr>
          <p:spPr bwMode="auto">
            <a:xfrm>
              <a:off x="960" y="2441"/>
              <a:ext cx="76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Overcast</a:t>
              </a:r>
            </a:p>
          </p:txBody>
        </p:sp>
        <p:sp>
          <p:nvSpPr>
            <p:cNvPr id="66" name="Rectangle 50"/>
            <p:cNvSpPr>
              <a:spLocks noChangeArrowheads="1"/>
            </p:cNvSpPr>
            <p:nvPr/>
          </p:nvSpPr>
          <p:spPr bwMode="auto">
            <a:xfrm>
              <a:off x="1728" y="2441"/>
              <a:ext cx="105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Cool</a:t>
              </a:r>
            </a:p>
          </p:txBody>
        </p:sp>
        <p:sp>
          <p:nvSpPr>
            <p:cNvPr id="67" name="Rectangle 51"/>
            <p:cNvSpPr>
              <a:spLocks noChangeArrowheads="1"/>
            </p:cNvSpPr>
            <p:nvPr/>
          </p:nvSpPr>
          <p:spPr bwMode="auto">
            <a:xfrm>
              <a:off x="2784" y="2441"/>
              <a:ext cx="76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Normal</a:t>
              </a:r>
            </a:p>
          </p:txBody>
        </p:sp>
        <p:sp>
          <p:nvSpPr>
            <p:cNvPr id="68" name="Rectangle 52"/>
            <p:cNvSpPr>
              <a:spLocks noChangeArrowheads="1"/>
            </p:cNvSpPr>
            <p:nvPr/>
          </p:nvSpPr>
          <p:spPr bwMode="auto">
            <a:xfrm>
              <a:off x="3552" y="2441"/>
              <a:ext cx="72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Strong</a:t>
              </a:r>
            </a:p>
          </p:txBody>
        </p:sp>
        <p:sp>
          <p:nvSpPr>
            <p:cNvPr id="69" name="Rectangle 53"/>
            <p:cNvSpPr>
              <a:spLocks noChangeArrowheads="1"/>
            </p:cNvSpPr>
            <p:nvPr/>
          </p:nvSpPr>
          <p:spPr bwMode="auto">
            <a:xfrm>
              <a:off x="4272" y="2441"/>
              <a:ext cx="100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>
                  <a:solidFill>
                    <a:srgbClr val="0000FF"/>
                  </a:solidFill>
                </a:rPr>
                <a:t>Yes</a:t>
              </a:r>
            </a:p>
          </p:txBody>
        </p:sp>
        <p:sp>
          <p:nvSpPr>
            <p:cNvPr id="70" name="Rectangle 54"/>
            <p:cNvSpPr>
              <a:spLocks noChangeArrowheads="1"/>
            </p:cNvSpPr>
            <p:nvPr/>
          </p:nvSpPr>
          <p:spPr bwMode="auto">
            <a:xfrm>
              <a:off x="384" y="2632"/>
              <a:ext cx="57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D8</a:t>
              </a:r>
            </a:p>
          </p:txBody>
        </p:sp>
        <p:sp>
          <p:nvSpPr>
            <p:cNvPr id="71" name="Rectangle 55"/>
            <p:cNvSpPr>
              <a:spLocks noChangeArrowheads="1"/>
            </p:cNvSpPr>
            <p:nvPr/>
          </p:nvSpPr>
          <p:spPr bwMode="auto">
            <a:xfrm>
              <a:off x="960" y="2632"/>
              <a:ext cx="76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Sunny</a:t>
              </a:r>
            </a:p>
          </p:txBody>
        </p:sp>
        <p:sp>
          <p:nvSpPr>
            <p:cNvPr id="72" name="Rectangle 56"/>
            <p:cNvSpPr>
              <a:spLocks noChangeArrowheads="1"/>
            </p:cNvSpPr>
            <p:nvPr/>
          </p:nvSpPr>
          <p:spPr bwMode="auto">
            <a:xfrm>
              <a:off x="1728" y="2632"/>
              <a:ext cx="105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Mild</a:t>
              </a:r>
            </a:p>
          </p:txBody>
        </p:sp>
        <p:sp>
          <p:nvSpPr>
            <p:cNvPr id="73" name="Rectangle 57"/>
            <p:cNvSpPr>
              <a:spLocks noChangeArrowheads="1"/>
            </p:cNvSpPr>
            <p:nvPr/>
          </p:nvSpPr>
          <p:spPr bwMode="auto">
            <a:xfrm>
              <a:off x="2784" y="2632"/>
              <a:ext cx="76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High</a:t>
              </a:r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3552" y="2632"/>
              <a:ext cx="72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Weak</a:t>
              </a:r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4272" y="2632"/>
              <a:ext cx="100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>
                  <a:solidFill>
                    <a:srgbClr val="FF0000"/>
                  </a:solidFill>
                </a:rPr>
                <a:t>No</a:t>
              </a:r>
            </a:p>
          </p:txBody>
        </p:sp>
        <p:sp>
          <p:nvSpPr>
            <p:cNvPr id="76" name="Rectangle 60"/>
            <p:cNvSpPr>
              <a:spLocks noChangeArrowheads="1"/>
            </p:cNvSpPr>
            <p:nvPr/>
          </p:nvSpPr>
          <p:spPr bwMode="auto">
            <a:xfrm>
              <a:off x="384" y="2823"/>
              <a:ext cx="57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D9</a:t>
              </a:r>
            </a:p>
          </p:txBody>
        </p:sp>
        <p:sp>
          <p:nvSpPr>
            <p:cNvPr id="77" name="Rectangle 61"/>
            <p:cNvSpPr>
              <a:spLocks noChangeArrowheads="1"/>
            </p:cNvSpPr>
            <p:nvPr/>
          </p:nvSpPr>
          <p:spPr bwMode="auto">
            <a:xfrm>
              <a:off x="960" y="2823"/>
              <a:ext cx="76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Sunny</a:t>
              </a:r>
            </a:p>
          </p:txBody>
        </p:sp>
        <p:sp>
          <p:nvSpPr>
            <p:cNvPr id="78" name="Rectangle 62"/>
            <p:cNvSpPr>
              <a:spLocks noChangeArrowheads="1"/>
            </p:cNvSpPr>
            <p:nvPr/>
          </p:nvSpPr>
          <p:spPr bwMode="auto">
            <a:xfrm>
              <a:off x="1728" y="2823"/>
              <a:ext cx="105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Cool</a:t>
              </a:r>
            </a:p>
          </p:txBody>
        </p:sp>
        <p:sp>
          <p:nvSpPr>
            <p:cNvPr id="79" name="Rectangle 63"/>
            <p:cNvSpPr>
              <a:spLocks noChangeArrowheads="1"/>
            </p:cNvSpPr>
            <p:nvPr/>
          </p:nvSpPr>
          <p:spPr bwMode="auto">
            <a:xfrm>
              <a:off x="2784" y="2823"/>
              <a:ext cx="76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Normal</a:t>
              </a:r>
            </a:p>
          </p:txBody>
        </p:sp>
        <p:sp>
          <p:nvSpPr>
            <p:cNvPr id="80" name="Rectangle 64"/>
            <p:cNvSpPr>
              <a:spLocks noChangeArrowheads="1"/>
            </p:cNvSpPr>
            <p:nvPr/>
          </p:nvSpPr>
          <p:spPr bwMode="auto">
            <a:xfrm>
              <a:off x="3552" y="2823"/>
              <a:ext cx="72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Weak</a:t>
              </a:r>
            </a:p>
          </p:txBody>
        </p:sp>
        <p:sp>
          <p:nvSpPr>
            <p:cNvPr id="81" name="Rectangle 65"/>
            <p:cNvSpPr>
              <a:spLocks noChangeArrowheads="1"/>
            </p:cNvSpPr>
            <p:nvPr/>
          </p:nvSpPr>
          <p:spPr bwMode="auto">
            <a:xfrm>
              <a:off x="4272" y="2823"/>
              <a:ext cx="100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>
                  <a:solidFill>
                    <a:srgbClr val="0000FF"/>
                  </a:solidFill>
                </a:rPr>
                <a:t>Yes</a:t>
              </a:r>
            </a:p>
          </p:txBody>
        </p:sp>
        <p:sp>
          <p:nvSpPr>
            <p:cNvPr id="82" name="Rectangle 66"/>
            <p:cNvSpPr>
              <a:spLocks noChangeArrowheads="1"/>
            </p:cNvSpPr>
            <p:nvPr/>
          </p:nvSpPr>
          <p:spPr bwMode="auto">
            <a:xfrm>
              <a:off x="384" y="3014"/>
              <a:ext cx="57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D10</a:t>
              </a:r>
            </a:p>
          </p:txBody>
        </p:sp>
        <p:sp>
          <p:nvSpPr>
            <p:cNvPr id="83" name="Rectangle 67"/>
            <p:cNvSpPr>
              <a:spLocks noChangeArrowheads="1"/>
            </p:cNvSpPr>
            <p:nvPr/>
          </p:nvSpPr>
          <p:spPr bwMode="auto">
            <a:xfrm>
              <a:off x="960" y="3014"/>
              <a:ext cx="76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Rain</a:t>
              </a:r>
            </a:p>
          </p:txBody>
        </p:sp>
        <p:sp>
          <p:nvSpPr>
            <p:cNvPr id="84" name="Rectangle 68"/>
            <p:cNvSpPr>
              <a:spLocks noChangeArrowheads="1"/>
            </p:cNvSpPr>
            <p:nvPr/>
          </p:nvSpPr>
          <p:spPr bwMode="auto">
            <a:xfrm>
              <a:off x="1728" y="3014"/>
              <a:ext cx="105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Mild</a:t>
              </a:r>
            </a:p>
          </p:txBody>
        </p:sp>
        <p:sp>
          <p:nvSpPr>
            <p:cNvPr id="85" name="Rectangle 69"/>
            <p:cNvSpPr>
              <a:spLocks noChangeArrowheads="1"/>
            </p:cNvSpPr>
            <p:nvPr/>
          </p:nvSpPr>
          <p:spPr bwMode="auto">
            <a:xfrm>
              <a:off x="2784" y="3014"/>
              <a:ext cx="76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Normal</a:t>
              </a:r>
            </a:p>
          </p:txBody>
        </p:sp>
        <p:sp>
          <p:nvSpPr>
            <p:cNvPr id="86" name="Rectangle 70"/>
            <p:cNvSpPr>
              <a:spLocks noChangeArrowheads="1"/>
            </p:cNvSpPr>
            <p:nvPr/>
          </p:nvSpPr>
          <p:spPr bwMode="auto">
            <a:xfrm>
              <a:off x="3552" y="3014"/>
              <a:ext cx="72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Weak</a:t>
              </a:r>
            </a:p>
          </p:txBody>
        </p:sp>
        <p:sp>
          <p:nvSpPr>
            <p:cNvPr id="87" name="Rectangle 71"/>
            <p:cNvSpPr>
              <a:spLocks noChangeArrowheads="1"/>
            </p:cNvSpPr>
            <p:nvPr/>
          </p:nvSpPr>
          <p:spPr bwMode="auto">
            <a:xfrm>
              <a:off x="4272" y="3014"/>
              <a:ext cx="100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>
                  <a:solidFill>
                    <a:srgbClr val="0000FF"/>
                  </a:solidFill>
                </a:rPr>
                <a:t>Yes</a:t>
              </a:r>
            </a:p>
          </p:txBody>
        </p:sp>
        <p:sp>
          <p:nvSpPr>
            <p:cNvPr id="88" name="Rectangle 72"/>
            <p:cNvSpPr>
              <a:spLocks noChangeArrowheads="1"/>
            </p:cNvSpPr>
            <p:nvPr/>
          </p:nvSpPr>
          <p:spPr bwMode="auto">
            <a:xfrm>
              <a:off x="384" y="3205"/>
              <a:ext cx="57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D11</a:t>
              </a:r>
            </a:p>
          </p:txBody>
        </p:sp>
        <p:sp>
          <p:nvSpPr>
            <p:cNvPr id="89" name="Rectangle 73"/>
            <p:cNvSpPr>
              <a:spLocks noChangeArrowheads="1"/>
            </p:cNvSpPr>
            <p:nvPr/>
          </p:nvSpPr>
          <p:spPr bwMode="auto">
            <a:xfrm>
              <a:off x="960" y="3205"/>
              <a:ext cx="76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Sunny</a:t>
              </a:r>
            </a:p>
          </p:txBody>
        </p:sp>
        <p:sp>
          <p:nvSpPr>
            <p:cNvPr id="90" name="Rectangle 74"/>
            <p:cNvSpPr>
              <a:spLocks noChangeArrowheads="1"/>
            </p:cNvSpPr>
            <p:nvPr/>
          </p:nvSpPr>
          <p:spPr bwMode="auto">
            <a:xfrm>
              <a:off x="1728" y="3205"/>
              <a:ext cx="105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Mild</a:t>
              </a:r>
            </a:p>
          </p:txBody>
        </p:sp>
        <p:sp>
          <p:nvSpPr>
            <p:cNvPr id="91" name="Rectangle 75"/>
            <p:cNvSpPr>
              <a:spLocks noChangeArrowheads="1"/>
            </p:cNvSpPr>
            <p:nvPr/>
          </p:nvSpPr>
          <p:spPr bwMode="auto">
            <a:xfrm>
              <a:off x="2784" y="3205"/>
              <a:ext cx="76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Normal</a:t>
              </a:r>
            </a:p>
          </p:txBody>
        </p:sp>
        <p:sp>
          <p:nvSpPr>
            <p:cNvPr id="92" name="Rectangle 76"/>
            <p:cNvSpPr>
              <a:spLocks noChangeArrowheads="1"/>
            </p:cNvSpPr>
            <p:nvPr/>
          </p:nvSpPr>
          <p:spPr bwMode="auto">
            <a:xfrm>
              <a:off x="3552" y="3205"/>
              <a:ext cx="72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Strong</a:t>
              </a:r>
            </a:p>
          </p:txBody>
        </p:sp>
        <p:sp>
          <p:nvSpPr>
            <p:cNvPr id="93" name="Rectangle 77"/>
            <p:cNvSpPr>
              <a:spLocks noChangeArrowheads="1"/>
            </p:cNvSpPr>
            <p:nvPr/>
          </p:nvSpPr>
          <p:spPr bwMode="auto">
            <a:xfrm>
              <a:off x="4272" y="3205"/>
              <a:ext cx="100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>
                  <a:solidFill>
                    <a:srgbClr val="0000FF"/>
                  </a:solidFill>
                </a:rPr>
                <a:t>Yes</a:t>
              </a:r>
            </a:p>
          </p:txBody>
        </p:sp>
        <p:sp>
          <p:nvSpPr>
            <p:cNvPr id="94" name="Rectangle 78"/>
            <p:cNvSpPr>
              <a:spLocks noChangeArrowheads="1"/>
            </p:cNvSpPr>
            <p:nvPr/>
          </p:nvSpPr>
          <p:spPr bwMode="auto">
            <a:xfrm>
              <a:off x="384" y="3778"/>
              <a:ext cx="57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D14</a:t>
              </a:r>
            </a:p>
          </p:txBody>
        </p:sp>
        <p:sp>
          <p:nvSpPr>
            <p:cNvPr id="95" name="Rectangle 79"/>
            <p:cNvSpPr>
              <a:spLocks noChangeArrowheads="1"/>
            </p:cNvSpPr>
            <p:nvPr/>
          </p:nvSpPr>
          <p:spPr bwMode="auto">
            <a:xfrm>
              <a:off x="960" y="3778"/>
              <a:ext cx="76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Rain</a:t>
              </a:r>
            </a:p>
          </p:txBody>
        </p:sp>
        <p:sp>
          <p:nvSpPr>
            <p:cNvPr id="96" name="Rectangle 80"/>
            <p:cNvSpPr>
              <a:spLocks noChangeArrowheads="1"/>
            </p:cNvSpPr>
            <p:nvPr/>
          </p:nvSpPr>
          <p:spPr bwMode="auto">
            <a:xfrm>
              <a:off x="1728" y="3778"/>
              <a:ext cx="105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Mild</a:t>
              </a:r>
            </a:p>
          </p:txBody>
        </p:sp>
        <p:sp>
          <p:nvSpPr>
            <p:cNvPr id="97" name="Rectangle 81"/>
            <p:cNvSpPr>
              <a:spLocks noChangeArrowheads="1"/>
            </p:cNvSpPr>
            <p:nvPr/>
          </p:nvSpPr>
          <p:spPr bwMode="auto">
            <a:xfrm>
              <a:off x="2784" y="3778"/>
              <a:ext cx="76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High</a:t>
              </a:r>
            </a:p>
          </p:txBody>
        </p:sp>
        <p:sp>
          <p:nvSpPr>
            <p:cNvPr id="98" name="Rectangle 82"/>
            <p:cNvSpPr>
              <a:spLocks noChangeArrowheads="1"/>
            </p:cNvSpPr>
            <p:nvPr/>
          </p:nvSpPr>
          <p:spPr bwMode="auto">
            <a:xfrm>
              <a:off x="3552" y="3778"/>
              <a:ext cx="72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/>
                <a:t>Strong</a:t>
              </a:r>
            </a:p>
          </p:txBody>
        </p:sp>
        <p:sp>
          <p:nvSpPr>
            <p:cNvPr id="99" name="Rectangle 83"/>
            <p:cNvSpPr>
              <a:spLocks noChangeArrowheads="1"/>
            </p:cNvSpPr>
            <p:nvPr/>
          </p:nvSpPr>
          <p:spPr bwMode="auto">
            <a:xfrm>
              <a:off x="4272" y="3778"/>
              <a:ext cx="100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sz="1400">
                  <a:solidFill>
                    <a:srgbClr val="FF0000"/>
                  </a:solidFill>
                </a:rPr>
                <a:t>No</a:t>
              </a:r>
            </a:p>
          </p:txBody>
        </p:sp>
        <p:sp>
          <p:nvSpPr>
            <p:cNvPr id="100" name="Line 84"/>
            <p:cNvSpPr>
              <a:spLocks noChangeShapeType="1"/>
            </p:cNvSpPr>
            <p:nvPr/>
          </p:nvSpPr>
          <p:spPr bwMode="auto">
            <a:xfrm>
              <a:off x="960" y="1104"/>
              <a:ext cx="0" cy="286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1" name="Line 85"/>
            <p:cNvSpPr>
              <a:spLocks noChangeShapeType="1"/>
            </p:cNvSpPr>
            <p:nvPr/>
          </p:nvSpPr>
          <p:spPr bwMode="auto">
            <a:xfrm>
              <a:off x="1728" y="1104"/>
              <a:ext cx="0" cy="286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2" name="Line 86"/>
            <p:cNvSpPr>
              <a:spLocks noChangeShapeType="1"/>
            </p:cNvSpPr>
            <p:nvPr/>
          </p:nvSpPr>
          <p:spPr bwMode="auto">
            <a:xfrm>
              <a:off x="2784" y="1104"/>
              <a:ext cx="0" cy="286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3" name="Line 87"/>
            <p:cNvSpPr>
              <a:spLocks noChangeShapeType="1"/>
            </p:cNvSpPr>
            <p:nvPr/>
          </p:nvSpPr>
          <p:spPr bwMode="auto">
            <a:xfrm>
              <a:off x="3552" y="1104"/>
              <a:ext cx="0" cy="286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4" name="Line 88"/>
            <p:cNvSpPr>
              <a:spLocks noChangeShapeType="1"/>
            </p:cNvSpPr>
            <p:nvPr/>
          </p:nvSpPr>
          <p:spPr bwMode="auto">
            <a:xfrm>
              <a:off x="4272" y="1104"/>
              <a:ext cx="0" cy="286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5" name="Line 89"/>
            <p:cNvSpPr>
              <a:spLocks noChangeShapeType="1"/>
            </p:cNvSpPr>
            <p:nvPr/>
          </p:nvSpPr>
          <p:spPr bwMode="auto">
            <a:xfrm>
              <a:off x="384" y="1295"/>
              <a:ext cx="4896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6" name="Line 90"/>
            <p:cNvSpPr>
              <a:spLocks noChangeShapeType="1"/>
            </p:cNvSpPr>
            <p:nvPr/>
          </p:nvSpPr>
          <p:spPr bwMode="auto">
            <a:xfrm>
              <a:off x="384" y="1486"/>
              <a:ext cx="4896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7" name="Line 91"/>
            <p:cNvSpPr>
              <a:spLocks noChangeShapeType="1"/>
            </p:cNvSpPr>
            <p:nvPr/>
          </p:nvSpPr>
          <p:spPr bwMode="auto">
            <a:xfrm>
              <a:off x="384" y="1677"/>
              <a:ext cx="4896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8" name="Line 92"/>
            <p:cNvSpPr>
              <a:spLocks noChangeShapeType="1"/>
            </p:cNvSpPr>
            <p:nvPr/>
          </p:nvSpPr>
          <p:spPr bwMode="auto">
            <a:xfrm>
              <a:off x="384" y="1868"/>
              <a:ext cx="4896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9" name="Line 93"/>
            <p:cNvSpPr>
              <a:spLocks noChangeShapeType="1"/>
            </p:cNvSpPr>
            <p:nvPr/>
          </p:nvSpPr>
          <p:spPr bwMode="auto">
            <a:xfrm>
              <a:off x="384" y="2059"/>
              <a:ext cx="4896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0" name="Line 94"/>
            <p:cNvSpPr>
              <a:spLocks noChangeShapeType="1"/>
            </p:cNvSpPr>
            <p:nvPr/>
          </p:nvSpPr>
          <p:spPr bwMode="auto">
            <a:xfrm>
              <a:off x="384" y="2250"/>
              <a:ext cx="4896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1" name="Line 95"/>
            <p:cNvSpPr>
              <a:spLocks noChangeShapeType="1"/>
            </p:cNvSpPr>
            <p:nvPr/>
          </p:nvSpPr>
          <p:spPr bwMode="auto">
            <a:xfrm>
              <a:off x="384" y="2441"/>
              <a:ext cx="4896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2" name="Line 96"/>
            <p:cNvSpPr>
              <a:spLocks noChangeShapeType="1"/>
            </p:cNvSpPr>
            <p:nvPr/>
          </p:nvSpPr>
          <p:spPr bwMode="auto">
            <a:xfrm>
              <a:off x="384" y="2632"/>
              <a:ext cx="4896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3" name="Line 97"/>
            <p:cNvSpPr>
              <a:spLocks noChangeShapeType="1"/>
            </p:cNvSpPr>
            <p:nvPr/>
          </p:nvSpPr>
          <p:spPr bwMode="auto">
            <a:xfrm>
              <a:off x="384" y="2823"/>
              <a:ext cx="4896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4" name="Line 98"/>
            <p:cNvSpPr>
              <a:spLocks noChangeShapeType="1"/>
            </p:cNvSpPr>
            <p:nvPr/>
          </p:nvSpPr>
          <p:spPr bwMode="auto">
            <a:xfrm>
              <a:off x="384" y="3014"/>
              <a:ext cx="4896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5" name="Line 99"/>
            <p:cNvSpPr>
              <a:spLocks noChangeShapeType="1"/>
            </p:cNvSpPr>
            <p:nvPr/>
          </p:nvSpPr>
          <p:spPr bwMode="auto">
            <a:xfrm>
              <a:off x="384" y="3205"/>
              <a:ext cx="4896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6" name="Line 100"/>
            <p:cNvSpPr>
              <a:spLocks noChangeShapeType="1"/>
            </p:cNvSpPr>
            <p:nvPr/>
          </p:nvSpPr>
          <p:spPr bwMode="auto">
            <a:xfrm>
              <a:off x="384" y="3396"/>
              <a:ext cx="4896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7" name="Line 101"/>
            <p:cNvSpPr>
              <a:spLocks noChangeShapeType="1"/>
            </p:cNvSpPr>
            <p:nvPr/>
          </p:nvSpPr>
          <p:spPr bwMode="auto">
            <a:xfrm>
              <a:off x="384" y="1104"/>
              <a:ext cx="0" cy="286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8" name="Line 102"/>
            <p:cNvSpPr>
              <a:spLocks noChangeShapeType="1"/>
            </p:cNvSpPr>
            <p:nvPr/>
          </p:nvSpPr>
          <p:spPr bwMode="auto">
            <a:xfrm>
              <a:off x="5280" y="1104"/>
              <a:ext cx="0" cy="286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9" name="Line 103"/>
            <p:cNvSpPr>
              <a:spLocks noChangeShapeType="1"/>
            </p:cNvSpPr>
            <p:nvPr/>
          </p:nvSpPr>
          <p:spPr bwMode="auto">
            <a:xfrm>
              <a:off x="384" y="1104"/>
              <a:ext cx="4896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20" name="Line 104"/>
            <p:cNvSpPr>
              <a:spLocks noChangeShapeType="1"/>
            </p:cNvSpPr>
            <p:nvPr/>
          </p:nvSpPr>
          <p:spPr bwMode="auto">
            <a:xfrm>
              <a:off x="384" y="3969"/>
              <a:ext cx="4896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21" name="Line 123"/>
            <p:cNvSpPr>
              <a:spLocks noChangeShapeType="1"/>
            </p:cNvSpPr>
            <p:nvPr/>
          </p:nvSpPr>
          <p:spPr bwMode="auto">
            <a:xfrm>
              <a:off x="384" y="3778"/>
              <a:ext cx="48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22" name="Line 136"/>
            <p:cNvSpPr>
              <a:spLocks noChangeShapeType="1"/>
            </p:cNvSpPr>
            <p:nvPr/>
          </p:nvSpPr>
          <p:spPr bwMode="auto">
            <a:xfrm>
              <a:off x="384" y="3587"/>
              <a:ext cx="48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23" name="Text Box 105"/>
          <p:cNvSpPr txBox="1">
            <a:spLocks noChangeArrowheads="1"/>
          </p:cNvSpPr>
          <p:nvPr/>
        </p:nvSpPr>
        <p:spPr bwMode="auto">
          <a:xfrm>
            <a:off x="838200" y="6553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i="1">
                <a:latin typeface="Courier New" panose="02070309020205020404" pitchFamily="49" charset="0"/>
              </a:rPr>
              <a:t>[Mitchell, 1997]</a:t>
            </a:r>
          </a:p>
        </p:txBody>
      </p:sp>
    </p:spTree>
    <p:extLst>
      <p:ext uri="{BB962C8B-B14F-4D97-AF65-F5344CB8AC3E}">
        <p14:creationId xmlns:p14="http://schemas.microsoft.com/office/powerpoint/2010/main" val="54909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Information gain: </a:t>
            </a:r>
            <a:r>
              <a:rPr lang="en-US" sz="3200" dirty="0">
                <a:solidFill>
                  <a:srgbClr val="0000FF"/>
                </a:solidFill>
              </a:rPr>
              <a:t>example (2)</a:t>
            </a:r>
            <a:endParaRPr lang="en-US" sz="3200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</a:rPr>
              <a:t>What is Gain(S, Wind)?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Wind has two values: Strong &amp; Weak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S = {9 examples with label Yes, 5 examples with label No}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S</a:t>
            </a:r>
            <a:r>
              <a:rPr lang="en-US" sz="2200" baseline="-25000" dirty="0">
                <a:solidFill>
                  <a:schemeClr val="tx1"/>
                </a:solidFill>
              </a:rPr>
              <a:t>Weak</a:t>
            </a:r>
            <a:r>
              <a:rPr lang="en-US" sz="2200" dirty="0">
                <a:solidFill>
                  <a:schemeClr val="tx1"/>
                </a:solidFill>
              </a:rPr>
              <a:t> = {6 examples with label Yes and 2 examples with label No, having Wind=Weak}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S</a:t>
            </a:r>
            <a:r>
              <a:rPr lang="en-US" sz="2200" baseline="-25000" dirty="0">
                <a:solidFill>
                  <a:schemeClr val="tx1"/>
                </a:solidFill>
              </a:rPr>
              <a:t>Strong</a:t>
            </a:r>
            <a:r>
              <a:rPr lang="en-US" sz="2200" dirty="0">
                <a:solidFill>
                  <a:schemeClr val="tx1"/>
                </a:solidFill>
              </a:rPr>
              <a:t> = {3 examples with label Yes, 3 examples with label No, having Wind=Strong}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So:</a:t>
            </a: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580698"/>
            <a:ext cx="69850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ID3: </a:t>
            </a:r>
            <a:r>
              <a:rPr lang="en-US" sz="3200" dirty="0">
                <a:solidFill>
                  <a:srgbClr val="0000FF"/>
                </a:solidFill>
              </a:rPr>
              <a:t>example (1)</a:t>
            </a:r>
            <a:endParaRPr lang="en-US" sz="3200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At the root, which one of {Outlook, Temperature, Humidity, Wind} should be the test attribute?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nl-NL" sz="2000" dirty="0">
                <a:solidFill>
                  <a:schemeClr val="tx1"/>
                </a:solidFill>
              </a:rPr>
              <a:t>Gain(S, </a:t>
            </a:r>
            <a:r>
              <a:rPr lang="nl-NL" sz="2000" b="1" dirty="0">
                <a:solidFill>
                  <a:schemeClr val="tx1"/>
                </a:solidFill>
              </a:rPr>
              <a:t>Outlook</a:t>
            </a:r>
            <a:r>
              <a:rPr lang="nl-NL" sz="2000" dirty="0">
                <a:solidFill>
                  <a:schemeClr val="tx1"/>
                </a:solidFill>
              </a:rPr>
              <a:t>) = ... = </a:t>
            </a:r>
            <a:r>
              <a:rPr lang="nl-NL" sz="2000" b="1" dirty="0">
                <a:solidFill>
                  <a:schemeClr val="tx1"/>
                </a:solidFill>
              </a:rPr>
              <a:t>0.246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nl-NL" sz="2000" dirty="0">
                <a:solidFill>
                  <a:schemeClr val="tx1"/>
                </a:solidFill>
              </a:rPr>
              <a:t>Gain(S, Temperature) = ... = 0.029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nl-NL" sz="2000" dirty="0">
                <a:solidFill>
                  <a:schemeClr val="tx1"/>
                </a:solidFill>
              </a:rPr>
              <a:t>Gain(S, Humidity) = ... = 0.151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nl-NL" sz="2000" dirty="0">
                <a:solidFill>
                  <a:schemeClr val="tx1"/>
                </a:solidFill>
              </a:rPr>
              <a:t>Gain(S, Wind) = ... = 0.048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So, Outlook is selected as the test attribute.</a:t>
            </a: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1676400" y="4800600"/>
            <a:ext cx="5486400" cy="1905000"/>
            <a:chOff x="1056" y="2592"/>
            <a:chExt cx="3456" cy="1200"/>
          </a:xfrm>
        </p:grpSpPr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2208" y="2592"/>
              <a:ext cx="912" cy="24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Outlook=?</a:t>
              </a:r>
              <a:endParaRPr lang="en-US" b="1" baseline="-250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296" y="3312"/>
              <a:ext cx="52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/>
                <a:t>Node1</a:t>
              </a:r>
              <a:endParaRPr 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H="1">
              <a:off x="1536" y="2832"/>
              <a:ext cx="960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H="1">
              <a:off x="2688" y="2832"/>
              <a:ext cx="0" cy="52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2880" y="2832"/>
              <a:ext cx="1200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2400" y="2976"/>
              <a:ext cx="7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Overcast</a:t>
              </a:r>
              <a:endParaRPr lang="en-US" sz="1600" baseline="-250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1632" y="2928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Sunny</a:t>
              </a:r>
              <a:endParaRPr lang="en-US" sz="1600" baseline="-250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3504" y="2928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Rain</a:t>
              </a:r>
              <a:endParaRPr lang="en-US" sz="1600" baseline="-250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3168" y="2592"/>
              <a:ext cx="6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S={</a:t>
              </a:r>
              <a:r>
                <a:rPr lang="en-US" sz="1400"/>
                <a:t>9+</a:t>
              </a:r>
              <a:r>
                <a:rPr lang="en-US" sz="1600"/>
                <a:t>, </a:t>
              </a:r>
              <a:r>
                <a:rPr lang="en-US" sz="1400"/>
                <a:t>5-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1056" y="3600"/>
              <a:ext cx="8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</a:t>
              </a:r>
              <a:r>
                <a:rPr lang="en-US" sz="1600" baseline="-25000"/>
                <a:t>Sunny</a:t>
              </a:r>
              <a:r>
                <a:rPr lang="en-US" sz="1600"/>
                <a:t>={</a:t>
              </a:r>
              <a:r>
                <a:rPr lang="en-US" sz="1400"/>
                <a:t>2+</a:t>
              </a:r>
              <a:r>
                <a:rPr lang="en-US" sz="1600"/>
                <a:t>, </a:t>
              </a:r>
              <a:r>
                <a:rPr lang="en-US" sz="1400"/>
                <a:t>3-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2256" y="3552"/>
              <a:ext cx="9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</a:t>
              </a:r>
              <a:r>
                <a:rPr lang="en-US" sz="1600" baseline="-25000"/>
                <a:t>Overcast</a:t>
              </a:r>
              <a:r>
                <a:rPr lang="en-US" sz="1600"/>
                <a:t>={</a:t>
              </a:r>
              <a:r>
                <a:rPr lang="en-US" sz="1400"/>
                <a:t>4+</a:t>
              </a:r>
              <a:r>
                <a:rPr lang="en-US" sz="1600"/>
                <a:t>, </a:t>
              </a:r>
              <a:r>
                <a:rPr lang="en-US" sz="1400"/>
                <a:t>0-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3696" y="3600"/>
              <a:ext cx="8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</a:t>
              </a:r>
              <a:r>
                <a:rPr lang="en-US" sz="1600" baseline="-25000"/>
                <a:t>Rain</a:t>
              </a:r>
              <a:r>
                <a:rPr lang="en-US" sz="1600"/>
                <a:t>={</a:t>
              </a:r>
              <a:r>
                <a:rPr lang="en-US" sz="1400"/>
                <a:t>3+</a:t>
              </a:r>
              <a:r>
                <a:rPr lang="en-US" sz="1600"/>
                <a:t>, </a:t>
              </a:r>
              <a:r>
                <a:rPr lang="en-US" sz="1400"/>
                <a:t>2-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2496" y="3360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</a:rPr>
                <a:t>Yes</a:t>
              </a:r>
              <a:endParaRPr lang="en-US" b="1" baseline="-25000">
                <a:solidFill>
                  <a:srgbClr val="0000FF"/>
                </a:solidFill>
              </a:endParaRPr>
            </a:p>
          </p:txBody>
        </p:sp>
        <p:sp>
          <p:nvSpPr>
            <p:cNvPr id="23" name="Text Box 8"/>
            <p:cNvSpPr txBox="1">
              <a:spLocks noChangeArrowheads="1"/>
            </p:cNvSpPr>
            <p:nvPr/>
          </p:nvSpPr>
          <p:spPr bwMode="auto">
            <a:xfrm>
              <a:off x="3792" y="3312"/>
              <a:ext cx="52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/>
                <a:t>Node2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260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ID3: </a:t>
            </a:r>
            <a:r>
              <a:rPr lang="en-US" sz="3200" dirty="0">
                <a:solidFill>
                  <a:srgbClr val="0000FF"/>
                </a:solidFill>
              </a:rPr>
              <a:t>example (2)</a:t>
            </a:r>
            <a:endParaRPr lang="en-US" sz="3200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At Node1, which one of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{Temperature, Humidity, Wind}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should be the test attribute? 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Note: Outlook is left out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Gain(S</a:t>
            </a:r>
            <a:r>
              <a:rPr lang="en-US" sz="2000" baseline="-25000" dirty="0">
                <a:solidFill>
                  <a:schemeClr val="tx1"/>
                </a:solidFill>
              </a:rPr>
              <a:t>Sunny</a:t>
            </a:r>
            <a:r>
              <a:rPr lang="en-US" sz="2000" dirty="0">
                <a:solidFill>
                  <a:schemeClr val="tx1"/>
                </a:solidFill>
              </a:rPr>
              <a:t>, Wind) = ... = 0.019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>
                <a:solidFill>
                  <a:schemeClr val="tx1"/>
                </a:solidFill>
              </a:rPr>
              <a:t>Gain(S</a:t>
            </a:r>
            <a:r>
              <a:rPr lang="en-US" baseline="-25000" dirty="0">
                <a:solidFill>
                  <a:schemeClr val="tx1"/>
                </a:solidFill>
              </a:rPr>
              <a:t>Sunny</a:t>
            </a:r>
            <a:r>
              <a:rPr lang="en-US" dirty="0">
                <a:solidFill>
                  <a:schemeClr val="tx1"/>
                </a:solidFill>
              </a:rPr>
              <a:t>, Temperature) =...= 0.57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>
                <a:solidFill>
                  <a:schemeClr val="tx1"/>
                </a:solidFill>
              </a:rPr>
              <a:t>Gain(S</a:t>
            </a:r>
            <a:r>
              <a:rPr lang="en-US" baseline="-25000" dirty="0">
                <a:solidFill>
                  <a:schemeClr val="tx1"/>
                </a:solidFill>
              </a:rPr>
              <a:t>Sunny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Humidity</a:t>
            </a:r>
            <a:r>
              <a:rPr lang="en-US" dirty="0">
                <a:solidFill>
                  <a:schemeClr val="tx1"/>
                </a:solidFill>
              </a:rPr>
              <a:t>) = ... = </a:t>
            </a:r>
            <a:r>
              <a:rPr lang="en-US" b="1" dirty="0">
                <a:solidFill>
                  <a:schemeClr val="tx1"/>
                </a:solidFill>
              </a:rPr>
              <a:t>0.97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So, Humidity is selected to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divide Node1.</a:t>
            </a: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4724400" y="1981202"/>
            <a:ext cx="4267200" cy="3733804"/>
            <a:chOff x="2832" y="1008"/>
            <a:chExt cx="2688" cy="2352"/>
          </a:xfrm>
        </p:grpSpPr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3936" y="1008"/>
              <a:ext cx="864" cy="24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  <a:cs typeface="Courier New" panose="02070309020205020404" pitchFamily="49" charset="0"/>
                </a:rPr>
                <a:t>Outlook=?</a:t>
              </a:r>
              <a:endParaRPr lang="en-US" baseline="-250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072" y="1776"/>
              <a:ext cx="960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b="1">
                  <a:latin typeface="Courier New" panose="02070309020205020404" pitchFamily="49" charset="0"/>
                  <a:cs typeface="Courier New" panose="02070309020205020404" pitchFamily="49" charset="0"/>
                </a:rPr>
                <a:t>Humidity=?</a:t>
              </a:r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H="1">
              <a:off x="3552" y="1248"/>
              <a:ext cx="576" cy="52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H="1">
              <a:off x="4368" y="1248"/>
              <a:ext cx="0" cy="52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4608" y="1248"/>
              <a:ext cx="576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4032" y="1440"/>
              <a:ext cx="7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Overcast</a:t>
              </a:r>
              <a:endParaRPr lang="en-US" sz="1600" baseline="-250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3456" y="1344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Sunny</a:t>
              </a:r>
              <a:endParaRPr lang="en-US" sz="1600" baseline="-250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4992" y="1440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Rain</a:t>
              </a:r>
              <a:endParaRPr lang="en-US" sz="1600" baseline="-250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4800" y="1008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S={</a:t>
              </a:r>
              <a:r>
                <a:rPr lang="en-US" sz="1400"/>
                <a:t>9+</a:t>
              </a:r>
              <a:r>
                <a:rPr lang="en-US" sz="1600"/>
                <a:t>, </a:t>
              </a:r>
              <a:r>
                <a:rPr lang="en-US" sz="1400"/>
                <a:t>5-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2832" y="1488"/>
              <a:ext cx="48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</a:t>
              </a:r>
              <a:r>
                <a:rPr lang="en-US" sz="1600" baseline="-25000"/>
                <a:t>Sunny</a:t>
              </a:r>
              <a:r>
                <a:rPr lang="en-US" sz="1600"/>
                <a:t>= {</a:t>
              </a:r>
              <a:r>
                <a:rPr lang="en-US" sz="1400"/>
                <a:t>2+</a:t>
              </a:r>
              <a:r>
                <a:rPr lang="en-US" sz="1600"/>
                <a:t>, </a:t>
              </a:r>
              <a:r>
                <a:rPr lang="en-US" sz="1400"/>
                <a:t>3-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4224" y="1920"/>
              <a:ext cx="52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</a:t>
              </a:r>
              <a:r>
                <a:rPr lang="en-US" sz="1600" baseline="-25000"/>
                <a:t>Overcast</a:t>
              </a:r>
              <a:r>
                <a:rPr lang="en-US" sz="1600"/>
                <a:t>={</a:t>
              </a:r>
              <a:r>
                <a:rPr lang="en-US" sz="1400"/>
                <a:t>4+</a:t>
              </a:r>
              <a:r>
                <a:rPr lang="en-US" sz="1600"/>
                <a:t>, </a:t>
              </a:r>
              <a:r>
                <a:rPr lang="en-US" sz="1400"/>
                <a:t>0-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5088" y="2016"/>
              <a:ext cx="43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</a:t>
              </a:r>
              <a:r>
                <a:rPr lang="en-US" sz="1600" baseline="-25000"/>
                <a:t>Rain</a:t>
              </a:r>
              <a:r>
                <a:rPr lang="en-US" sz="1600"/>
                <a:t>= {</a:t>
              </a:r>
              <a:r>
                <a:rPr lang="en-US" sz="1400"/>
                <a:t>3+</a:t>
              </a:r>
              <a:r>
                <a:rPr lang="en-US" sz="1600"/>
                <a:t>, </a:t>
              </a:r>
              <a:r>
                <a:rPr lang="en-US" sz="1400"/>
                <a:t>2-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4224" y="1776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</a:rPr>
                <a:t>Yes</a:t>
              </a:r>
              <a:endParaRPr lang="en-US" b="1" baseline="-25000">
                <a:solidFill>
                  <a:srgbClr val="0000FF"/>
                </a:solidFill>
              </a:endParaRPr>
            </a:p>
          </p:txBody>
        </p:sp>
        <p:sp>
          <p:nvSpPr>
            <p:cNvPr id="23" name="Text Box 8"/>
            <p:cNvSpPr txBox="1">
              <a:spLocks noChangeArrowheads="1"/>
            </p:cNvSpPr>
            <p:nvPr/>
          </p:nvSpPr>
          <p:spPr bwMode="auto">
            <a:xfrm>
              <a:off x="4992" y="1728"/>
              <a:ext cx="52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/>
                <a:t>Node2</a:t>
              </a:r>
              <a:endParaRPr lang="en-US"/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3072" y="2736"/>
              <a:ext cx="52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/>
                <a:t>Node3</a:t>
              </a:r>
              <a:endParaRPr lang="en-US"/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3888" y="2736"/>
              <a:ext cx="52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/>
                <a:t>Node4</a:t>
              </a:r>
              <a:endParaRPr lang="en-US"/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3120" y="3024"/>
              <a:ext cx="43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</a:t>
              </a:r>
              <a:r>
                <a:rPr lang="en-US" sz="1600" baseline="-25000"/>
                <a:t>High</a:t>
              </a:r>
              <a:r>
                <a:rPr lang="en-US" sz="1600"/>
                <a:t>= {</a:t>
              </a:r>
              <a:r>
                <a:rPr lang="en-US" sz="1400"/>
                <a:t>0+</a:t>
              </a:r>
              <a:r>
                <a:rPr lang="en-US" sz="1600"/>
                <a:t>, </a:t>
              </a:r>
              <a:r>
                <a:rPr lang="en-US" sz="1400"/>
                <a:t>3-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3936" y="3024"/>
              <a:ext cx="4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</a:t>
              </a:r>
              <a:r>
                <a:rPr lang="en-US" sz="1600" baseline="-25000"/>
                <a:t>Normal</a:t>
              </a:r>
              <a:r>
                <a:rPr lang="en-US" sz="1600"/>
                <a:t>= {</a:t>
              </a:r>
              <a:r>
                <a:rPr lang="en-US" sz="1400"/>
                <a:t>2+</a:t>
              </a:r>
              <a:r>
                <a:rPr lang="en-US" sz="1600"/>
                <a:t>, </a:t>
              </a:r>
              <a:r>
                <a:rPr lang="en-US" sz="1400"/>
                <a:t>0-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H="1">
              <a:off x="3312" y="2016"/>
              <a:ext cx="144" cy="7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>
              <a:off x="3600" y="2016"/>
              <a:ext cx="528" cy="7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0" name="Text Box 17"/>
            <p:cNvSpPr txBox="1">
              <a:spLocks noChangeArrowheads="1"/>
            </p:cNvSpPr>
            <p:nvPr/>
          </p:nvSpPr>
          <p:spPr bwMode="auto">
            <a:xfrm>
              <a:off x="2976" y="2352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High</a:t>
              </a:r>
              <a:endParaRPr lang="en-US" sz="1600" baseline="-250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Text Box 17"/>
            <p:cNvSpPr txBox="1">
              <a:spLocks noChangeArrowheads="1"/>
            </p:cNvSpPr>
            <p:nvPr/>
          </p:nvSpPr>
          <p:spPr bwMode="auto">
            <a:xfrm>
              <a:off x="4032" y="2400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Normal</a:t>
              </a:r>
              <a:endParaRPr lang="en-US" sz="1600" baseline="-250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904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r>
              <a:rPr lang="en-US" sz="2200" dirty="0"/>
              <a:t>Introduction to Machine Learning &amp; Data Mining</a:t>
            </a:r>
          </a:p>
          <a:p>
            <a:pPr>
              <a:spcBef>
                <a:spcPts val="1108"/>
              </a:spcBef>
            </a:pPr>
            <a:r>
              <a:rPr lang="en-US" sz="2200" b="1" dirty="0">
                <a:solidFill>
                  <a:srgbClr val="0000FF"/>
                </a:solidFill>
              </a:rPr>
              <a:t>Supervised learning</a:t>
            </a:r>
          </a:p>
          <a:p>
            <a:pPr lvl="1">
              <a:spcBef>
                <a:spcPts val="1108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200" b="1" dirty="0">
                <a:solidFill>
                  <a:srgbClr val="0000FF"/>
                </a:solidFill>
              </a:rPr>
              <a:t>Decision tree &amp; Random forest</a:t>
            </a:r>
          </a:p>
          <a:p>
            <a:r>
              <a:rPr lang="en-US" sz="2200" dirty="0"/>
              <a:t>Unsupervised learning</a:t>
            </a:r>
          </a:p>
          <a:p>
            <a:r>
              <a:rPr lang="en-US" sz="2200" dirty="0"/>
              <a:t>Practical advice</a:t>
            </a: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Contents of the course</a:t>
            </a:r>
          </a:p>
        </p:txBody>
      </p:sp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F52B-9F2E-164B-A332-E18E642B0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46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ID3: </a:t>
            </a:r>
            <a:r>
              <a:rPr lang="en-US" sz="3200" dirty="0">
                <a:solidFill>
                  <a:srgbClr val="0000FF"/>
                </a:solidFill>
              </a:rPr>
              <a:t>searching scheme (1)</a:t>
            </a:r>
            <a:endParaRPr lang="en-US" sz="3200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ID3 searches for a tree that fits well with the training data.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By growing the tree gradually.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</a:rPr>
              <a:t>Information Gain decides the search direction of ID3.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ID3 just searches for only one tree.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ID3 never backtracks, as a consequence: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It can find a local optimal solution/tree.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Once an attribute has been selected, ID3 never rethinks of this choice.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ID3: </a:t>
            </a:r>
            <a:r>
              <a:rPr lang="en-US" sz="3200" dirty="0">
                <a:solidFill>
                  <a:srgbClr val="0000FF"/>
                </a:solidFill>
              </a:rPr>
              <a:t>searching scheme (2)</a:t>
            </a:r>
            <a:endParaRPr lang="en-US" sz="3200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For a training dataset, there might be many trees that fit well with it.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rgbClr val="FF0000"/>
                </a:solidFill>
              </a:rPr>
              <a:t>Which tree will be selected by ID3?</a:t>
            </a:r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2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381000" y="3295650"/>
            <a:ext cx="3810000" cy="2209800"/>
            <a:chOff x="192" y="1884"/>
            <a:chExt cx="2400" cy="1392"/>
          </a:xfrm>
        </p:grpSpPr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2256" y="2796"/>
              <a:ext cx="33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i="1">
                  <a:latin typeface="Courier New" panose="02070309020205020404" pitchFamily="49" charset="0"/>
                </a:rPr>
                <a:t>Weak</a:t>
              </a:r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576" y="2172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i="1">
                  <a:latin typeface="Courier New" panose="02070309020205020404" pitchFamily="49" charset="0"/>
                </a:rPr>
                <a:t>Sunny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960" y="1884"/>
              <a:ext cx="864" cy="24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Outlook=?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flipH="1">
              <a:off x="720" y="2124"/>
              <a:ext cx="432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1776" y="2508"/>
              <a:ext cx="624" cy="24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Wind=?</a:t>
              </a: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H="1">
              <a:off x="1872" y="2748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1536" y="2796"/>
              <a:ext cx="4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i="1">
                  <a:latin typeface="Courier New" panose="02070309020205020404" pitchFamily="49" charset="0"/>
                </a:rPr>
                <a:t>Strong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160" y="308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Yes</a:t>
              </a:r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2160" y="2748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336" y="308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No</a:t>
              </a: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192" y="2508"/>
              <a:ext cx="960" cy="24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Humidity=?</a:t>
              </a:r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flipH="1">
              <a:off x="464" y="2748"/>
              <a:ext cx="11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240" y="2796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i="1">
                  <a:latin typeface="Courier New" panose="02070309020205020404" pitchFamily="49" charset="0"/>
                </a:rPr>
                <a:t>High</a:t>
              </a: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768" y="2748"/>
              <a:ext cx="75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816" y="2796"/>
              <a:ext cx="43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i="1">
                  <a:latin typeface="Courier New" panose="02070309020205020404" pitchFamily="49" charset="0"/>
                </a:rPr>
                <a:t>Normal</a:t>
              </a: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720" y="308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Yes</a:t>
              </a:r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1632" y="2124"/>
              <a:ext cx="432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1824" y="2172"/>
              <a:ext cx="33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i="1">
                  <a:latin typeface="Courier New" panose="02070309020205020404" pitchFamily="49" charset="0"/>
                </a:rPr>
                <a:t>Rain</a:t>
              </a:r>
            </a:p>
          </p:txBody>
        </p:sp>
        <p:sp>
          <p:nvSpPr>
            <p:cNvPr id="28" name="Text Box 23"/>
            <p:cNvSpPr txBox="1">
              <a:spLocks noChangeArrowheads="1"/>
            </p:cNvSpPr>
            <p:nvPr/>
          </p:nvSpPr>
          <p:spPr bwMode="auto">
            <a:xfrm>
              <a:off x="1728" y="308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No</a:t>
              </a: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 flipH="1">
              <a:off x="1440" y="2124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0" name="Text Box 25"/>
            <p:cNvSpPr txBox="1">
              <a:spLocks noChangeArrowheads="1"/>
            </p:cNvSpPr>
            <p:nvPr/>
          </p:nvSpPr>
          <p:spPr bwMode="auto">
            <a:xfrm>
              <a:off x="1104" y="2220"/>
              <a:ext cx="57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i="1">
                  <a:latin typeface="Courier New" panose="02070309020205020404" pitchFamily="49" charset="0"/>
                </a:rPr>
                <a:t>Overcast</a:t>
              </a:r>
            </a:p>
          </p:txBody>
        </p:sp>
        <p:sp>
          <p:nvSpPr>
            <p:cNvPr id="31" name="Text Box 26"/>
            <p:cNvSpPr txBox="1">
              <a:spLocks noChangeArrowheads="1"/>
            </p:cNvSpPr>
            <p:nvPr/>
          </p:nvSpPr>
          <p:spPr bwMode="auto">
            <a:xfrm>
              <a:off x="1296" y="2508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Yes</a:t>
              </a:r>
            </a:p>
          </p:txBody>
        </p:sp>
      </p:grpSp>
      <p:grpSp>
        <p:nvGrpSpPr>
          <p:cNvPr id="32" name="Group 63"/>
          <p:cNvGrpSpPr>
            <a:grpSpLocks/>
          </p:cNvGrpSpPr>
          <p:nvPr/>
        </p:nvGrpSpPr>
        <p:grpSpPr bwMode="auto">
          <a:xfrm>
            <a:off x="4572000" y="3276602"/>
            <a:ext cx="4343400" cy="3124202"/>
            <a:chOff x="2832" y="1872"/>
            <a:chExt cx="2736" cy="1968"/>
          </a:xfrm>
        </p:grpSpPr>
        <p:sp>
          <p:nvSpPr>
            <p:cNvPr id="33" name="Text Box 5"/>
            <p:cNvSpPr txBox="1">
              <a:spLocks noChangeArrowheads="1"/>
            </p:cNvSpPr>
            <p:nvPr/>
          </p:nvSpPr>
          <p:spPr bwMode="auto">
            <a:xfrm>
              <a:off x="3504" y="2160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i="1">
                  <a:latin typeface="Courier New" panose="02070309020205020404" pitchFamily="49" charset="0"/>
                </a:rPr>
                <a:t>Sunny</a:t>
              </a:r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3888" y="1872"/>
              <a:ext cx="864" cy="24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Outlook=?</a:t>
              </a:r>
            </a:p>
          </p:txBody>
        </p:sp>
        <p:sp>
          <p:nvSpPr>
            <p:cNvPr id="35" name="Line 7"/>
            <p:cNvSpPr>
              <a:spLocks noChangeShapeType="1"/>
            </p:cNvSpPr>
            <p:nvPr/>
          </p:nvSpPr>
          <p:spPr bwMode="auto">
            <a:xfrm flipH="1">
              <a:off x="3504" y="2112"/>
              <a:ext cx="576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4752" y="2496"/>
              <a:ext cx="624" cy="24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Wind=?</a:t>
              </a:r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 flipH="1">
              <a:off x="4896" y="273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8" name="Text Box 10"/>
            <p:cNvSpPr txBox="1">
              <a:spLocks noChangeArrowheads="1"/>
            </p:cNvSpPr>
            <p:nvPr/>
          </p:nvSpPr>
          <p:spPr bwMode="auto">
            <a:xfrm>
              <a:off x="4560" y="2784"/>
              <a:ext cx="4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i="1">
                  <a:latin typeface="Courier New" panose="02070309020205020404" pitchFamily="49" charset="0"/>
                </a:rPr>
                <a:t>Strong</a:t>
              </a:r>
            </a:p>
          </p:txBody>
        </p:sp>
        <p:sp>
          <p:nvSpPr>
            <p:cNvPr id="39" name="Text Box 11"/>
            <p:cNvSpPr txBox="1">
              <a:spLocks noChangeArrowheads="1"/>
            </p:cNvSpPr>
            <p:nvPr/>
          </p:nvSpPr>
          <p:spPr bwMode="auto">
            <a:xfrm>
              <a:off x="5136" y="307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Yes</a:t>
              </a:r>
            </a:p>
          </p:txBody>
        </p:sp>
        <p:sp>
          <p:nvSpPr>
            <p:cNvPr id="40" name="Line 12"/>
            <p:cNvSpPr>
              <a:spLocks noChangeShapeType="1"/>
            </p:cNvSpPr>
            <p:nvPr/>
          </p:nvSpPr>
          <p:spPr bwMode="auto">
            <a:xfrm>
              <a:off x="5136" y="273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auto">
            <a:xfrm>
              <a:off x="2832" y="3072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No</a:t>
              </a:r>
            </a:p>
          </p:txBody>
        </p:sp>
        <p:sp>
          <p:nvSpPr>
            <p:cNvPr id="42" name="Text Box 14"/>
            <p:cNvSpPr txBox="1">
              <a:spLocks noChangeArrowheads="1"/>
            </p:cNvSpPr>
            <p:nvPr/>
          </p:nvSpPr>
          <p:spPr bwMode="auto">
            <a:xfrm>
              <a:off x="2832" y="2496"/>
              <a:ext cx="1200" cy="24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Temperature=?</a:t>
              </a:r>
            </a:p>
          </p:txBody>
        </p:sp>
        <p:sp>
          <p:nvSpPr>
            <p:cNvPr id="43" name="Line 15"/>
            <p:cNvSpPr>
              <a:spLocks noChangeShapeType="1"/>
            </p:cNvSpPr>
            <p:nvPr/>
          </p:nvSpPr>
          <p:spPr bwMode="auto">
            <a:xfrm flipH="1">
              <a:off x="2976" y="2736"/>
              <a:ext cx="19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4" name="Text Box 16"/>
            <p:cNvSpPr txBox="1">
              <a:spLocks noChangeArrowheads="1"/>
            </p:cNvSpPr>
            <p:nvPr/>
          </p:nvSpPr>
          <p:spPr bwMode="auto">
            <a:xfrm>
              <a:off x="2832" y="2784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i="1">
                  <a:latin typeface="Courier New" panose="02070309020205020404" pitchFamily="49" charset="0"/>
                </a:rPr>
                <a:t>Hot</a:t>
              </a:r>
            </a:p>
          </p:txBody>
        </p:sp>
        <p:sp>
          <p:nvSpPr>
            <p:cNvPr id="45" name="Line 17"/>
            <p:cNvSpPr>
              <a:spLocks noChangeShapeType="1"/>
            </p:cNvSpPr>
            <p:nvPr/>
          </p:nvSpPr>
          <p:spPr bwMode="auto">
            <a:xfrm>
              <a:off x="3600" y="2736"/>
              <a:ext cx="43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6" name="Text Box 18"/>
            <p:cNvSpPr txBox="1">
              <a:spLocks noChangeArrowheads="1"/>
            </p:cNvSpPr>
            <p:nvPr/>
          </p:nvSpPr>
          <p:spPr bwMode="auto">
            <a:xfrm>
              <a:off x="5232" y="2784"/>
              <a:ext cx="33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i="1">
                  <a:latin typeface="Courier New" panose="02070309020205020404" pitchFamily="49" charset="0"/>
                </a:rPr>
                <a:t>Weak</a:t>
              </a:r>
            </a:p>
          </p:txBody>
        </p:sp>
        <p:sp>
          <p:nvSpPr>
            <p:cNvPr id="47" name="Text Box 19"/>
            <p:cNvSpPr txBox="1">
              <a:spLocks noChangeArrowheads="1"/>
            </p:cNvSpPr>
            <p:nvPr/>
          </p:nvSpPr>
          <p:spPr bwMode="auto">
            <a:xfrm>
              <a:off x="3840" y="2832"/>
              <a:ext cx="33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i="1">
                  <a:latin typeface="Courier New" panose="02070309020205020404" pitchFamily="49" charset="0"/>
                </a:rPr>
                <a:t>Mild</a:t>
              </a:r>
            </a:p>
          </p:txBody>
        </p:sp>
        <p:sp>
          <p:nvSpPr>
            <p:cNvPr id="48" name="Text Box 20"/>
            <p:cNvSpPr txBox="1">
              <a:spLocks noChangeArrowheads="1"/>
            </p:cNvSpPr>
            <p:nvPr/>
          </p:nvSpPr>
          <p:spPr bwMode="auto">
            <a:xfrm>
              <a:off x="3216" y="307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Yes</a:t>
              </a:r>
            </a:p>
          </p:txBody>
        </p:sp>
        <p:sp>
          <p:nvSpPr>
            <p:cNvPr id="49" name="Line 21"/>
            <p:cNvSpPr>
              <a:spLocks noChangeShapeType="1"/>
            </p:cNvSpPr>
            <p:nvPr/>
          </p:nvSpPr>
          <p:spPr bwMode="auto">
            <a:xfrm>
              <a:off x="4560" y="2112"/>
              <a:ext cx="432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0" name="Text Box 22"/>
            <p:cNvSpPr txBox="1">
              <a:spLocks noChangeArrowheads="1"/>
            </p:cNvSpPr>
            <p:nvPr/>
          </p:nvSpPr>
          <p:spPr bwMode="auto">
            <a:xfrm>
              <a:off x="4752" y="2160"/>
              <a:ext cx="33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i="1">
                  <a:latin typeface="Courier New" panose="02070309020205020404" pitchFamily="49" charset="0"/>
                </a:rPr>
                <a:t>Rain</a:t>
              </a:r>
            </a:p>
          </p:txBody>
        </p:sp>
        <p:sp>
          <p:nvSpPr>
            <p:cNvPr id="51" name="Text Box 23"/>
            <p:cNvSpPr txBox="1">
              <a:spLocks noChangeArrowheads="1"/>
            </p:cNvSpPr>
            <p:nvPr/>
          </p:nvSpPr>
          <p:spPr bwMode="auto">
            <a:xfrm>
              <a:off x="4752" y="3072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No</a:t>
              </a:r>
            </a:p>
          </p:txBody>
        </p:sp>
        <p:sp>
          <p:nvSpPr>
            <p:cNvPr id="52" name="Line 24"/>
            <p:cNvSpPr>
              <a:spLocks noChangeShapeType="1"/>
            </p:cNvSpPr>
            <p:nvPr/>
          </p:nvSpPr>
          <p:spPr bwMode="auto">
            <a:xfrm flipH="1">
              <a:off x="4320" y="2112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3" name="Text Box 25"/>
            <p:cNvSpPr txBox="1">
              <a:spLocks noChangeArrowheads="1"/>
            </p:cNvSpPr>
            <p:nvPr/>
          </p:nvSpPr>
          <p:spPr bwMode="auto">
            <a:xfrm>
              <a:off x="3984" y="2208"/>
              <a:ext cx="57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i="1">
                  <a:latin typeface="Courier New" panose="02070309020205020404" pitchFamily="49" charset="0"/>
                </a:rPr>
                <a:t>Overcast</a:t>
              </a:r>
            </a:p>
          </p:txBody>
        </p:sp>
        <p:sp>
          <p:nvSpPr>
            <p:cNvPr id="54" name="Text Box 26"/>
            <p:cNvSpPr txBox="1">
              <a:spLocks noChangeArrowheads="1"/>
            </p:cNvSpPr>
            <p:nvPr/>
          </p:nvSpPr>
          <p:spPr bwMode="auto">
            <a:xfrm>
              <a:off x="4176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Yes</a:t>
              </a:r>
            </a:p>
          </p:txBody>
        </p:sp>
        <p:sp>
          <p:nvSpPr>
            <p:cNvPr id="55" name="Text Box 19"/>
            <p:cNvSpPr txBox="1">
              <a:spLocks noChangeArrowheads="1"/>
            </p:cNvSpPr>
            <p:nvPr/>
          </p:nvSpPr>
          <p:spPr bwMode="auto">
            <a:xfrm>
              <a:off x="3216" y="2832"/>
              <a:ext cx="33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i="1">
                  <a:latin typeface="Courier New" panose="02070309020205020404" pitchFamily="49" charset="0"/>
                </a:rPr>
                <a:t>Cool</a:t>
              </a:r>
            </a:p>
          </p:txBody>
        </p:sp>
        <p:sp>
          <p:nvSpPr>
            <p:cNvPr id="56" name="Line 17"/>
            <p:cNvSpPr>
              <a:spLocks noChangeShapeType="1"/>
            </p:cNvSpPr>
            <p:nvPr/>
          </p:nvSpPr>
          <p:spPr bwMode="auto">
            <a:xfrm>
              <a:off x="3360" y="2736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7" name="Text Box 8"/>
            <p:cNvSpPr txBox="1">
              <a:spLocks noChangeArrowheads="1"/>
            </p:cNvSpPr>
            <p:nvPr/>
          </p:nvSpPr>
          <p:spPr bwMode="auto">
            <a:xfrm>
              <a:off x="3648" y="3072"/>
              <a:ext cx="960" cy="24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Humidity=?</a:t>
              </a:r>
            </a:p>
          </p:txBody>
        </p:sp>
        <p:sp>
          <p:nvSpPr>
            <p:cNvPr id="58" name="Line 9"/>
            <p:cNvSpPr>
              <a:spLocks noChangeShapeType="1"/>
            </p:cNvSpPr>
            <p:nvPr/>
          </p:nvSpPr>
          <p:spPr bwMode="auto">
            <a:xfrm flipH="1">
              <a:off x="3888" y="3312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9" name="Text Box 10"/>
            <p:cNvSpPr txBox="1">
              <a:spLocks noChangeArrowheads="1"/>
            </p:cNvSpPr>
            <p:nvPr/>
          </p:nvSpPr>
          <p:spPr bwMode="auto">
            <a:xfrm>
              <a:off x="3696" y="3360"/>
              <a:ext cx="33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i="1">
                  <a:latin typeface="Courier New" panose="02070309020205020404" pitchFamily="49" charset="0"/>
                </a:rPr>
                <a:t>High</a:t>
              </a: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4176" y="3648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Yes</a:t>
              </a:r>
            </a:p>
          </p:txBody>
        </p:sp>
        <p:sp>
          <p:nvSpPr>
            <p:cNvPr id="61" name="Line 12"/>
            <p:cNvSpPr>
              <a:spLocks noChangeShapeType="1"/>
            </p:cNvSpPr>
            <p:nvPr/>
          </p:nvSpPr>
          <p:spPr bwMode="auto">
            <a:xfrm>
              <a:off x="4176" y="3312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4272" y="3360"/>
              <a:ext cx="43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i="1">
                  <a:latin typeface="Courier New" panose="02070309020205020404" pitchFamily="49" charset="0"/>
                </a:rPr>
                <a:t>Normal</a:t>
              </a:r>
            </a:p>
          </p:txBody>
        </p:sp>
        <p:sp>
          <p:nvSpPr>
            <p:cNvPr id="63" name="Text Box 23"/>
            <p:cNvSpPr txBox="1">
              <a:spLocks noChangeArrowheads="1"/>
            </p:cNvSpPr>
            <p:nvPr/>
          </p:nvSpPr>
          <p:spPr bwMode="auto">
            <a:xfrm>
              <a:off x="3744" y="3648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9406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ID3: </a:t>
            </a:r>
            <a:r>
              <a:rPr lang="en-US" sz="3200" dirty="0">
                <a:solidFill>
                  <a:srgbClr val="0000FF"/>
                </a:solidFill>
              </a:rPr>
              <a:t>searching scheme (3)</a:t>
            </a:r>
            <a:endParaRPr lang="en-US" sz="3200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ID3 selects the first tree that fits the training data,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Because it never reconsiders its choices when growing a tree.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So, the searching scheme of ID3: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Prefers simple trees.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Prefers trees in which the attributes with higher information gain will be placed closer to the roots.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67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3. Some issues of ID3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The learnt trees may overfit the training data.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How to work with real attributes?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Many applications have real inputs.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Is there any better measure than information gain?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How to deal with missing values?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Missing-value is an inherent problem in many practical applications.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How to enclose the cost of attributes in ID3? </a:t>
            </a: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6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Overfitting in ID3 (1)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Is it good if a tree fits well the training data?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When there are some noises/errors in examples: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May results in misguided directions for searching a tree.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May results in more complex trees.</a:t>
            </a: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457200" y="4343400"/>
            <a:ext cx="3810000" cy="2209800"/>
            <a:chOff x="240" y="2496"/>
            <a:chExt cx="2400" cy="1392"/>
          </a:xfrm>
        </p:grpSpPr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2304" y="3408"/>
              <a:ext cx="33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i="1">
                  <a:latin typeface="Courier New" panose="02070309020205020404" pitchFamily="49" charset="0"/>
                </a:rPr>
                <a:t>Weak</a:t>
              </a:r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624" y="2784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i="1">
                  <a:latin typeface="Courier New" panose="02070309020205020404" pitchFamily="49" charset="0"/>
                </a:rPr>
                <a:t>Sunny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008" y="2496"/>
              <a:ext cx="864" cy="24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Outlook=?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flipH="1">
              <a:off x="768" y="2736"/>
              <a:ext cx="432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1824" y="3120"/>
              <a:ext cx="624" cy="24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Wind=?</a:t>
              </a: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H="1">
              <a:off x="1920" y="3360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1584" y="3408"/>
              <a:ext cx="4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i="1">
                  <a:latin typeface="Courier New" panose="02070309020205020404" pitchFamily="49" charset="0"/>
                </a:rPr>
                <a:t>Strong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208" y="36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Yes</a:t>
              </a:r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2208" y="3360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384" y="3696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No</a:t>
              </a: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240" y="3120"/>
              <a:ext cx="960" cy="24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Humidity=?</a:t>
              </a:r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flipH="1">
              <a:off x="512" y="3360"/>
              <a:ext cx="11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288" y="3408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i="1">
                  <a:latin typeface="Courier New" panose="02070309020205020404" pitchFamily="49" charset="0"/>
                </a:rPr>
                <a:t>High</a:t>
              </a: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816" y="3360"/>
              <a:ext cx="75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864" y="3408"/>
              <a:ext cx="43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i="1">
                  <a:latin typeface="Courier New" panose="02070309020205020404" pitchFamily="49" charset="0"/>
                </a:rPr>
                <a:t>Normal</a:t>
              </a: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768" y="36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Yes</a:t>
              </a:r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1680" y="2736"/>
              <a:ext cx="432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1872" y="2784"/>
              <a:ext cx="33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i="1">
                  <a:latin typeface="Courier New" panose="02070309020205020404" pitchFamily="49" charset="0"/>
                </a:rPr>
                <a:t>Rain</a:t>
              </a:r>
            </a:p>
          </p:txBody>
        </p:sp>
        <p:sp>
          <p:nvSpPr>
            <p:cNvPr id="28" name="Text Box 23"/>
            <p:cNvSpPr txBox="1">
              <a:spLocks noChangeArrowheads="1"/>
            </p:cNvSpPr>
            <p:nvPr/>
          </p:nvSpPr>
          <p:spPr bwMode="auto">
            <a:xfrm>
              <a:off x="1776" y="3696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No</a:t>
              </a: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 flipH="1">
              <a:off x="1440" y="2736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0" name="Text Box 25"/>
            <p:cNvSpPr txBox="1">
              <a:spLocks noChangeArrowheads="1"/>
            </p:cNvSpPr>
            <p:nvPr/>
          </p:nvSpPr>
          <p:spPr bwMode="auto">
            <a:xfrm>
              <a:off x="1104" y="2832"/>
              <a:ext cx="57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i="1">
                  <a:latin typeface="Courier New" panose="02070309020205020404" pitchFamily="49" charset="0"/>
                </a:rPr>
                <a:t>Overcast</a:t>
              </a:r>
            </a:p>
          </p:txBody>
        </p:sp>
        <p:sp>
          <p:nvSpPr>
            <p:cNvPr id="31" name="Text Box 26"/>
            <p:cNvSpPr txBox="1">
              <a:spLocks noChangeArrowheads="1"/>
            </p:cNvSpPr>
            <p:nvPr/>
          </p:nvSpPr>
          <p:spPr bwMode="auto">
            <a:xfrm>
              <a:off x="1296" y="312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Yes</a:t>
              </a:r>
            </a:p>
          </p:txBody>
        </p:sp>
      </p:grpSp>
      <p:grpSp>
        <p:nvGrpSpPr>
          <p:cNvPr id="32" name="Group 57"/>
          <p:cNvGrpSpPr>
            <a:grpSpLocks/>
          </p:cNvGrpSpPr>
          <p:nvPr/>
        </p:nvGrpSpPr>
        <p:grpSpPr bwMode="auto">
          <a:xfrm>
            <a:off x="4749800" y="4343400"/>
            <a:ext cx="4165600" cy="2209800"/>
            <a:chOff x="2880" y="2544"/>
            <a:chExt cx="2624" cy="1392"/>
          </a:xfrm>
        </p:grpSpPr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5168" y="3456"/>
              <a:ext cx="33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i="1">
                  <a:latin typeface="Courier New" panose="02070309020205020404" pitchFamily="49" charset="0"/>
                </a:rPr>
                <a:t>Weak</a:t>
              </a:r>
            </a:p>
          </p:txBody>
        </p:sp>
        <p:sp>
          <p:nvSpPr>
            <p:cNvPr id="34" name="Text Box 5"/>
            <p:cNvSpPr txBox="1">
              <a:spLocks noChangeArrowheads="1"/>
            </p:cNvSpPr>
            <p:nvPr/>
          </p:nvSpPr>
          <p:spPr bwMode="auto">
            <a:xfrm>
              <a:off x="3488" y="2832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i="1">
                  <a:latin typeface="Courier New" panose="02070309020205020404" pitchFamily="49" charset="0"/>
                </a:rPr>
                <a:t>Sunny</a:t>
              </a:r>
            </a:p>
          </p:txBody>
        </p:sp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3872" y="2544"/>
              <a:ext cx="864" cy="24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Outlook=?</a:t>
              </a:r>
            </a:p>
          </p:txBody>
        </p:sp>
        <p:sp>
          <p:nvSpPr>
            <p:cNvPr id="36" name="Line 7"/>
            <p:cNvSpPr>
              <a:spLocks noChangeShapeType="1"/>
            </p:cNvSpPr>
            <p:nvPr/>
          </p:nvSpPr>
          <p:spPr bwMode="auto">
            <a:xfrm flipH="1">
              <a:off x="3632" y="2784"/>
              <a:ext cx="432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7" name="Text Box 8"/>
            <p:cNvSpPr txBox="1">
              <a:spLocks noChangeArrowheads="1"/>
            </p:cNvSpPr>
            <p:nvPr/>
          </p:nvSpPr>
          <p:spPr bwMode="auto">
            <a:xfrm>
              <a:off x="4688" y="3168"/>
              <a:ext cx="624" cy="24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Wind=?</a:t>
              </a:r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 flipH="1">
              <a:off x="4784" y="3408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9" name="Text Box 10"/>
            <p:cNvSpPr txBox="1">
              <a:spLocks noChangeArrowheads="1"/>
            </p:cNvSpPr>
            <p:nvPr/>
          </p:nvSpPr>
          <p:spPr bwMode="auto">
            <a:xfrm>
              <a:off x="4448" y="3456"/>
              <a:ext cx="4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i="1">
                  <a:latin typeface="Courier New" panose="02070309020205020404" pitchFamily="49" charset="0"/>
                </a:rPr>
                <a:t>Strong</a:t>
              </a:r>
            </a:p>
          </p:txBody>
        </p:sp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5072" y="374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Yes</a:t>
              </a:r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>
              <a:off x="5072" y="3408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2" name="Text Box 13"/>
            <p:cNvSpPr txBox="1">
              <a:spLocks noChangeArrowheads="1"/>
            </p:cNvSpPr>
            <p:nvPr/>
          </p:nvSpPr>
          <p:spPr bwMode="auto">
            <a:xfrm>
              <a:off x="2960" y="374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No</a:t>
              </a:r>
            </a:p>
          </p:txBody>
        </p:sp>
        <p:sp>
          <p:nvSpPr>
            <p:cNvPr id="43" name="Text Box 14"/>
            <p:cNvSpPr txBox="1">
              <a:spLocks noChangeArrowheads="1"/>
            </p:cNvSpPr>
            <p:nvPr/>
          </p:nvSpPr>
          <p:spPr bwMode="auto">
            <a:xfrm>
              <a:off x="3104" y="3168"/>
              <a:ext cx="960" cy="24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Humidity=?</a:t>
              </a:r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 flipH="1">
              <a:off x="3104" y="3408"/>
              <a:ext cx="38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5" name="Text Box 16"/>
            <p:cNvSpPr txBox="1">
              <a:spLocks noChangeArrowheads="1"/>
            </p:cNvSpPr>
            <p:nvPr/>
          </p:nvSpPr>
          <p:spPr bwMode="auto">
            <a:xfrm>
              <a:off x="2880" y="3456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i="1">
                  <a:latin typeface="Courier New" panose="02070309020205020404" pitchFamily="49" charset="0"/>
                </a:rPr>
                <a:t>High</a:t>
              </a:r>
            </a:p>
          </p:txBody>
        </p:sp>
        <p:sp>
          <p:nvSpPr>
            <p:cNvPr id="46" name="Line 17"/>
            <p:cNvSpPr>
              <a:spLocks noChangeShapeType="1"/>
            </p:cNvSpPr>
            <p:nvPr/>
          </p:nvSpPr>
          <p:spPr bwMode="auto">
            <a:xfrm>
              <a:off x="3680" y="3408"/>
              <a:ext cx="75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7" name="Text Box 19"/>
            <p:cNvSpPr txBox="1">
              <a:spLocks noChangeArrowheads="1"/>
            </p:cNvSpPr>
            <p:nvPr/>
          </p:nvSpPr>
          <p:spPr bwMode="auto">
            <a:xfrm>
              <a:off x="3728" y="3456"/>
              <a:ext cx="43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i="1">
                  <a:latin typeface="Courier New" panose="02070309020205020404" pitchFamily="49" charset="0"/>
                </a:rPr>
                <a:t>Normal</a:t>
              </a:r>
            </a:p>
          </p:txBody>
        </p:sp>
        <p:sp>
          <p:nvSpPr>
            <p:cNvPr id="48" name="Text Box 20"/>
            <p:cNvSpPr txBox="1">
              <a:spLocks noChangeArrowheads="1"/>
            </p:cNvSpPr>
            <p:nvPr/>
          </p:nvSpPr>
          <p:spPr bwMode="auto">
            <a:xfrm>
              <a:off x="3392" y="3744"/>
              <a:ext cx="10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/>
                <a:t>…continue growing</a:t>
              </a:r>
            </a:p>
          </p:txBody>
        </p:sp>
        <p:sp>
          <p:nvSpPr>
            <p:cNvPr id="49" name="Line 21"/>
            <p:cNvSpPr>
              <a:spLocks noChangeShapeType="1"/>
            </p:cNvSpPr>
            <p:nvPr/>
          </p:nvSpPr>
          <p:spPr bwMode="auto">
            <a:xfrm>
              <a:off x="4544" y="2784"/>
              <a:ext cx="432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0" name="Text Box 22"/>
            <p:cNvSpPr txBox="1">
              <a:spLocks noChangeArrowheads="1"/>
            </p:cNvSpPr>
            <p:nvPr/>
          </p:nvSpPr>
          <p:spPr bwMode="auto">
            <a:xfrm>
              <a:off x="4736" y="2832"/>
              <a:ext cx="33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i="1">
                  <a:latin typeface="Courier New" panose="02070309020205020404" pitchFamily="49" charset="0"/>
                </a:rPr>
                <a:t>Rain</a:t>
              </a:r>
            </a:p>
          </p:txBody>
        </p:sp>
        <p:sp>
          <p:nvSpPr>
            <p:cNvPr id="51" name="Text Box 23"/>
            <p:cNvSpPr txBox="1">
              <a:spLocks noChangeArrowheads="1"/>
            </p:cNvSpPr>
            <p:nvPr/>
          </p:nvSpPr>
          <p:spPr bwMode="auto">
            <a:xfrm>
              <a:off x="4640" y="374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No</a:t>
              </a:r>
            </a:p>
          </p:txBody>
        </p:sp>
        <p:sp>
          <p:nvSpPr>
            <p:cNvPr id="52" name="Line 24"/>
            <p:cNvSpPr>
              <a:spLocks noChangeShapeType="1"/>
            </p:cNvSpPr>
            <p:nvPr/>
          </p:nvSpPr>
          <p:spPr bwMode="auto">
            <a:xfrm flipH="1">
              <a:off x="4304" y="2784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3" name="Text Box 25"/>
            <p:cNvSpPr txBox="1">
              <a:spLocks noChangeArrowheads="1"/>
            </p:cNvSpPr>
            <p:nvPr/>
          </p:nvSpPr>
          <p:spPr bwMode="auto">
            <a:xfrm>
              <a:off x="3968" y="2880"/>
              <a:ext cx="57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i="1">
                  <a:latin typeface="Courier New" panose="02070309020205020404" pitchFamily="49" charset="0"/>
                </a:rPr>
                <a:t>Overcast</a:t>
              </a:r>
            </a:p>
          </p:txBody>
        </p:sp>
        <p:sp>
          <p:nvSpPr>
            <p:cNvPr id="54" name="Text Box 26"/>
            <p:cNvSpPr txBox="1">
              <a:spLocks noChangeArrowheads="1"/>
            </p:cNvSpPr>
            <p:nvPr/>
          </p:nvSpPr>
          <p:spPr bwMode="auto">
            <a:xfrm>
              <a:off x="4160" y="3168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9144" rIns="9144" b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Yes</a:t>
              </a:r>
            </a:p>
          </p:txBody>
        </p:sp>
      </p:grpSp>
      <p:sp>
        <p:nvSpPr>
          <p:cNvPr id="55" name="TextBox 30"/>
          <p:cNvSpPr txBox="1">
            <a:spLocks noChangeArrowheads="1"/>
          </p:cNvSpPr>
          <p:nvPr/>
        </p:nvSpPr>
        <p:spPr bwMode="auto">
          <a:xfrm>
            <a:off x="5791200" y="3657600"/>
            <a:ext cx="2743200" cy="338554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sz="1600"/>
              <a:t>(due to errors in data)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0020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Overfitting in ID3 (2)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An example: continuing to grow the tree can improve the accuracy on the training data, but perform badly on the test data.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43200"/>
            <a:ext cx="6197600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85800" y="647700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i="1" kern="0" dirty="0">
                <a:latin typeface="Courier New" pitchFamily="49" charset="0"/>
                <a:cs typeface="Courier New" pitchFamily="49" charset="0"/>
              </a:rPr>
              <a:t>Mitchell, 1997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71514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Overfitting: </a:t>
            </a:r>
            <a:r>
              <a:rPr lang="en-US" sz="3200" dirty="0">
                <a:solidFill>
                  <a:srgbClr val="0000FF"/>
                </a:solidFill>
              </a:rPr>
              <a:t>solutions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2 solutions: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i="1" dirty="0">
                <a:solidFill>
                  <a:schemeClr val="tx1"/>
                </a:solidFill>
              </a:rPr>
              <a:t>Stop learning early:</a:t>
            </a:r>
            <a:r>
              <a:rPr lang="en-US" sz="2000" dirty="0">
                <a:solidFill>
                  <a:schemeClr val="tx1"/>
                </a:solidFill>
              </a:rPr>
              <a:t> prevent the tree before it fits the training data perfectly.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i="1" dirty="0">
                <a:solidFill>
                  <a:schemeClr val="tx1"/>
                </a:solidFill>
              </a:rPr>
              <a:t>Prune the full tree:</a:t>
            </a:r>
            <a:r>
              <a:rPr lang="en-US" sz="2000" dirty="0">
                <a:solidFill>
                  <a:schemeClr val="tx1"/>
                </a:solidFill>
              </a:rPr>
              <a:t> grow the tree to its full size, and then post prune the tree.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It is hard to decide when to stop learning.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Post-pruning the tree empirically results in better performance. But 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How to decide the good size of a tree? 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When to stop pruning?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We can use a validation set to do pruning, such as, </a:t>
            </a:r>
            <a:r>
              <a:rPr lang="en-US" sz="2200" i="1" dirty="0">
                <a:solidFill>
                  <a:schemeClr val="tx1"/>
                </a:solidFill>
              </a:rPr>
              <a:t>reduced-error pruning</a:t>
            </a:r>
            <a:r>
              <a:rPr lang="en-US" sz="2200" dirty="0">
                <a:solidFill>
                  <a:schemeClr val="tx1"/>
                </a:solidFill>
              </a:rPr>
              <a:t>, and </a:t>
            </a:r>
            <a:r>
              <a:rPr lang="en-US" sz="2200" i="1" dirty="0">
                <a:solidFill>
                  <a:schemeClr val="tx1"/>
                </a:solidFill>
              </a:rPr>
              <a:t>rule-post pruning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7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Reduced-error pruning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Set a validation dataset T</a:t>
            </a:r>
            <a:r>
              <a:rPr lang="en-US" sz="2200" baseline="-25000" dirty="0">
                <a:solidFill>
                  <a:schemeClr val="tx1"/>
                </a:solidFill>
              </a:rPr>
              <a:t>valid</a:t>
            </a:r>
            <a:r>
              <a:rPr lang="en-US" sz="2200" dirty="0">
                <a:solidFill>
                  <a:schemeClr val="tx1"/>
                </a:solidFill>
              </a:rPr>
              <a:t> aside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A node will be pruned if the error on T</a:t>
            </a:r>
            <a:r>
              <a:rPr lang="en-US" sz="2200" baseline="-25000" dirty="0">
                <a:solidFill>
                  <a:schemeClr val="tx1"/>
                </a:solidFill>
              </a:rPr>
              <a:t>valid</a:t>
            </a:r>
            <a:r>
              <a:rPr lang="en-US" sz="2200" dirty="0">
                <a:solidFill>
                  <a:schemeClr val="tx1"/>
                </a:solidFill>
              </a:rPr>
              <a:t> does not deteriorate significantly.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Pruning a node consists of: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Removal of its subtrees.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Changing that node to be a leaf.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Labeling this new leaf by using majority of the classes of the training data in that node.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Repeat pruning: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For any node that improves/keeps the performance on T</a:t>
            </a:r>
            <a:r>
              <a:rPr lang="en-US" sz="2000" baseline="-25000" dirty="0">
                <a:solidFill>
                  <a:schemeClr val="tx1"/>
                </a:solidFill>
              </a:rPr>
              <a:t>valid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Until further pruning causes significant errors on T</a:t>
            </a:r>
            <a:r>
              <a:rPr lang="en-US" sz="2000" baseline="-25000" dirty="0">
                <a:solidFill>
                  <a:schemeClr val="tx1"/>
                </a:solidFill>
              </a:rPr>
              <a:t>valid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64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ID3: </a:t>
            </a:r>
            <a:r>
              <a:rPr lang="en-US" sz="3200" dirty="0">
                <a:solidFill>
                  <a:srgbClr val="0000FF"/>
                </a:solidFill>
              </a:rPr>
              <a:t>attribute selection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Information gain: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Prefers the attribute that has more unique values.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Attributes with more unique values will be placed closer to the root than the other attribute.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We can use some other measures, such as Gain Ratio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038600"/>
            <a:ext cx="54229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0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ID3: </a:t>
            </a:r>
            <a:r>
              <a:rPr lang="en-US" sz="3200" dirty="0">
                <a:solidFill>
                  <a:srgbClr val="0000FF"/>
                </a:solidFill>
              </a:rPr>
              <a:t>missing or real values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FF0000"/>
                </a:solidFill>
              </a:rPr>
              <a:t>How to work with real attributes?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Real attributes/features are popular in practice.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One way is to </a:t>
            </a:r>
            <a:r>
              <a:rPr lang="en-US" sz="2000" b="1" i="1" dirty="0">
                <a:solidFill>
                  <a:schemeClr val="tx1"/>
                </a:solidFill>
              </a:rPr>
              <a:t>discretization</a:t>
            </a:r>
            <a:r>
              <a:rPr lang="en-US" sz="2000" dirty="0">
                <a:solidFill>
                  <a:schemeClr val="tx1"/>
                </a:solidFill>
              </a:rPr>
              <a:t>, i.e., transforming a real attribute into a discrete one by dividing the domain of that attribute into a set of intervals.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Ex: [0, 1]  </a:t>
            </a:r>
            <a:r>
              <a:rPr lang="en-US" sz="2000" dirty="0">
                <a:solidFill>
                  <a:schemeClr val="tx1"/>
                </a:solidFill>
                <a:sym typeface="Wingdings"/>
              </a:rPr>
              <a:t> {[0, 0.25); [0.25, 0.5); [0.5, 0.75); [0.75, 1]}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FF0000"/>
                </a:solidFill>
              </a:rPr>
              <a:t>How to deal with missing values?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Missing values are inherent in practical applications.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An observation </a:t>
            </a:r>
            <a:r>
              <a:rPr lang="en-US" sz="2000" b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may not have a value x</a:t>
            </a:r>
            <a:r>
              <a:rPr lang="en-US" sz="2000" baseline="-25000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i="1" dirty="0">
                <a:solidFill>
                  <a:schemeClr val="tx1"/>
                </a:solidFill>
              </a:rPr>
              <a:t>Solution 1:</a:t>
            </a:r>
            <a:r>
              <a:rPr lang="en-US" sz="2000" dirty="0">
                <a:solidFill>
                  <a:schemeClr val="tx1"/>
                </a:solidFill>
              </a:rPr>
              <a:t> fill in x</a:t>
            </a:r>
            <a:r>
              <a:rPr lang="en-US" sz="2000" baseline="-25000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as the most popular value of A in the training data.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i="1" dirty="0">
                <a:solidFill>
                  <a:schemeClr val="tx1"/>
                </a:solidFill>
              </a:rPr>
              <a:t>Solution 2:</a:t>
            </a:r>
            <a:r>
              <a:rPr lang="en-US" sz="2000" dirty="0">
                <a:solidFill>
                  <a:schemeClr val="tx1"/>
                </a:solidFill>
              </a:rPr>
              <a:t> fill in x</a:t>
            </a:r>
            <a:r>
              <a:rPr lang="en-US" sz="2000" baseline="-25000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as the most popular value of A in the training data which belong to the same class with </a:t>
            </a:r>
            <a:r>
              <a:rPr lang="en-US" sz="2000" b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1. Decision tree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</a:rPr>
              <a:t>Decision tree</a:t>
            </a:r>
            <a:endParaRPr lang="en-US" dirty="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To represent a function by using a tree.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Each decision tree can be interpreted as </a:t>
            </a:r>
            <a:r>
              <a:rPr lang="en-US" sz="2200" dirty="0">
                <a:solidFill>
                  <a:srgbClr val="0000FF"/>
                </a:solidFill>
              </a:rPr>
              <a:t>a set of rules of the form: IF-THEN</a:t>
            </a:r>
            <a:endParaRPr lang="en-US" sz="2200" dirty="0"/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Decision trees have been used in many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practical applications.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324600" y="3803650"/>
            <a:ext cx="2706370" cy="244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45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4. Decision trees for </a:t>
            </a:r>
            <a:r>
              <a:rPr lang="en-US" sz="3200" dirty="0">
                <a:solidFill>
                  <a:srgbClr val="0000FF"/>
                </a:solidFill>
              </a:rPr>
              <a:t>regression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We can easily design a decision tree for the regression problem.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en-US" sz="2200" i="1" dirty="0">
                <a:solidFill>
                  <a:srgbClr val="0000FF"/>
                </a:solidFill>
              </a:rPr>
              <a:t>Suggested modification of ID3:</a:t>
            </a:r>
            <a:endParaRPr lang="en-US" i="1" dirty="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Replace information gain by another measure to select test attributes for each node.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At each leaf, save all the training examples of the leaf.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Prediction for a new </a:t>
            </a:r>
            <a:r>
              <a:rPr lang="en-US" sz="2200" b="1" dirty="0">
                <a:solidFill>
                  <a:schemeClr val="tx1"/>
                </a:solidFill>
              </a:rPr>
              <a:t>z</a:t>
            </a:r>
            <a:r>
              <a:rPr lang="en-US" sz="2200" dirty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Traverse the tree from the root to a leaf according to the attributes of </a:t>
            </a:r>
            <a:r>
              <a:rPr lang="en-US" sz="2000" b="1" dirty="0">
                <a:solidFill>
                  <a:schemeClr val="tx1"/>
                </a:solidFill>
              </a:rPr>
              <a:t>z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Denote L the leaf to which </a:t>
            </a:r>
            <a:r>
              <a:rPr lang="en-US" sz="2000" b="1" dirty="0">
                <a:solidFill>
                  <a:schemeClr val="tx1"/>
                </a:solidFill>
              </a:rPr>
              <a:t>z</a:t>
            </a:r>
            <a:r>
              <a:rPr lang="en-US" sz="2000" dirty="0">
                <a:solidFill>
                  <a:schemeClr val="tx1"/>
                </a:solidFill>
              </a:rPr>
              <a:t> traverses, D(L) be the set of observations inside L, with size k.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Predict the label as: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008145"/>
              </p:ext>
            </p:extLst>
          </p:nvPr>
        </p:nvGraphicFramePr>
        <p:xfrm>
          <a:off x="4114800" y="5994400"/>
          <a:ext cx="2209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04840" imgH="393480" progId="Equation.3">
                  <p:embed/>
                </p:oleObj>
              </mc:Choice>
              <mc:Fallback>
                <p:oleObj name="Equation" r:id="rId3" imgW="1104840" imgH="39348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5994400"/>
                        <a:ext cx="22098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598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5. Random forests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Random forests (RF) is a method by Leo Breiman (2001) for both classification and regression.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rgbClr val="0000FF"/>
                </a:solidFill>
              </a:rPr>
              <a:t>Main idea: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prediction is based on combination of many decision trees, by </a:t>
            </a:r>
            <a:r>
              <a:rPr lang="en-US" sz="2200" i="1" dirty="0">
                <a:solidFill>
                  <a:schemeClr val="tx1"/>
                </a:solidFill>
              </a:rPr>
              <a:t>taking the average of all individual predictions.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Each tree in RF is simple but random.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Each tree is grown differently,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depending on the choices of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the attributes and training data.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4480560"/>
            <a:ext cx="298704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3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5. Random forests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</a:rPr>
              <a:t>RF currently is one of the most popular and accurate methods</a:t>
            </a:r>
            <a:r>
              <a:rPr lang="en-US" sz="2200" dirty="0"/>
              <a:t> </a:t>
            </a:r>
            <a:r>
              <a:rPr lang="en-US">
                <a:solidFill>
                  <a:schemeClr val="tx1"/>
                </a:solidFill>
              </a:rPr>
              <a:t>[Fernández-Delgado et al., 2014]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It is also very general.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RF can be implemented easily and efficiently.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It can work with problems of very high dimensions, without overfitting </a:t>
            </a:r>
            <a:r>
              <a:rPr lang="en-US" sz="2200" dirty="0">
                <a:solidFill>
                  <a:schemeClr val="tx1"/>
                </a:solidFill>
                <a:sym typeface="Wingdings"/>
              </a:rPr>
              <a:t>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FF0000"/>
                </a:solidFill>
              </a:rPr>
              <a:t>However, little is known about its theoretical properties </a:t>
            </a:r>
            <a:r>
              <a:rPr lang="en-US" sz="2200" dirty="0">
                <a:solidFill>
                  <a:srgbClr val="FF0000"/>
                </a:solidFill>
                <a:sym typeface="Wingdings"/>
              </a:rPr>
              <a:t></a:t>
            </a:r>
            <a:endParaRPr lang="en-US" sz="22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4480560"/>
            <a:ext cx="298704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6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5. RF: </a:t>
            </a:r>
            <a:r>
              <a:rPr lang="en-US" sz="3200" dirty="0">
                <a:solidFill>
                  <a:srgbClr val="0000FF"/>
                </a:solidFill>
              </a:rPr>
              <a:t>three basic ingredients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chemeClr val="tx1"/>
                </a:solidFill>
              </a:rPr>
              <a:t>Randomization and no pruning:</a:t>
            </a:r>
            <a:endParaRPr lang="en-US" b="1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For each tree and at each node, we select randomly a subset of attributes.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Find the best split, and then grow appropriate subtrees.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Every tree will be grown to its largest size without pruning.</a:t>
            </a:r>
          </a:p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chemeClr val="tx1"/>
                </a:solidFill>
              </a:rPr>
              <a:t>Combination:</a:t>
            </a:r>
            <a:r>
              <a:rPr lang="en-US" sz="2200" dirty="0">
                <a:solidFill>
                  <a:schemeClr val="tx1"/>
                </a:solidFill>
              </a:rPr>
              <a:t> each prediction later is made by taking the average of all predictions of individual trees.</a:t>
            </a:r>
          </a:p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chemeClr val="tx1"/>
                </a:solidFill>
              </a:rPr>
              <a:t>Bagging:</a:t>
            </a:r>
            <a:r>
              <a:rPr lang="en-US" sz="2200" dirty="0">
                <a:solidFill>
                  <a:schemeClr val="tx1"/>
                </a:solidFill>
              </a:rPr>
              <a:t> the training set for each tree is generated by sampling (with replacement) from the original data.</a:t>
            </a: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5276850"/>
            <a:ext cx="30289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5. RF: </a:t>
            </a:r>
            <a:r>
              <a:rPr lang="en-US" sz="3200" dirty="0">
                <a:solidFill>
                  <a:srgbClr val="0000FF"/>
                </a:solidFill>
              </a:rPr>
              <a:t>algorithm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chemeClr val="tx1"/>
                </a:solidFill>
              </a:rPr>
              <a:t>Input</a:t>
            </a:r>
            <a:r>
              <a:rPr lang="en-US" sz="2200" dirty="0">
                <a:solidFill>
                  <a:schemeClr val="tx1"/>
                </a:solidFill>
              </a:rPr>
              <a:t>: training data D</a:t>
            </a:r>
          </a:p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chemeClr val="tx1"/>
                </a:solidFill>
              </a:rPr>
              <a:t>Learning</a:t>
            </a:r>
            <a:r>
              <a:rPr lang="en-US" sz="2200" dirty="0">
                <a:solidFill>
                  <a:schemeClr val="tx1"/>
                </a:solidFill>
              </a:rPr>
              <a:t>: grow K trees as follows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Generate a training set D</a:t>
            </a:r>
            <a:r>
              <a:rPr lang="en-US" sz="2000" baseline="-25000" dirty="0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by sampling with replacement from D.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Learn the i</a:t>
            </a:r>
            <a:r>
              <a:rPr lang="en-US" sz="2000" baseline="30000" dirty="0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 tree from D</a:t>
            </a:r>
            <a:r>
              <a:rPr lang="en-US" sz="2000" baseline="-25000" dirty="0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 lvl="2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>
                <a:solidFill>
                  <a:schemeClr val="tx1"/>
                </a:solidFill>
              </a:rPr>
              <a:t>At each node:</a:t>
            </a:r>
          </a:p>
          <a:p>
            <a:pPr lvl="3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²"/>
            </a:pPr>
            <a:r>
              <a:rPr lang="en-US" dirty="0">
                <a:solidFill>
                  <a:schemeClr val="tx1"/>
                </a:solidFill>
              </a:rPr>
              <a:t>Select randomly a subset S of attributes.</a:t>
            </a:r>
          </a:p>
          <a:p>
            <a:pPr lvl="3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²"/>
            </a:pPr>
            <a:r>
              <a:rPr lang="en-US" dirty="0">
                <a:solidFill>
                  <a:schemeClr val="tx1"/>
                </a:solidFill>
              </a:rPr>
              <a:t>Split the node into subtrees according to S.</a:t>
            </a:r>
          </a:p>
          <a:p>
            <a:pPr lvl="2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>
                <a:solidFill>
                  <a:schemeClr val="tx1"/>
                </a:solidFill>
              </a:rPr>
              <a:t>Grow this tree upto its largest size without pruning.</a:t>
            </a:r>
          </a:p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chemeClr val="tx1"/>
                </a:solidFill>
              </a:rPr>
              <a:t>Prediction</a:t>
            </a:r>
            <a:r>
              <a:rPr lang="en-US" sz="2200" dirty="0">
                <a:solidFill>
                  <a:schemeClr val="tx1"/>
                </a:solidFill>
              </a:rPr>
              <a:t>: taking the average of all predictions from the individual trees.</a:t>
            </a: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1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5. RF:</a:t>
            </a:r>
            <a:r>
              <a:rPr lang="en-US" sz="3200" dirty="0">
                <a:solidFill>
                  <a:srgbClr val="0000FF"/>
                </a:solidFill>
              </a:rPr>
              <a:t> practical performance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RF is extensively compared with other methods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By </a:t>
            </a:r>
            <a:r>
              <a:rPr lang="en-US" sz="2000">
                <a:solidFill>
                  <a:schemeClr val="tx1"/>
                </a:solidFill>
              </a:rPr>
              <a:t>Fernández-Delgado et al. (2014)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Using 55 different problems.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Using average accuracy (μ</a:t>
            </a:r>
            <a:r>
              <a:rPr lang="en-US" sz="2000" baseline="30000" dirty="0">
                <a:solidFill>
                  <a:schemeClr val="tx1"/>
                </a:solidFill>
              </a:rPr>
              <a:t>P</a:t>
            </a:r>
            <a:r>
              <a:rPr lang="en-US" sz="2000" dirty="0">
                <a:solidFill>
                  <a:schemeClr val="tx1"/>
                </a:solidFill>
              </a:rPr>
              <a:t>) as a measure.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3505200"/>
            <a:ext cx="8128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391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References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05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L. Breiman. </a:t>
            </a:r>
            <a:r>
              <a:rPr lang="en-US" sz="1600" i="1" dirty="0"/>
              <a:t>Random forests</a:t>
            </a:r>
            <a:r>
              <a:rPr lang="en-US" sz="1600" dirty="0"/>
              <a:t>. Machine learning, 45(1), 5-32, 2001.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Manuel Fernández-Delgado, Eva Cernadas, Senén Barro, Dinani Amorim. </a:t>
            </a:r>
            <a:r>
              <a:rPr lang="en-US" sz="1600" i="1" dirty="0"/>
              <a:t>Do we Need Hundreds of Classifiers to Solve Real World Classification Problems?</a:t>
            </a:r>
            <a:r>
              <a:rPr lang="en-US" sz="1600" dirty="0"/>
              <a:t> Journal of Machine Learning Research, 15(Oct):3133−3181, 2014.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T. M. Mitchell. </a:t>
            </a:r>
            <a:r>
              <a:rPr lang="en-US" sz="1600" i="1" dirty="0"/>
              <a:t>Machine Learning</a:t>
            </a:r>
            <a:r>
              <a:rPr lang="en-US" sz="1600" dirty="0"/>
              <a:t>. McGraw-Hill, 1997.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M. Nunez. </a:t>
            </a:r>
            <a:r>
              <a:rPr lang="en-US" sz="1600" i="1" dirty="0"/>
              <a:t>The use of background knowledge in decision tree induction</a:t>
            </a:r>
            <a:r>
              <a:rPr lang="en-US" sz="1600" dirty="0"/>
              <a:t>. Machine Learning, 6(3): 231-250, 1991.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Quinlan, J. R. </a:t>
            </a:r>
            <a:r>
              <a:rPr lang="en-US" sz="1600" i="1" dirty="0"/>
              <a:t>Induction of Decision Trees</a:t>
            </a:r>
            <a:r>
              <a:rPr lang="en-US" sz="1600" dirty="0"/>
              <a:t>. Mach. Learn. 1, 1 (Mar. 1986), 81-106, 1986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Trevor Hastie, Robert Tibshirani, Jerome Friedman. </a:t>
            </a:r>
            <a:r>
              <a:rPr lang="en-US" sz="1600" i="1" dirty="0"/>
              <a:t>The Elements of Statistical Learning</a:t>
            </a:r>
            <a:r>
              <a:rPr lang="en-US" sz="1600" dirty="0"/>
              <a:t>. Springer, 2009.</a:t>
            </a:r>
          </a:p>
          <a:p>
            <a:pPr>
              <a:spcBef>
                <a:spcPts val="600"/>
              </a:spcBef>
            </a:pPr>
            <a:r>
              <a:rPr lang="en-US" sz="1600"/>
              <a:t>Sebastiani, F. (2002). Machine learning in automated text categorization. </a:t>
            </a:r>
            <a:r>
              <a:rPr lang="en-US" sz="1600" i="1"/>
              <a:t>ACM computing surveys (CSUR)</a:t>
            </a:r>
            <a:r>
              <a:rPr lang="en-US" sz="1600"/>
              <a:t>, </a:t>
            </a:r>
            <a:r>
              <a:rPr lang="en-US" sz="1600" i="1"/>
              <a:t>34</a:t>
            </a:r>
            <a:r>
              <a:rPr lang="en-US" sz="1600"/>
              <a:t>(1), 1-47.</a:t>
            </a:r>
            <a:endParaRPr lang="en-US" sz="1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2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Examples of a decision tree (1)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914400" y="1600200"/>
            <a:ext cx="7315200" cy="3414713"/>
            <a:chOff x="576" y="624"/>
            <a:chExt cx="4608" cy="2151"/>
          </a:xfrm>
        </p:grpSpPr>
        <p:sp>
          <p:nvSpPr>
            <p:cNvPr id="10" name="Text Box 29"/>
            <p:cNvSpPr txBox="1">
              <a:spLocks noChangeArrowheads="1"/>
            </p:cNvSpPr>
            <p:nvPr/>
          </p:nvSpPr>
          <p:spPr bwMode="auto">
            <a:xfrm>
              <a:off x="4416" y="2160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Courier New" panose="02070309020205020404" pitchFamily="49" charset="0"/>
                </a:rPr>
                <a:t>is absent</a:t>
              </a:r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1344" y="864"/>
              <a:ext cx="8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Courier New" panose="02070309020205020404" pitchFamily="49" charset="0"/>
                </a:rPr>
                <a:t>is present</a:t>
              </a:r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2256" y="624"/>
              <a:ext cx="624" cy="24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/>
                <a:t>“sport”?</a:t>
              </a:r>
            </a:p>
          </p:txBody>
        </p:sp>
        <p:sp>
          <p:nvSpPr>
            <p:cNvPr id="13" name="Line 5"/>
            <p:cNvSpPr>
              <a:spLocks noChangeShapeType="1"/>
            </p:cNvSpPr>
            <p:nvPr/>
          </p:nvSpPr>
          <p:spPr bwMode="auto">
            <a:xfrm flipH="1">
              <a:off x="1776" y="864"/>
              <a:ext cx="672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3264" y="1248"/>
              <a:ext cx="768" cy="24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/>
                <a:t>“Music”?</a:t>
              </a:r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 flipH="1">
              <a:off x="3072" y="1488"/>
              <a:ext cx="432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2688" y="1536"/>
              <a:ext cx="8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Courier New" panose="02070309020205020404" pitchFamily="49" charset="0"/>
                </a:rPr>
                <a:t>is present</a:t>
              </a:r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2736" y="1872"/>
              <a:ext cx="7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Interested</a:t>
              </a:r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3744" y="1488"/>
              <a:ext cx="336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1680" y="1920"/>
              <a:ext cx="10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Uninterested</a:t>
              </a: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1392" y="1248"/>
              <a:ext cx="720" cy="24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/>
                <a:t>“player”?</a:t>
              </a:r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 flipH="1">
              <a:off x="1200" y="148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576" y="1584"/>
              <a:ext cx="8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Courier New" panose="02070309020205020404" pitchFamily="49" charset="0"/>
                </a:rPr>
                <a:t>is present</a:t>
              </a:r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1824" y="1488"/>
              <a:ext cx="240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>
              <a:off x="3894" y="1530"/>
              <a:ext cx="7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Courier New" panose="02070309020205020404" pitchFamily="49" charset="0"/>
                </a:rPr>
                <a:t>is absent</a:t>
              </a:r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1728" y="1584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Courier New" panose="02070309020205020404" pitchFamily="49" charset="0"/>
                </a:rPr>
                <a:t>is absent</a:t>
              </a:r>
            </a:p>
          </p:txBody>
        </p:sp>
        <p:sp>
          <p:nvSpPr>
            <p:cNvPr id="26" name="Text Box 19"/>
            <p:cNvSpPr txBox="1">
              <a:spLocks noChangeArrowheads="1"/>
            </p:cNvSpPr>
            <p:nvPr/>
          </p:nvSpPr>
          <p:spPr bwMode="auto">
            <a:xfrm>
              <a:off x="816" y="1920"/>
              <a:ext cx="7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Interested</a:t>
              </a:r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2592" y="864"/>
              <a:ext cx="1008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8" name="Text Box 23"/>
            <p:cNvSpPr txBox="1">
              <a:spLocks noChangeArrowheads="1"/>
            </p:cNvSpPr>
            <p:nvPr/>
          </p:nvSpPr>
          <p:spPr bwMode="auto">
            <a:xfrm>
              <a:off x="3024" y="864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Courier New" panose="02070309020205020404" pitchFamily="49" charset="0"/>
                </a:rPr>
                <a:t>is absent</a:t>
              </a:r>
            </a:p>
          </p:txBody>
        </p:sp>
        <p:sp>
          <p:nvSpPr>
            <p:cNvPr id="29" name="Text Box 24"/>
            <p:cNvSpPr txBox="1">
              <a:spLocks noChangeArrowheads="1"/>
            </p:cNvSpPr>
            <p:nvPr/>
          </p:nvSpPr>
          <p:spPr bwMode="auto">
            <a:xfrm>
              <a:off x="3744" y="1872"/>
              <a:ext cx="864" cy="23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/>
                <a:t>“My God”?</a:t>
              </a:r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flipH="1">
              <a:off x="3552" y="2112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1" name="Text Box 26"/>
            <p:cNvSpPr txBox="1">
              <a:spLocks noChangeArrowheads="1"/>
            </p:cNvSpPr>
            <p:nvPr/>
          </p:nvSpPr>
          <p:spPr bwMode="auto">
            <a:xfrm>
              <a:off x="2928" y="2208"/>
              <a:ext cx="8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Courier New" panose="02070309020205020404" pitchFamily="49" charset="0"/>
                </a:rPr>
                <a:t>is present</a:t>
              </a:r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3120" y="2544"/>
              <a:ext cx="7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Interested</a:t>
              </a: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4224" y="2112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>
              <a:off x="4176" y="2544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Uninterested</a:t>
              </a:r>
            </a:p>
          </p:txBody>
        </p:sp>
      </p:grp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533400" y="5410200"/>
            <a:ext cx="8153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/>
              <a:t>(…,“sport”,…,“player”,…)	</a:t>
            </a:r>
            <a:r>
              <a:rPr lang="en-US" sz="2000">
                <a:cs typeface="Arial" panose="020B0604020202020204" pitchFamily="34" charset="0"/>
              </a:rPr>
              <a:t>→ </a:t>
            </a:r>
            <a:r>
              <a:rPr lang="en-US" sz="2000">
                <a:solidFill>
                  <a:srgbClr val="0000FF"/>
                </a:solidFill>
                <a:cs typeface="Arial" panose="020B0604020202020204" pitchFamily="34" charset="0"/>
              </a:rPr>
              <a:t>Interested</a:t>
            </a:r>
          </a:p>
          <a:p>
            <a:pPr eaLnBrk="1" hangingPunct="1">
              <a:spcBef>
                <a:spcPct val="40000"/>
              </a:spcBef>
              <a:buClr>
                <a:schemeClr val="tx2"/>
              </a:buClr>
              <a:buFontTx/>
              <a:buChar char="•"/>
            </a:pPr>
            <a:r>
              <a:rPr lang="en-US" sz="2000">
                <a:cs typeface="Arial" panose="020B0604020202020204" pitchFamily="34" charset="0"/>
              </a:rPr>
              <a:t>(…,“My God”,…)		→ </a:t>
            </a:r>
            <a:r>
              <a:rPr lang="en-US" sz="2000">
                <a:solidFill>
                  <a:srgbClr val="0000FF"/>
                </a:solidFill>
                <a:cs typeface="Arial" panose="020B0604020202020204" pitchFamily="34" charset="0"/>
              </a:rPr>
              <a:t>Interested</a:t>
            </a:r>
          </a:p>
          <a:p>
            <a:pPr eaLnBrk="1" hangingPunct="1">
              <a:spcBef>
                <a:spcPct val="40000"/>
              </a:spcBef>
              <a:buClr>
                <a:schemeClr val="tx2"/>
              </a:buClr>
              <a:buFontTx/>
              <a:buChar char="•"/>
            </a:pPr>
            <a:r>
              <a:rPr lang="en-US" sz="2000">
                <a:cs typeface="Arial" panose="020B0604020202020204" pitchFamily="34" charset="0"/>
              </a:rPr>
              <a:t>(…,“sport”,…)			→ </a:t>
            </a:r>
            <a:r>
              <a:rPr lang="en-US" sz="2000">
                <a:solidFill>
                  <a:srgbClr val="FF0000"/>
                </a:solidFill>
                <a:cs typeface="Arial" panose="020B0604020202020204" pitchFamily="34" charset="0"/>
              </a:rPr>
              <a:t>Uninterested</a:t>
            </a:r>
          </a:p>
        </p:txBody>
      </p:sp>
    </p:spTree>
    <p:extLst>
      <p:ext uri="{BB962C8B-B14F-4D97-AF65-F5344CB8AC3E}">
        <p14:creationId xmlns:p14="http://schemas.microsoft.com/office/powerpoint/2010/main" val="404212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Examples of a decision tree (2)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4419600"/>
            <a:ext cx="8305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>
                <a:cs typeface="Arial" panose="020B0604020202020204" pitchFamily="34" charset="0"/>
              </a:rPr>
              <a:t>(Outlook=</a:t>
            </a:r>
            <a:r>
              <a:rPr lang="en-US" sz="2000">
                <a:latin typeface="Courier New" panose="02070309020205020404" pitchFamily="49" charset="0"/>
                <a:cs typeface="Arial" panose="020B0604020202020204" pitchFamily="34" charset="0"/>
              </a:rPr>
              <a:t>Overcast</a:t>
            </a:r>
            <a:r>
              <a:rPr lang="en-US" sz="2000">
                <a:cs typeface="Arial" panose="020B0604020202020204" pitchFamily="34" charset="0"/>
              </a:rPr>
              <a:t>, Temperature=</a:t>
            </a:r>
            <a:r>
              <a:rPr lang="en-US" sz="2000">
                <a:latin typeface="Courier New" panose="02070309020205020404" pitchFamily="49" charset="0"/>
                <a:cs typeface="Arial" panose="020B0604020202020204" pitchFamily="34" charset="0"/>
              </a:rPr>
              <a:t>Hot</a:t>
            </a:r>
            <a:r>
              <a:rPr lang="en-US" sz="2000">
                <a:cs typeface="Arial" panose="020B0604020202020204" pitchFamily="34" charset="0"/>
              </a:rPr>
              <a:t>, Humidity=</a:t>
            </a:r>
            <a:r>
              <a:rPr lang="en-US" sz="2000">
                <a:latin typeface="Courier New" panose="02070309020205020404" pitchFamily="49" charset="0"/>
                <a:cs typeface="Arial" panose="020B0604020202020204" pitchFamily="34" charset="0"/>
              </a:rPr>
              <a:t>High</a:t>
            </a:r>
            <a:r>
              <a:rPr lang="en-US" sz="2000">
                <a:cs typeface="Arial" panose="020B0604020202020204" pitchFamily="34" charset="0"/>
              </a:rPr>
              <a:t>, Wind=</a:t>
            </a:r>
            <a:r>
              <a:rPr lang="en-US" sz="2000">
                <a:latin typeface="Courier New" panose="02070309020205020404" pitchFamily="49" charset="0"/>
                <a:cs typeface="Arial" panose="020B0604020202020204" pitchFamily="34" charset="0"/>
              </a:rPr>
              <a:t>Weak</a:t>
            </a:r>
            <a:r>
              <a:rPr lang="en-US" sz="2000">
                <a:cs typeface="Arial" panose="020B0604020202020204" pitchFamily="34" charset="0"/>
              </a:rPr>
              <a:t>)</a:t>
            </a:r>
            <a:r>
              <a:rPr lang="en-US" sz="2000"/>
              <a:t>	</a:t>
            </a:r>
            <a:r>
              <a:rPr lang="en-US" sz="2000">
                <a:cs typeface="Arial" panose="020B0604020202020204" pitchFamily="34" charset="0"/>
              </a:rPr>
              <a:t>→ </a:t>
            </a:r>
            <a:r>
              <a:rPr lang="en-US" sz="2000">
                <a:solidFill>
                  <a:srgbClr val="0000FF"/>
                </a:solidFill>
                <a:cs typeface="Arial" panose="020B0604020202020204" pitchFamily="34" charset="0"/>
              </a:rPr>
              <a:t>Yes</a:t>
            </a:r>
          </a:p>
          <a:p>
            <a:pPr eaLnBrk="1" hangingPunct="1">
              <a:spcBef>
                <a:spcPct val="40000"/>
              </a:spcBef>
              <a:buClr>
                <a:schemeClr val="tx2"/>
              </a:buClr>
              <a:buFontTx/>
              <a:buChar char="•"/>
            </a:pPr>
            <a:r>
              <a:rPr lang="en-US" sz="2000">
                <a:cs typeface="Arial" panose="020B0604020202020204" pitchFamily="34" charset="0"/>
              </a:rPr>
              <a:t>(Outlook=</a:t>
            </a:r>
            <a:r>
              <a:rPr lang="en-US" sz="2000">
                <a:latin typeface="Courier New" panose="02070309020205020404" pitchFamily="49" charset="0"/>
                <a:cs typeface="Arial" panose="020B0604020202020204" pitchFamily="34" charset="0"/>
              </a:rPr>
              <a:t>Rain</a:t>
            </a:r>
            <a:r>
              <a:rPr lang="en-US" sz="2000">
                <a:cs typeface="Arial" panose="020B0604020202020204" pitchFamily="34" charset="0"/>
              </a:rPr>
              <a:t>, Temperature=</a:t>
            </a:r>
            <a:r>
              <a:rPr lang="en-US" sz="2000">
                <a:latin typeface="Courier New" panose="02070309020205020404" pitchFamily="49" charset="0"/>
                <a:cs typeface="Arial" panose="020B0604020202020204" pitchFamily="34" charset="0"/>
              </a:rPr>
              <a:t>Mild</a:t>
            </a:r>
            <a:r>
              <a:rPr lang="en-US" sz="2000">
                <a:cs typeface="Arial" panose="020B0604020202020204" pitchFamily="34" charset="0"/>
              </a:rPr>
              <a:t>, Humidity=</a:t>
            </a:r>
            <a:r>
              <a:rPr lang="en-US" sz="2000">
                <a:latin typeface="Courier New" panose="02070309020205020404" pitchFamily="49" charset="0"/>
                <a:cs typeface="Arial" panose="020B0604020202020204" pitchFamily="34" charset="0"/>
              </a:rPr>
              <a:t>High</a:t>
            </a:r>
            <a:r>
              <a:rPr lang="en-US" sz="2000">
                <a:cs typeface="Arial" panose="020B0604020202020204" pitchFamily="34" charset="0"/>
              </a:rPr>
              <a:t>, Wind=</a:t>
            </a:r>
            <a:r>
              <a:rPr lang="en-US" sz="2000">
                <a:latin typeface="Courier New" panose="02070309020205020404" pitchFamily="49" charset="0"/>
                <a:cs typeface="Arial" panose="020B0604020202020204" pitchFamily="34" charset="0"/>
              </a:rPr>
              <a:t>Strong</a:t>
            </a:r>
            <a:r>
              <a:rPr lang="en-US" sz="2000">
                <a:cs typeface="Arial" panose="020B0604020202020204" pitchFamily="34" charset="0"/>
              </a:rPr>
              <a:t>)	→ </a:t>
            </a:r>
            <a:r>
              <a:rPr lang="en-US" sz="2000">
                <a:solidFill>
                  <a:srgbClr val="FF0000"/>
                </a:solidFill>
                <a:cs typeface="Arial" panose="020B0604020202020204" pitchFamily="34" charset="0"/>
              </a:rPr>
              <a:t>No</a:t>
            </a:r>
            <a:endParaRPr lang="en-US" sz="2000">
              <a:solidFill>
                <a:srgbClr val="0000FF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40000"/>
              </a:spcBef>
              <a:buClr>
                <a:schemeClr val="tx2"/>
              </a:buClr>
              <a:buFontTx/>
              <a:buChar char="•"/>
            </a:pPr>
            <a:r>
              <a:rPr lang="en-US" sz="2000">
                <a:cs typeface="Arial" panose="020B0604020202020204" pitchFamily="34" charset="0"/>
              </a:rPr>
              <a:t>(Outlook=</a:t>
            </a:r>
            <a:r>
              <a:rPr lang="en-US" sz="2000">
                <a:latin typeface="Courier New" panose="02070309020205020404" pitchFamily="49" charset="0"/>
                <a:cs typeface="Arial" panose="020B0604020202020204" pitchFamily="34" charset="0"/>
              </a:rPr>
              <a:t>Sunny</a:t>
            </a:r>
            <a:r>
              <a:rPr lang="en-US" sz="2000">
                <a:cs typeface="Arial" panose="020B0604020202020204" pitchFamily="34" charset="0"/>
              </a:rPr>
              <a:t>, Temperature=</a:t>
            </a:r>
            <a:r>
              <a:rPr lang="en-US" sz="2000">
                <a:latin typeface="Courier New" panose="02070309020205020404" pitchFamily="49" charset="0"/>
                <a:cs typeface="Arial" panose="020B0604020202020204" pitchFamily="34" charset="0"/>
              </a:rPr>
              <a:t>Hot</a:t>
            </a:r>
            <a:r>
              <a:rPr lang="en-US" sz="2000">
                <a:cs typeface="Arial" panose="020B0604020202020204" pitchFamily="34" charset="0"/>
              </a:rPr>
              <a:t>, Humidity=</a:t>
            </a:r>
            <a:r>
              <a:rPr lang="en-US" sz="2000">
                <a:latin typeface="Courier New" panose="02070309020205020404" pitchFamily="49" charset="0"/>
                <a:cs typeface="Arial" panose="020B0604020202020204" pitchFamily="34" charset="0"/>
              </a:rPr>
              <a:t>High</a:t>
            </a:r>
            <a:r>
              <a:rPr lang="en-US" sz="2000">
                <a:cs typeface="Arial" panose="020B0604020202020204" pitchFamily="34" charset="0"/>
              </a:rPr>
              <a:t>, Wind=</a:t>
            </a:r>
            <a:r>
              <a:rPr lang="en-US" sz="2000">
                <a:latin typeface="Courier New" panose="02070309020205020404" pitchFamily="49" charset="0"/>
                <a:cs typeface="Arial" panose="020B0604020202020204" pitchFamily="34" charset="0"/>
              </a:rPr>
              <a:t>Strong</a:t>
            </a:r>
            <a:r>
              <a:rPr lang="en-US" sz="2000">
                <a:cs typeface="Arial" panose="020B0604020202020204" pitchFamily="34" charset="0"/>
              </a:rPr>
              <a:t>)	→ </a:t>
            </a:r>
            <a:r>
              <a:rPr lang="en-US" sz="2000">
                <a:solidFill>
                  <a:srgbClr val="FF0000"/>
                </a:solidFill>
                <a:cs typeface="Arial" panose="020B0604020202020204" pitchFamily="34" charset="0"/>
              </a:rPr>
              <a:t>No</a:t>
            </a:r>
          </a:p>
        </p:txBody>
      </p: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1143000" y="1600200"/>
            <a:ext cx="6019800" cy="2500314"/>
            <a:chOff x="624" y="672"/>
            <a:chExt cx="3792" cy="157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1392" y="960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Courier New" panose="02070309020205020404" pitchFamily="49" charset="0"/>
                </a:rPr>
                <a:t>Sunny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2160" y="672"/>
              <a:ext cx="816" cy="24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/>
                <a:t>Outlook=?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flipH="1">
              <a:off x="1392" y="912"/>
              <a:ext cx="960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3360" y="1344"/>
              <a:ext cx="672" cy="24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/>
                <a:t>Wind=?</a:t>
              </a: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H="1">
              <a:off x="3120" y="1584"/>
              <a:ext cx="432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2784" y="1632"/>
              <a:ext cx="6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Courier New" panose="02070309020205020404" pitchFamily="49" charset="0"/>
                </a:rPr>
                <a:t>Strong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3840" y="1968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Yes</a:t>
              </a:r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3696" y="1584"/>
              <a:ext cx="336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624" y="2016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No</a:t>
              </a: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1008" y="1344"/>
              <a:ext cx="864" cy="24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/>
                <a:t>Humidity=?</a:t>
              </a:r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flipH="1">
              <a:off x="816" y="158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624" y="1680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Courier New" panose="02070309020205020404" pitchFamily="49" charset="0"/>
                </a:rPr>
                <a:t>High</a:t>
              </a: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1440" y="1584"/>
              <a:ext cx="240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3840" y="1632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Courier New" panose="02070309020205020404" pitchFamily="49" charset="0"/>
                </a:rPr>
                <a:t>Weak</a:t>
              </a:r>
            </a:p>
          </p:txBody>
        </p: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1536" y="1680"/>
              <a:ext cx="6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Courier New" panose="02070309020205020404" pitchFamily="49" charset="0"/>
                </a:rPr>
                <a:t>Normal</a:t>
              </a:r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1488" y="2016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Yes</a:t>
              </a:r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2736" y="912"/>
              <a:ext cx="91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3120" y="960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Courier New" panose="02070309020205020404" pitchFamily="49" charset="0"/>
                </a:rPr>
                <a:t>Rain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2928" y="1968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No</a:t>
              </a: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2544" y="912"/>
              <a:ext cx="0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2160" y="1056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Courier New" panose="02070309020205020404" pitchFamily="49" charset="0"/>
                </a:rPr>
                <a:t>Overcast</a:t>
              </a: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2256" y="1392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1314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Classification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334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Data representation: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sz="2000" dirty="0">
                    <a:solidFill>
                      <a:schemeClr val="tx1"/>
                    </a:solidFill>
                  </a:rPr>
                  <a:t>Each observation is represented by n attributes/features, e.g.,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b="1" dirty="0">
                    <a:solidFill>
                      <a:schemeClr val="tx1"/>
                    </a:solidFill>
                  </a:rPr>
                  <a:t>x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</a:rPr>
                  <a:t> = (x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i1</a:t>
                </a:r>
                <a:r>
                  <a:rPr lang="en-US" sz="2000" dirty="0">
                    <a:solidFill>
                      <a:schemeClr val="tx1"/>
                    </a:solidFill>
                  </a:rPr>
                  <a:t>, x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i2</a:t>
                </a:r>
                <a:r>
                  <a:rPr lang="en-US" sz="2000" dirty="0">
                    <a:solidFill>
                      <a:schemeClr val="tx1"/>
                    </a:solidFill>
                  </a:rPr>
                  <a:t>, …, x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in</a:t>
                </a:r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baseline="30000" dirty="0">
                    <a:solidFill>
                      <a:schemeClr val="tx1"/>
                    </a:solidFill>
                  </a:rPr>
                  <a:t>T</a:t>
                </a:r>
                <a:r>
                  <a:rPr lang="en-US" sz="2000" dirty="0">
                    <a:solidFill>
                      <a:schemeClr val="tx1"/>
                    </a:solidFill>
                  </a:rPr>
                  <a:t>. 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sz="2000" dirty="0">
                    <a:solidFill>
                      <a:schemeClr val="tx1"/>
                    </a:solidFill>
                  </a:rPr>
                  <a:t>Each attribute is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nominal/categorical</a:t>
                </a:r>
                <a:r>
                  <a:rPr lang="en-US" sz="2000" dirty="0">
                    <a:solidFill>
                      <a:schemeClr val="tx1"/>
                    </a:solidFill>
                  </a:rPr>
                  <a:t>, i.e., represents names, labels or categories, e.g.,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vi-V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vi-V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vi-VN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vi-V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vi-V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h𝑖𝑔h</m:t>
                        </m:r>
                        <m:r>
                          <a:rPr lang="vi-V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vi-VN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𝑛𝑜𝑟𝑚𝑎𝑙</m:t>
                        </m:r>
                      </m:e>
                    </m:d>
                    <m:r>
                      <a:rPr lang="vi-VN" sz="20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vi-VN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vi-VN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vi-VN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vi-VN" sz="20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vi-VN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𝑚𝑎𝑙𝑒</m:t>
                        </m:r>
                        <m:r>
                          <a:rPr lang="vi-VN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vi-VN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𝑓𝑒𝑚𝑎𝑙𝑒</m:t>
                        </m:r>
                        <m:r>
                          <a:rPr lang="vi-VN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vi-VN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𝑜𝑡h𝑒𝑟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sz="2000" dirty="0">
                    <a:solidFill>
                      <a:schemeClr val="tx1"/>
                    </a:solidFill>
                  </a:rPr>
                  <a:t>There is a set C of predefined labels.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We have to learn a function from a training dataset: </a:t>
                </a:r>
                <a:br>
                  <a:rPr lang="en-US" sz="2200" dirty="0">
                    <a:solidFill>
                      <a:schemeClr val="tx1"/>
                    </a:solidFill>
                  </a:rPr>
                </a:br>
                <a:r>
                  <a:rPr lang="en-US" sz="2200" b="1" dirty="0">
                    <a:solidFill>
                      <a:schemeClr val="tx1"/>
                    </a:solidFill>
                  </a:rPr>
                  <a:t>D</a:t>
                </a:r>
                <a:r>
                  <a:rPr lang="en-US" sz="2200" dirty="0">
                    <a:solidFill>
                      <a:schemeClr val="tx1"/>
                    </a:solidFill>
                  </a:rPr>
                  <a:t> = {(</a:t>
                </a:r>
                <a:r>
                  <a:rPr lang="en-US" sz="2200" b="1" dirty="0">
                    <a:solidFill>
                      <a:schemeClr val="tx1"/>
                    </a:solidFill>
                  </a:rPr>
                  <a:t>x</a:t>
                </a:r>
                <a:r>
                  <a:rPr lang="en-US" sz="22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sz="2200" dirty="0">
                    <a:solidFill>
                      <a:schemeClr val="tx1"/>
                    </a:solidFill>
                  </a:rPr>
                  <a:t>, y</a:t>
                </a:r>
                <a:r>
                  <a:rPr lang="en-US" sz="22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sz="2200" dirty="0">
                    <a:solidFill>
                      <a:schemeClr val="tx1"/>
                    </a:solidFill>
                  </a:rPr>
                  <a:t>), (</a:t>
                </a:r>
                <a:r>
                  <a:rPr lang="en-US" sz="2200" b="1" dirty="0">
                    <a:solidFill>
                      <a:schemeClr val="tx1"/>
                    </a:solidFill>
                  </a:rPr>
                  <a:t>x</a:t>
                </a:r>
                <a:r>
                  <a:rPr lang="en-US" sz="22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sz="2200" dirty="0">
                    <a:solidFill>
                      <a:schemeClr val="tx1"/>
                    </a:solidFill>
                  </a:rPr>
                  <a:t>, y</a:t>
                </a:r>
                <a:r>
                  <a:rPr lang="en-US" sz="22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sz="2200" dirty="0">
                    <a:solidFill>
                      <a:schemeClr val="tx1"/>
                    </a:solidFill>
                  </a:rPr>
                  <a:t>), …, (</a:t>
                </a:r>
                <a:r>
                  <a:rPr lang="en-US" sz="2200" b="1" dirty="0">
                    <a:solidFill>
                      <a:schemeClr val="tx1"/>
                    </a:solidFill>
                  </a:rPr>
                  <a:t>x</a:t>
                </a:r>
                <a:r>
                  <a:rPr lang="en-US" sz="2200" baseline="-25000" dirty="0">
                    <a:solidFill>
                      <a:schemeClr val="tx1"/>
                    </a:solidFill>
                  </a:rPr>
                  <a:t>M</a:t>
                </a:r>
                <a:r>
                  <a:rPr lang="en-US" sz="2200" dirty="0">
                    <a:solidFill>
                      <a:schemeClr val="tx1"/>
                    </a:solidFill>
                  </a:rPr>
                  <a:t>, y</a:t>
                </a:r>
                <a:r>
                  <a:rPr lang="en-US" sz="2200" baseline="-25000" dirty="0">
                    <a:solidFill>
                      <a:schemeClr val="tx1"/>
                    </a:solidFill>
                  </a:rPr>
                  <a:t>M</a:t>
                </a:r>
                <a:r>
                  <a:rPr lang="en-US" sz="2200" dirty="0">
                    <a:solidFill>
                      <a:schemeClr val="tx1"/>
                    </a:solidFill>
                  </a:rPr>
                  <a:t>)}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334000"/>
              </a:xfrm>
              <a:blipFill>
                <a:blip r:embed="rId3"/>
                <a:stretch>
                  <a:fillRect l="-750" t="-952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4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Tree representation (1)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i="1" dirty="0">
                <a:solidFill>
                  <a:schemeClr val="tx1"/>
                </a:solidFill>
              </a:rPr>
              <a:t>Each internal node</a:t>
            </a:r>
            <a:r>
              <a:rPr lang="en-US" sz="2200" dirty="0">
                <a:solidFill>
                  <a:schemeClr val="tx1"/>
                </a:solidFill>
              </a:rPr>
              <a:t> represents an attribute for testing the incoming data.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Each </a:t>
            </a:r>
            <a:r>
              <a:rPr lang="en-US" sz="2200" i="1" dirty="0">
                <a:solidFill>
                  <a:schemeClr val="tx1"/>
                </a:solidFill>
              </a:rPr>
              <a:t>branch/subtree of a node</a:t>
            </a:r>
            <a:r>
              <a:rPr lang="en-US" sz="2200" dirty="0">
                <a:solidFill>
                  <a:schemeClr val="tx1"/>
                </a:solidFill>
              </a:rPr>
              <a:t> corresponds to a value of the attribute of that node.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Each leaf node represents a class label.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Once a tree has been learned, </a:t>
            </a:r>
            <a:r>
              <a:rPr lang="en-US" sz="2200" i="1" dirty="0">
                <a:solidFill>
                  <a:srgbClr val="0000FF"/>
                </a:solidFill>
              </a:rPr>
              <a:t>we can predict the label for a new instance by using its attributes to travel from the root downto a leaf.</a:t>
            </a:r>
            <a:endParaRPr lang="en-US" i="1" dirty="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The label of the leaf will be used to assign to the new instance.</a:t>
            </a:r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2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8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Tree representation (2)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Each path from the root to a leaf is a </a:t>
            </a:r>
            <a:r>
              <a:rPr lang="en-US" sz="2200" i="1" dirty="0">
                <a:solidFill>
                  <a:schemeClr val="tx1"/>
                </a:solidFill>
              </a:rPr>
              <a:t>conjunction/AND</a:t>
            </a:r>
            <a:r>
              <a:rPr lang="en-US" sz="2200" dirty="0">
                <a:solidFill>
                  <a:schemeClr val="tx1"/>
                </a:solidFill>
              </a:rPr>
              <a:t> of the attribute tests.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A decision tree itself is a </a:t>
            </a:r>
            <a:r>
              <a:rPr lang="en-US" sz="2200" i="1" dirty="0">
                <a:solidFill>
                  <a:schemeClr val="tx1"/>
                </a:solidFill>
              </a:rPr>
              <a:t>disjunction/OR of those conjunctions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1524000" y="3429000"/>
            <a:ext cx="6019800" cy="2500314"/>
            <a:chOff x="624" y="672"/>
            <a:chExt cx="3792" cy="1575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1392" y="960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Courier New" panose="02070309020205020404" pitchFamily="49" charset="0"/>
                </a:rPr>
                <a:t>Sunny</a:t>
              </a: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2160" y="672"/>
              <a:ext cx="816" cy="24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/>
                <a:t>Outlook=?</a:t>
              </a: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H="1">
              <a:off x="1392" y="912"/>
              <a:ext cx="960" cy="432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 b="1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3360" y="1344"/>
              <a:ext cx="672" cy="24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/>
                <a:t>Wind=?</a:t>
              </a: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>
              <a:off x="3120" y="1584"/>
              <a:ext cx="432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2784" y="1632"/>
              <a:ext cx="6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Courier New" panose="02070309020205020404" pitchFamily="49" charset="0"/>
                </a:rPr>
                <a:t>Strong</a:t>
              </a: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3840" y="1968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Yes</a:t>
              </a: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3696" y="1584"/>
              <a:ext cx="336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624" y="2016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No</a:t>
              </a: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1008" y="1344"/>
              <a:ext cx="864" cy="24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/>
                <a:t>Humidity=?</a:t>
              </a: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816" y="1584"/>
              <a:ext cx="432" cy="432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624" y="1680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Courier New" panose="02070309020205020404" pitchFamily="49" charset="0"/>
                </a:rPr>
                <a:t>High</a:t>
              </a: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1440" y="1584"/>
              <a:ext cx="240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3840" y="1632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Courier New" panose="02070309020205020404" pitchFamily="49" charset="0"/>
                </a:rPr>
                <a:t>Weak</a:t>
              </a:r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1536" y="1680"/>
              <a:ext cx="6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Courier New" panose="02070309020205020404" pitchFamily="49" charset="0"/>
                </a:rPr>
                <a:t>Normal</a:t>
              </a: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1488" y="2016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Yes</a:t>
              </a:r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2736" y="912"/>
              <a:ext cx="91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3120" y="960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Courier New" panose="02070309020205020404" pitchFamily="49" charset="0"/>
                </a:rPr>
                <a:t>Rain</a:t>
              </a: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2928" y="1968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No</a:t>
              </a:r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H="1">
              <a:off x="2544" y="912"/>
              <a:ext cx="0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2160" y="1056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Courier New" panose="02070309020205020404" pitchFamily="49" charset="0"/>
                </a:rPr>
                <a:t>Overcast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256" y="1392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1312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Representation by a disjunction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990600" y="1524000"/>
            <a:ext cx="7391400" cy="3414713"/>
            <a:chOff x="528" y="576"/>
            <a:chExt cx="4656" cy="2151"/>
          </a:xfrm>
        </p:grpSpPr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4368" y="2160"/>
              <a:ext cx="8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Courier New" panose="02070309020205020404" pitchFamily="49" charset="0"/>
                </a:rPr>
                <a:t>is absent</a:t>
              </a:r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1296" y="816"/>
              <a:ext cx="8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Courier New" panose="02070309020205020404" pitchFamily="49" charset="0"/>
                </a:rPr>
                <a:t>is present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2208" y="576"/>
              <a:ext cx="624" cy="24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/>
                <a:t>“sport”?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flipH="1">
              <a:off x="1728" y="816"/>
              <a:ext cx="672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3216" y="1200"/>
              <a:ext cx="768" cy="24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/>
                <a:t>“Music”?</a:t>
              </a: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H="1">
              <a:off x="3024" y="1440"/>
              <a:ext cx="432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2640" y="1488"/>
              <a:ext cx="8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Courier New" panose="02070309020205020404" pitchFamily="49" charset="0"/>
                </a:rPr>
                <a:t>is present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640" y="1824"/>
              <a:ext cx="7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Interested</a:t>
              </a:r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3696" y="1440"/>
              <a:ext cx="336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584" y="1872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Uninterested</a:t>
              </a: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1344" y="1200"/>
              <a:ext cx="720" cy="24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/>
                <a:t>“player”?</a:t>
              </a:r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flipH="1">
              <a:off x="1152" y="1440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528" y="1536"/>
              <a:ext cx="8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Courier New" panose="02070309020205020404" pitchFamily="49" charset="0"/>
                </a:rPr>
                <a:t>is present</a:t>
              </a: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1776" y="1440"/>
              <a:ext cx="240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3840" y="1488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Courier New" panose="02070309020205020404" pitchFamily="49" charset="0"/>
                </a:rPr>
                <a:t>is absent</a:t>
              </a:r>
            </a:p>
          </p:txBody>
        </p: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1680" y="1536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Courier New" panose="02070309020205020404" pitchFamily="49" charset="0"/>
                </a:rPr>
                <a:t>is absent</a:t>
              </a:r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720" y="1872"/>
              <a:ext cx="7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Interested</a:t>
              </a:r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2544" y="816"/>
              <a:ext cx="1008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2976" y="816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Courier New" panose="02070309020205020404" pitchFamily="49" charset="0"/>
                </a:rPr>
                <a:t>is absent</a:t>
              </a:r>
            </a:p>
          </p:txBody>
        </p:sp>
        <p:sp>
          <p:nvSpPr>
            <p:cNvPr id="29" name="Text Box 23"/>
            <p:cNvSpPr txBox="1">
              <a:spLocks noChangeArrowheads="1"/>
            </p:cNvSpPr>
            <p:nvPr/>
          </p:nvSpPr>
          <p:spPr bwMode="auto">
            <a:xfrm>
              <a:off x="3696" y="1824"/>
              <a:ext cx="864" cy="23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/>
                <a:t>“My God”?</a:t>
              </a:r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 flipH="1">
              <a:off x="3504" y="206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2880" y="2160"/>
              <a:ext cx="8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Courier New" panose="02070309020205020404" pitchFamily="49" charset="0"/>
                </a:rPr>
                <a:t>is present</a:t>
              </a:r>
            </a:p>
          </p:txBody>
        </p:sp>
        <p:sp>
          <p:nvSpPr>
            <p:cNvPr id="32" name="Text Box 26"/>
            <p:cNvSpPr txBox="1">
              <a:spLocks noChangeArrowheads="1"/>
            </p:cNvSpPr>
            <p:nvPr/>
          </p:nvSpPr>
          <p:spPr bwMode="auto">
            <a:xfrm>
              <a:off x="3072" y="2496"/>
              <a:ext cx="7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Interested</a:t>
              </a:r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>
              <a:off x="4176" y="2064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4128" y="2496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Uninterested</a:t>
              </a:r>
            </a:p>
          </p:txBody>
        </p:sp>
      </p:grp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685800" y="5181600"/>
            <a:ext cx="8382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sz="2000"/>
              <a:t>[(“sport” </a:t>
            </a:r>
            <a:r>
              <a:rPr lang="en-US">
                <a:latin typeface="Courier New" panose="02070309020205020404" pitchFamily="49" charset="0"/>
              </a:rPr>
              <a:t>is</a:t>
            </a:r>
            <a:r>
              <a:rPr lang="en-US"/>
              <a:t> </a:t>
            </a:r>
            <a:r>
              <a:rPr lang="en-US">
                <a:latin typeface="Courier New" panose="02070309020205020404" pitchFamily="49" charset="0"/>
              </a:rPr>
              <a:t>present</a:t>
            </a:r>
            <a:r>
              <a:rPr lang="en-US"/>
              <a:t>)</a:t>
            </a:r>
            <a:r>
              <a:rPr lang="en-US" sz="2400">
                <a:latin typeface="Courier New" panose="02070309020205020404" pitchFamily="49" charset="0"/>
              </a:rPr>
              <a:t> </a:t>
            </a:r>
            <a:r>
              <a:rPr 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</a:t>
            </a:r>
            <a:r>
              <a:rPr lang="en-US" sz="2400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/>
              <a:t>(</a:t>
            </a:r>
            <a:r>
              <a:rPr lang="en-US" sz="2000"/>
              <a:t>“player” </a:t>
            </a:r>
            <a:r>
              <a:rPr lang="en-US">
                <a:latin typeface="Courier New" panose="02070309020205020404" pitchFamily="49" charset="0"/>
              </a:rPr>
              <a:t>is</a:t>
            </a:r>
            <a:r>
              <a:rPr lang="en-US"/>
              <a:t> </a:t>
            </a:r>
            <a:r>
              <a:rPr lang="en-US">
                <a:latin typeface="Courier New" panose="02070309020205020404" pitchFamily="49" charset="0"/>
              </a:rPr>
              <a:t>present</a:t>
            </a:r>
            <a:r>
              <a:rPr lang="en-US" sz="2000"/>
              <a:t>)]</a:t>
            </a:r>
            <a:r>
              <a:rPr lang="en-US" sz="2400">
                <a:latin typeface="Courier New" panose="02070309020205020404" pitchFamily="49" charset="0"/>
              </a:rPr>
              <a:t> </a:t>
            </a:r>
            <a:r>
              <a:rPr 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</a:t>
            </a:r>
            <a:endParaRPr lang="en-US" sz="2400" b="1">
              <a:solidFill>
                <a:srgbClr val="0000FF"/>
              </a:solidFill>
              <a:latin typeface="Courier New" panose="02070309020205020404" pitchFamily="49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40000"/>
              </a:spcBef>
              <a:buClr>
                <a:schemeClr val="tx2"/>
              </a:buClr>
            </a:pPr>
            <a:r>
              <a:rPr lang="en-US" sz="2000">
                <a:cs typeface="Arial" panose="020B0604020202020204" pitchFamily="34" charset="0"/>
              </a:rPr>
              <a:t>[(</a:t>
            </a:r>
            <a:r>
              <a:rPr lang="en-US" sz="2000"/>
              <a:t>“sport” </a:t>
            </a:r>
            <a:r>
              <a:rPr lang="en-US">
                <a:latin typeface="Courier New" panose="02070309020205020404" pitchFamily="49" charset="0"/>
              </a:rPr>
              <a:t>is</a:t>
            </a:r>
            <a:r>
              <a:rPr lang="en-US"/>
              <a:t> </a:t>
            </a:r>
            <a:r>
              <a:rPr lang="en-US">
                <a:latin typeface="Courier New" panose="02070309020205020404" pitchFamily="49" charset="0"/>
              </a:rPr>
              <a:t>absent</a:t>
            </a:r>
            <a:r>
              <a:rPr lang="en-US"/>
              <a:t>)</a:t>
            </a:r>
            <a:r>
              <a:rPr lang="en-US" sz="2400">
                <a:latin typeface="Courier New" panose="02070309020205020404" pitchFamily="49" charset="0"/>
              </a:rPr>
              <a:t> </a:t>
            </a:r>
            <a:r>
              <a:rPr 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</a:t>
            </a:r>
            <a:r>
              <a:rPr lang="en-US" sz="2400">
                <a:sym typeface="Symbol" panose="05050102010706020507" pitchFamily="18" charset="2"/>
              </a:rPr>
              <a:t> </a:t>
            </a:r>
            <a:r>
              <a:rPr lang="en-US"/>
              <a:t>(</a:t>
            </a:r>
            <a:r>
              <a:rPr lang="en-US" sz="2000">
                <a:cs typeface="Arial" panose="020B0604020202020204" pitchFamily="34" charset="0"/>
              </a:rPr>
              <a:t>“Music” </a:t>
            </a:r>
            <a:r>
              <a:rPr lang="en-US">
                <a:latin typeface="Courier New" panose="02070309020205020404" pitchFamily="49" charset="0"/>
                <a:cs typeface="Arial" panose="020B0604020202020204" pitchFamily="34" charset="0"/>
              </a:rPr>
              <a:t>is</a:t>
            </a:r>
            <a:r>
              <a:rPr lang="en-US">
                <a:cs typeface="Arial" panose="020B0604020202020204" pitchFamily="34" charset="0"/>
              </a:rPr>
              <a:t> </a:t>
            </a:r>
            <a:r>
              <a:rPr lang="en-US">
                <a:latin typeface="Courier New" panose="02070309020205020404" pitchFamily="49" charset="0"/>
                <a:cs typeface="Arial" panose="020B0604020202020204" pitchFamily="34" charset="0"/>
              </a:rPr>
              <a:t>present</a:t>
            </a:r>
            <a:r>
              <a:rPr lang="en-US" sz="2000">
                <a:cs typeface="Arial" panose="020B0604020202020204" pitchFamily="34" charset="0"/>
              </a:rPr>
              <a:t>)]</a:t>
            </a:r>
            <a:r>
              <a:rPr lang="en-US" sz="24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</a:t>
            </a:r>
            <a:endParaRPr lang="en-US" sz="2400" b="1">
              <a:solidFill>
                <a:srgbClr val="0000FF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40000"/>
              </a:spcBef>
              <a:buClr>
                <a:schemeClr val="tx2"/>
              </a:buClr>
            </a:pPr>
            <a:r>
              <a:rPr lang="en-US" sz="2000">
                <a:cs typeface="Arial" panose="020B0604020202020204" pitchFamily="34" charset="0"/>
              </a:rPr>
              <a:t>[(</a:t>
            </a:r>
            <a:r>
              <a:rPr lang="en-US" sz="2000"/>
              <a:t>“sport” </a:t>
            </a:r>
            <a:r>
              <a:rPr lang="en-US">
                <a:latin typeface="Courier New" panose="02070309020205020404" pitchFamily="49" charset="0"/>
              </a:rPr>
              <a:t>is</a:t>
            </a:r>
            <a:r>
              <a:rPr lang="en-US"/>
              <a:t> </a:t>
            </a:r>
            <a:r>
              <a:rPr lang="en-US">
                <a:latin typeface="Courier New" panose="02070309020205020404" pitchFamily="49" charset="0"/>
              </a:rPr>
              <a:t>absent</a:t>
            </a:r>
            <a:r>
              <a:rPr lang="en-US"/>
              <a:t>)</a:t>
            </a:r>
            <a:r>
              <a:rPr lang="en-US" sz="2400">
                <a:latin typeface="Courier New" panose="02070309020205020404" pitchFamily="49" charset="0"/>
              </a:rPr>
              <a:t> </a:t>
            </a:r>
            <a:r>
              <a:rPr 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</a:t>
            </a:r>
            <a:r>
              <a:rPr lang="en-US" sz="2400">
                <a:sym typeface="Symbol" panose="05050102010706020507" pitchFamily="18" charset="2"/>
              </a:rPr>
              <a:t> </a:t>
            </a:r>
            <a:r>
              <a:rPr lang="en-US"/>
              <a:t>(</a:t>
            </a:r>
            <a:r>
              <a:rPr lang="en-US" sz="2000">
                <a:cs typeface="Arial" panose="020B0604020202020204" pitchFamily="34" charset="0"/>
              </a:rPr>
              <a:t>“Music” </a:t>
            </a:r>
            <a:r>
              <a:rPr lang="en-US">
                <a:latin typeface="Courier New" panose="02070309020205020404" pitchFamily="49" charset="0"/>
                <a:cs typeface="Arial" panose="020B0604020202020204" pitchFamily="34" charset="0"/>
              </a:rPr>
              <a:t>is</a:t>
            </a:r>
            <a:r>
              <a:rPr lang="en-US">
                <a:cs typeface="Arial" panose="020B0604020202020204" pitchFamily="34" charset="0"/>
              </a:rPr>
              <a:t> </a:t>
            </a:r>
            <a:r>
              <a:rPr lang="en-US">
                <a:latin typeface="Courier New" panose="02070309020205020404" pitchFamily="49" charset="0"/>
                <a:cs typeface="Arial" panose="020B0604020202020204" pitchFamily="34" charset="0"/>
              </a:rPr>
              <a:t>absent</a:t>
            </a:r>
            <a:r>
              <a:rPr lang="en-US"/>
              <a:t>)</a:t>
            </a:r>
            <a:r>
              <a:rPr lang="en-US" sz="24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</a:t>
            </a:r>
            <a:r>
              <a:rPr lang="en-US" sz="2400">
                <a:cs typeface="Arial" panose="020B0604020202020204" pitchFamily="34" charset="0"/>
              </a:rPr>
              <a:t> </a:t>
            </a:r>
            <a:r>
              <a:rPr lang="en-US"/>
              <a:t>(</a:t>
            </a:r>
            <a:r>
              <a:rPr lang="en-US" sz="2000">
                <a:cs typeface="Arial" panose="020B0604020202020204" pitchFamily="34" charset="0"/>
              </a:rPr>
              <a:t>“My God” </a:t>
            </a:r>
            <a:r>
              <a:rPr lang="en-US">
                <a:latin typeface="Courier New" panose="02070309020205020404" pitchFamily="49" charset="0"/>
                <a:cs typeface="Arial" panose="020B0604020202020204" pitchFamily="34" charset="0"/>
              </a:rPr>
              <a:t>is</a:t>
            </a:r>
            <a:r>
              <a:rPr lang="en-US">
                <a:cs typeface="Arial" panose="020B0604020202020204" pitchFamily="34" charset="0"/>
              </a:rPr>
              <a:t> </a:t>
            </a:r>
            <a:r>
              <a:rPr lang="en-US">
                <a:latin typeface="Courier New" panose="02070309020205020404" pitchFamily="49" charset="0"/>
                <a:cs typeface="Arial" panose="020B0604020202020204" pitchFamily="34" charset="0"/>
              </a:rPr>
              <a:t>present</a:t>
            </a:r>
            <a:r>
              <a:rPr lang="en-US" sz="2000">
                <a:cs typeface="Arial" panose="020B0604020202020204" pitchFamily="34" charset="0"/>
              </a:rPr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654479181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FF6225CD500547B49EAD98EEBFE241" ma:contentTypeVersion="2" ma:contentTypeDescription="Create a new document." ma:contentTypeScope="" ma:versionID="94efadefd246c73344fe6b858d801ad0">
  <xsd:schema xmlns:xsd="http://www.w3.org/2001/XMLSchema" xmlns:xs="http://www.w3.org/2001/XMLSchema" xmlns:p="http://schemas.microsoft.com/office/2006/metadata/properties" xmlns:ns2="92d18ad8-22c9-46b4-8d56-affd5f74820f" targetNamespace="http://schemas.microsoft.com/office/2006/metadata/properties" ma:root="true" ma:fieldsID="539751de32e6d00c24efd7cd9d57b9d0" ns2:_="">
    <xsd:import namespace="92d18ad8-22c9-46b4-8d56-affd5f7482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d18ad8-22c9-46b4-8d56-affd5f7482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002A42-5B0C-4985-8169-02E1BD8B8467}"/>
</file>

<file path=customXml/itemProps2.xml><?xml version="1.0" encoding="utf-8"?>
<ds:datastoreItem xmlns:ds="http://schemas.openxmlformats.org/officeDocument/2006/customXml" ds:itemID="{5DFB978D-3A60-4EE8-B72D-90A9E04E8AB1}"/>
</file>

<file path=customXml/itemProps3.xml><?xml version="1.0" encoding="utf-8"?>
<ds:datastoreItem xmlns:ds="http://schemas.openxmlformats.org/officeDocument/2006/customXml" ds:itemID="{F438D743-FBD9-4C3B-A909-D2F5DFB45F1E}"/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0</TotalTime>
  <Words>3209</Words>
  <Application>Microsoft Macintosh PowerPoint</Application>
  <PresentationFormat>On-screen Show (4:3)</PresentationFormat>
  <Paragraphs>593</Paragraphs>
  <Slides>36</Slides>
  <Notes>36</Notes>
  <HiddenSlides>3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Cambria Math</vt:lpstr>
      <vt:lpstr>Century Gothic</vt:lpstr>
      <vt:lpstr>Courier New</vt:lpstr>
      <vt:lpstr>Impact</vt:lpstr>
      <vt:lpstr>Wingdings</vt:lpstr>
      <vt:lpstr>Wingdings 2</vt:lpstr>
      <vt:lpstr>Plaza</vt:lpstr>
      <vt:lpstr>Equation</vt:lpstr>
      <vt:lpstr>Introduction to Machine Learning and Data Mining (Học máy và Khai phá dữ liệu)</vt:lpstr>
      <vt:lpstr>Contents of the course</vt:lpstr>
      <vt:lpstr>1. Decision tree</vt:lpstr>
      <vt:lpstr>Examples of a decision tree (1)</vt:lpstr>
      <vt:lpstr>Examples of a decision tree (2)</vt:lpstr>
      <vt:lpstr>Classification problem</vt:lpstr>
      <vt:lpstr>Tree representation (1)</vt:lpstr>
      <vt:lpstr>Tree representation (2)</vt:lpstr>
      <vt:lpstr>Representation by a disjunction</vt:lpstr>
      <vt:lpstr>2. Learning a decision tree by ID3</vt:lpstr>
      <vt:lpstr>The ID3 algorithm</vt:lpstr>
      <vt:lpstr>How to choose the test attributes?</vt:lpstr>
      <vt:lpstr>Information gain: entropy</vt:lpstr>
      <vt:lpstr>Information gain: entropy example</vt:lpstr>
      <vt:lpstr>Information gain</vt:lpstr>
      <vt:lpstr>Information gain: example (1)</vt:lpstr>
      <vt:lpstr>Information gain: example (2)</vt:lpstr>
      <vt:lpstr>ID3: example (1)</vt:lpstr>
      <vt:lpstr>ID3: example (2)</vt:lpstr>
      <vt:lpstr>ID3: searching scheme (1)</vt:lpstr>
      <vt:lpstr>ID3: searching scheme (2)</vt:lpstr>
      <vt:lpstr>ID3: searching scheme (3)</vt:lpstr>
      <vt:lpstr>3. Some issues of ID3</vt:lpstr>
      <vt:lpstr>Overfitting in ID3 (1)</vt:lpstr>
      <vt:lpstr>Overfitting in ID3 (2)</vt:lpstr>
      <vt:lpstr>Overfitting: solutions</vt:lpstr>
      <vt:lpstr>Reduced-error pruning</vt:lpstr>
      <vt:lpstr>ID3: attribute selection</vt:lpstr>
      <vt:lpstr>ID3: missing or real values</vt:lpstr>
      <vt:lpstr>4. Decision trees for regression</vt:lpstr>
      <vt:lpstr>5. Random forests</vt:lpstr>
      <vt:lpstr>5. Random forests</vt:lpstr>
      <vt:lpstr>5. RF: three basic ingredients</vt:lpstr>
      <vt:lpstr>5. RF: algorithm</vt:lpstr>
      <vt:lpstr>5. RF: practical performance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report on country</dc:title>
  <dc:creator/>
  <cp:keywords/>
  <cp:lastModifiedBy/>
  <cp:revision>1</cp:revision>
  <dcterms:modified xsi:type="dcterms:W3CDTF">2022-06-24T11:01:58Z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TC101659609990</vt:lpwstr>
  </property>
  <property fmtid="{D5CDD505-2E9C-101B-9397-08002B2CF9AE}" pid="3" name="ContentTypeId">
    <vt:lpwstr>0x010100B7FF6225CD500547B49EAD98EEBFE241</vt:lpwstr>
  </property>
</Properties>
</file>