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4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31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52"/>
  </p:notesMasterIdLst>
  <p:handoutMasterIdLst>
    <p:handoutMasterId r:id="rId53"/>
  </p:handoutMasterIdLst>
  <p:sldIdLst>
    <p:sldId id="342" r:id="rId3"/>
    <p:sldId id="343" r:id="rId4"/>
    <p:sldId id="306" r:id="rId5"/>
    <p:sldId id="309" r:id="rId6"/>
    <p:sldId id="310" r:id="rId7"/>
    <p:sldId id="354" r:id="rId8"/>
    <p:sldId id="311" r:id="rId9"/>
    <p:sldId id="312" r:id="rId10"/>
    <p:sldId id="313" r:id="rId11"/>
    <p:sldId id="314" r:id="rId12"/>
    <p:sldId id="334" r:id="rId13"/>
    <p:sldId id="315" r:id="rId14"/>
    <p:sldId id="335" r:id="rId15"/>
    <p:sldId id="316" r:id="rId16"/>
    <p:sldId id="336" r:id="rId17"/>
    <p:sldId id="317" r:id="rId18"/>
    <p:sldId id="337" r:id="rId19"/>
    <p:sldId id="318" r:id="rId20"/>
    <p:sldId id="319" r:id="rId21"/>
    <p:sldId id="320" r:id="rId22"/>
    <p:sldId id="321" r:id="rId23"/>
    <p:sldId id="322" r:id="rId24"/>
    <p:sldId id="323" r:id="rId25"/>
    <p:sldId id="338" r:id="rId26"/>
    <p:sldId id="324" r:id="rId27"/>
    <p:sldId id="325" r:id="rId28"/>
    <p:sldId id="326" r:id="rId29"/>
    <p:sldId id="327" r:id="rId30"/>
    <p:sldId id="355" r:id="rId31"/>
    <p:sldId id="328" r:id="rId32"/>
    <p:sldId id="329" r:id="rId33"/>
    <p:sldId id="330" r:id="rId34"/>
    <p:sldId id="339" r:id="rId35"/>
    <p:sldId id="331" r:id="rId36"/>
    <p:sldId id="340" r:id="rId37"/>
    <p:sldId id="332" r:id="rId38"/>
    <p:sldId id="344" r:id="rId39"/>
    <p:sldId id="345" r:id="rId40"/>
    <p:sldId id="346" r:id="rId41"/>
    <p:sldId id="349" r:id="rId42"/>
    <p:sldId id="350" r:id="rId43"/>
    <p:sldId id="347" r:id="rId44"/>
    <p:sldId id="348" r:id="rId45"/>
    <p:sldId id="351" r:id="rId46"/>
    <p:sldId id="352" r:id="rId47"/>
    <p:sldId id="353" r:id="rId48"/>
    <p:sldId id="341" r:id="rId49"/>
    <p:sldId id="284" r:id="rId50"/>
    <p:sldId id="308" r:id="rId5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4AB29-460A-FE40-8E8C-99AA1797DB91}" v="128" dt="2020-10-29T14:51:31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8"/>
    <p:restoredTop sz="95756" autoAdjust="0"/>
  </p:normalViewPr>
  <p:slideViewPr>
    <p:cSldViewPr>
      <p:cViewPr varScale="1">
        <p:scale>
          <a:sx n="102" d="100"/>
          <a:sy n="102" d="100"/>
        </p:scale>
        <p:origin x="16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2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1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96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17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8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64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17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2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41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06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69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43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5D5AEB-61E2-4C44-866F-5FAE62A71A4E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976E-2F9D-8747-919E-D3FCB0D0D085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E42D-728F-1044-BC72-E43440A13001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7A8-D04D-0042-8354-8CFBB0618D04}" type="datetime1"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E4A6-8F89-E444-8872-2482F3665D93}" type="datetime1">
              <a:t>6/24/22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003-45F2-114D-B8A4-8905A2410B7C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0445213-41A6-F049-BC05-4823E7E90E4B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5A97-3480-9C45-92F1-E6215653449C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FB7C-107E-6A46-8C94-C16486F61830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87EB-3DB1-D34F-8BCD-19EA493D760E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958-40BB-7744-8DB4-90D4DF835740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5A42B9B-EC26-A146-A227-ECADBD3E8DE2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5DA19BD-ABE7-2E4E-92CD-46F9BEAC5386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A4E574-7F8E-994F-A91D-39FF77D990AB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E451D01E-7569-DC4F-B3BA-B4422B13DE58}" type="datetime1">
              <a:t>6/24/22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B1-D89D-9241-AC0F-5B33343FB813}" type="datetime1">
              <a:t>6/24/22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2F59-9786-1A46-AA6A-EABE0B88B8DF}" type="datetime1">
              <a:t>6/24/22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DE4F-D52C-874C-9822-ED968A576A17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1C8BB7-43F2-6C4C-B4CA-8083673AE1B6}" type="datetime1">
              <a:t>6/24/22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1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27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7" Type="http://schemas.openxmlformats.org/officeDocument/2006/relationships/oleObject" Target="../embeddings/oleObject46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7" Type="http://schemas.openxmlformats.org/officeDocument/2006/relationships/oleObject" Target="../embeddings/oleObject48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s.cornell.edu/people/tj/svm_light/index.html" TargetMode="External"/><Relationship Id="rId4" Type="http://schemas.openxmlformats.org/officeDocument/2006/relationships/hyperlink" Target="http://www.csie.ntu.edu.tw/~cjlin/liblinear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3600"/>
            <a:ext cx="9144000" cy="211015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51693" y="2585114"/>
            <a:ext cx="8440615" cy="1336258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954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3692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92" dirty="0">
                <a:latin typeface="Impact" panose="020B0806030902050204" pitchFamily="34" charset="0"/>
              </a:rPr>
              <a:t>Machine Learning and Data Mining</a:t>
            </a:r>
            <a:br>
              <a:rPr lang="en-US" sz="3692" dirty="0">
                <a:latin typeface="Impact" panose="020B0806030902050204" pitchFamily="34" charset="0"/>
              </a:rPr>
            </a:br>
            <a:r>
              <a:rPr lang="en-US" sz="2954" dirty="0">
                <a:latin typeface="Arial"/>
                <a:cs typeface="Arial"/>
              </a:rPr>
              <a:t>(Học máy và Khai phá dữ liệu)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844061" y="4765431"/>
            <a:ext cx="7500894" cy="925654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215" b="1" dirty="0">
                <a:solidFill>
                  <a:srgbClr val="0000FF"/>
                </a:solidFill>
              </a:rPr>
              <a:t>Khoat Than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773723" y="5363308"/>
            <a:ext cx="7571232" cy="1266092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sz="1477" dirty="0"/>
              <a:t>School of Information and Communication Technology</a:t>
            </a:r>
          </a:p>
          <a:p>
            <a:pPr algn="ctr">
              <a:lnSpc>
                <a:spcPct val="140000"/>
              </a:lnSpc>
            </a:pPr>
            <a:r>
              <a:rPr lang="en-US" sz="1477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endParaRPr lang="en-US" sz="1477" dirty="0"/>
          </a:p>
          <a:p>
            <a:pPr algn="ctr">
              <a:lnSpc>
                <a:spcPct val="140000"/>
              </a:lnSpc>
            </a:pPr>
            <a:endParaRPr lang="en-US" sz="1477" dirty="0"/>
          </a:p>
        </p:txBody>
      </p:sp>
    </p:spTree>
    <p:extLst>
      <p:ext uri="{BB962C8B-B14F-4D97-AF65-F5344CB8AC3E}">
        <p14:creationId xmlns:p14="http://schemas.microsoft.com/office/powerpoint/2010/main" val="286331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The margin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b="1" dirty="0">
                    <a:solidFill>
                      <a:srgbClr val="0000FF"/>
                    </a:solidFill>
                  </a:rPr>
                  <a:t>Margin</a:t>
                </a:r>
                <a:r>
                  <a:rPr lang="en-US" sz="22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(mức lề)</a:t>
                </a:r>
                <a:r>
                  <a:rPr lang="en-US" sz="2200" dirty="0">
                    <a:solidFill>
                      <a:srgbClr val="0000FF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is defined as the distance between the two marginal hyperplanes.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Denote d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+</a:t>
                </a:r>
                <a:r>
                  <a:rPr lang="en-US" sz="2000" dirty="0">
                    <a:solidFill>
                      <a:schemeClr val="tx1"/>
                    </a:solidFill>
                  </a:rPr>
                  <a:t> the distance from H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sz="2000" dirty="0">
                    <a:solidFill>
                      <a:schemeClr val="tx1"/>
                    </a:solidFill>
                  </a:rPr>
                  <a:t> to H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+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Denote d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-</a:t>
                </a:r>
                <a:r>
                  <a:rPr lang="en-US" sz="2000" dirty="0">
                    <a:solidFill>
                      <a:schemeClr val="tx1"/>
                    </a:solidFill>
                  </a:rPr>
                  <a:t> the distance from H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sz="2000" dirty="0">
                    <a:solidFill>
                      <a:schemeClr val="tx1"/>
                    </a:solidFill>
                  </a:rPr>
                  <a:t> to H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-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(d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+</a:t>
                </a:r>
                <a:r>
                  <a:rPr lang="en-US" sz="2000" dirty="0">
                    <a:solidFill>
                      <a:schemeClr val="tx1"/>
                    </a:solidFill>
                  </a:rPr>
                  <a:t> + d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-</a:t>
                </a:r>
                <a:r>
                  <a:rPr lang="en-US" sz="2000" dirty="0">
                    <a:solidFill>
                      <a:schemeClr val="tx1"/>
                    </a:solidFill>
                  </a:rPr>
                  <a:t>) is the margin.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Remember that the distance from a point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b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sz="2200" dirty="0">
                    <a:solidFill>
                      <a:schemeClr val="tx1"/>
                    </a:solidFill>
                  </a:rPr>
                  <a:t> to the hyperplane H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(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</a:t>
                </a:r>
                <a:r>
                  <a:rPr lang="en-US" altLang="ja-JP" sz="22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w </a:t>
                </a:r>
                <a:r>
                  <a:rPr lang="en-US" altLang="ja-JP" sz="2200" b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</a:t>
                </a:r>
                <a:r>
                  <a:rPr lang="en-US" altLang="ja-JP" sz="22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 x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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 + b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 = 0)</a:t>
                </a:r>
                <a:r>
                  <a:rPr lang="en-US" sz="2200" dirty="0">
                    <a:solidFill>
                      <a:schemeClr val="tx1"/>
                    </a:solidFill>
                  </a:rPr>
                  <a:t> is computed as:</a:t>
                </a:r>
              </a:p>
              <a:p>
                <a:pPr>
                  <a:spcBef>
                    <a:spcPts val="1200"/>
                  </a:spcBef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2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Where: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rad>
                      <m:r>
                        <a:rPr lang="en-US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3"/>
                <a:stretch>
                  <a:fillRect l="-750" t="-1190" r="-1349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772400" y="48577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[Eq.4]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772400" y="6005512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[Eq.5]</a:t>
            </a: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The margin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 the distance d</a:t>
            </a:r>
            <a:r>
              <a:rPr lang="en-US" sz="2200" baseline="-25000" dirty="0">
                <a:solidFill>
                  <a:schemeClr val="tx1"/>
                </a:solidFill>
              </a:rPr>
              <a:t>+</a:t>
            </a:r>
            <a:r>
              <a:rPr lang="en-US" sz="2200" dirty="0">
                <a:solidFill>
                  <a:schemeClr val="tx1"/>
                </a:solidFill>
              </a:rPr>
              <a:t> from </a:t>
            </a:r>
            <a:r>
              <a:rPr lang="en-US" sz="2200" b="1" dirty="0">
                <a:solidFill>
                  <a:schemeClr val="tx1"/>
                </a:solidFill>
              </a:rPr>
              <a:t>x</a:t>
            </a:r>
            <a:r>
              <a:rPr lang="en-US" sz="2200" b="1" baseline="30000" dirty="0">
                <a:solidFill>
                  <a:schemeClr val="tx1"/>
                </a:solidFill>
              </a:rPr>
              <a:t>+</a:t>
            </a:r>
            <a:r>
              <a:rPr lang="en-US" sz="2200" dirty="0">
                <a:solidFill>
                  <a:schemeClr val="tx1"/>
                </a:solidFill>
              </a:rPr>
              <a:t> to H</a:t>
            </a:r>
            <a:r>
              <a:rPr lang="en-US" sz="2200" baseline="-25000" dirty="0">
                <a:solidFill>
                  <a:schemeClr val="tx1"/>
                </a:solidFill>
              </a:rPr>
              <a:t>0</a:t>
            </a:r>
            <a:r>
              <a:rPr lang="en-US" sz="2200" dirty="0">
                <a:solidFill>
                  <a:schemeClr val="tx1"/>
                </a:solidFill>
              </a:rPr>
              <a:t> is</a:t>
            </a:r>
          </a:p>
          <a:p>
            <a:pPr>
              <a:spcBef>
                <a:spcPts val="12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Similarly, the distance d</a:t>
            </a:r>
            <a:r>
              <a:rPr lang="en-US" sz="2200" baseline="-25000" dirty="0">
                <a:solidFill>
                  <a:schemeClr val="tx1"/>
                </a:solidFill>
              </a:rPr>
              <a:t>-</a:t>
            </a:r>
            <a:r>
              <a:rPr lang="en-US" sz="2200" dirty="0">
                <a:solidFill>
                  <a:schemeClr val="tx1"/>
                </a:solidFill>
              </a:rPr>
              <a:t> from </a:t>
            </a:r>
            <a:r>
              <a:rPr lang="en-US" sz="2200" b="1" dirty="0">
                <a:solidFill>
                  <a:schemeClr val="tx1"/>
                </a:solidFill>
              </a:rPr>
              <a:t>x</a:t>
            </a:r>
            <a:r>
              <a:rPr lang="en-US" sz="2200" b="1" baseline="30000" dirty="0">
                <a:solidFill>
                  <a:schemeClr val="tx1"/>
                </a:solidFill>
              </a:rPr>
              <a:t>-</a:t>
            </a:r>
            <a:r>
              <a:rPr lang="en-US" sz="2200" dirty="0">
                <a:solidFill>
                  <a:schemeClr val="tx1"/>
                </a:solidFill>
              </a:rPr>
              <a:t> to H</a:t>
            </a:r>
            <a:r>
              <a:rPr lang="en-US" sz="2200" baseline="-25000" dirty="0">
                <a:solidFill>
                  <a:schemeClr val="tx1"/>
                </a:solidFill>
              </a:rPr>
              <a:t>0</a:t>
            </a:r>
            <a:r>
              <a:rPr lang="en-US" sz="2200" dirty="0">
                <a:solidFill>
                  <a:schemeClr val="tx1"/>
                </a:solidFill>
              </a:rPr>
              <a:t> is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As a result, the margin is: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274640"/>
              </p:ext>
            </p:extLst>
          </p:nvPr>
        </p:nvGraphicFramePr>
        <p:xfrm>
          <a:off x="2362200" y="1981200"/>
          <a:ext cx="41910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2057400" imgH="444240" progId="Equation.3">
                  <p:embed/>
                </p:oleObj>
              </mc:Choice>
              <mc:Fallback>
                <p:oleObj name="Formel" r:id="rId3" imgW="2057400" imgH="44424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41910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12250"/>
              </p:ext>
            </p:extLst>
          </p:nvPr>
        </p:nvGraphicFramePr>
        <p:xfrm>
          <a:off x="1828800" y="5272087"/>
          <a:ext cx="35941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435100" imgH="393700" progId="Equation.3">
                  <p:embed/>
                </p:oleObj>
              </mc:Choice>
              <mc:Fallback>
                <p:oleObj name="Formel" r:id="rId5" imgW="1435100" imgH="393700" progId="Equation.3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272087"/>
                        <a:ext cx="3594100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853384"/>
              </p:ext>
            </p:extLst>
          </p:nvPr>
        </p:nvGraphicFramePr>
        <p:xfrm>
          <a:off x="2362200" y="3429000"/>
          <a:ext cx="4114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2057400" imgH="444240" progId="Equation.3">
                  <p:embed/>
                </p:oleObj>
              </mc:Choice>
              <mc:Fallback>
                <p:oleObj name="Formel" r:id="rId7" imgW="2057400" imgH="4442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0"/>
                        <a:ext cx="41148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848600" y="2133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[Eq.6]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848600" y="35814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[Eq.7]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848600" y="5500687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[Eq.8]</a:t>
            </a:r>
          </a:p>
        </p:txBody>
      </p:sp>
    </p:spTree>
    <p:extLst>
      <p:ext uri="{BB962C8B-B14F-4D97-AF65-F5344CB8AC3E}">
        <p14:creationId xmlns:p14="http://schemas.microsoft.com/office/powerpoint/2010/main" val="67524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000FF"/>
                </a:solidFill>
              </a:rPr>
              <a:t>learning with max margin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0000FF"/>
                </a:solidFill>
              </a:rPr>
              <a:t>SVM learns a classifier H</a:t>
            </a:r>
            <a:r>
              <a:rPr lang="en-US" sz="2200" i="1" baseline="-25000" dirty="0">
                <a:solidFill>
                  <a:srgbClr val="0000FF"/>
                </a:solidFill>
              </a:rPr>
              <a:t>0</a:t>
            </a:r>
            <a:r>
              <a:rPr lang="en-US" sz="2200" i="1" dirty="0">
                <a:solidFill>
                  <a:srgbClr val="0000FF"/>
                </a:solidFill>
              </a:rPr>
              <a:t> with a maximum margin</a:t>
            </a:r>
            <a:r>
              <a:rPr lang="en-US" sz="2200" dirty="0">
                <a:solidFill>
                  <a:schemeClr val="tx1"/>
                </a:solidFill>
              </a:rPr>
              <a:t>, i.e., the hyperplane that has the greatest margin among all possible hyperplanes.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This learning principle can be formulated as the following quadratic optimization problem: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rgbClr val="0432FF"/>
                </a:solidFill>
              </a:rPr>
              <a:t>Find </a:t>
            </a:r>
            <a:r>
              <a:rPr lang="en-US" sz="2000" b="1" i="1" dirty="0">
                <a:solidFill>
                  <a:srgbClr val="0432FF"/>
                </a:solidFill>
              </a:rPr>
              <a:t>w</a:t>
            </a:r>
            <a:r>
              <a:rPr lang="en-US" sz="2000" i="1" dirty="0">
                <a:solidFill>
                  <a:srgbClr val="0432FF"/>
                </a:solidFill>
              </a:rPr>
              <a:t> and b that maximize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i="1" dirty="0">
              <a:solidFill>
                <a:srgbClr val="0432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i="1" dirty="0">
              <a:solidFill>
                <a:srgbClr val="0432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rgbClr val="0432FF"/>
                </a:solidFill>
              </a:rPr>
              <a:t>and satisfy the below conditions for any training data </a:t>
            </a:r>
            <a:r>
              <a:rPr lang="en-US" sz="2000" b="1" i="1" dirty="0">
                <a:solidFill>
                  <a:srgbClr val="0432FF"/>
                </a:solidFill>
              </a:rPr>
              <a:t>x</a:t>
            </a:r>
            <a:r>
              <a:rPr lang="en-US" sz="2000" b="1" i="1" baseline="-25000" dirty="0">
                <a:solidFill>
                  <a:srgbClr val="0432FF"/>
                </a:solidFill>
              </a:rPr>
              <a:t>i</a:t>
            </a:r>
            <a:r>
              <a:rPr lang="en-US" sz="2000" i="1" dirty="0">
                <a:solidFill>
                  <a:srgbClr val="0432FF"/>
                </a:solidFill>
              </a:rPr>
              <a:t>:</a:t>
            </a:r>
            <a:endParaRPr lang="en-US" sz="2200" i="1" dirty="0">
              <a:solidFill>
                <a:srgbClr val="0432FF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rgbClr val="0432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63376"/>
              </p:ext>
            </p:extLst>
          </p:nvPr>
        </p:nvGraphicFramePr>
        <p:xfrm>
          <a:off x="2590800" y="4419600"/>
          <a:ext cx="1700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" imgW="901440" imgH="444240" progId="Equation.3">
                  <p:embed/>
                </p:oleObj>
              </mc:Choice>
              <mc:Fallback>
                <p:oleObj name="Equazione" r:id="rId3" imgW="901440" imgH="44424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9600"/>
                        <a:ext cx="17002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201256"/>
              </p:ext>
            </p:extLst>
          </p:nvPr>
        </p:nvGraphicFramePr>
        <p:xfrm>
          <a:off x="2481262" y="5791200"/>
          <a:ext cx="2867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50960" imgH="482400" progId="Equation.3">
                  <p:embed/>
                </p:oleObj>
              </mc:Choice>
              <mc:Fallback>
                <p:oleObj name="Equation" r:id="rId5" imgW="1650960" imgH="4824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2" y="5791200"/>
                        <a:ext cx="2867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000FF"/>
                </a:solidFill>
              </a:rPr>
              <a:t>learning with max margin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Learning SVM is equivalent to the following minimization problem: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Minimize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Conditioned on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Note, it can be reformulated as: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0432FF"/>
                </a:solidFill>
              </a:rPr>
              <a:t>Minimize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1000" dirty="0">
              <a:solidFill>
                <a:srgbClr val="0432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rgbClr val="0432FF"/>
                </a:solidFill>
              </a:rPr>
              <a:t>Conditioned on</a:t>
            </a:r>
            <a:endParaRPr lang="en-US" sz="2200" i="1" dirty="0">
              <a:solidFill>
                <a:srgbClr val="0432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This is a </a:t>
            </a:r>
            <a:r>
              <a:rPr lang="en-US" sz="2200" i="1" dirty="0">
                <a:solidFill>
                  <a:schemeClr val="tx1"/>
                </a:solidFill>
              </a:rPr>
              <a:t>constrained optimization problem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660871"/>
              </p:ext>
            </p:extLst>
          </p:nvPr>
        </p:nvGraphicFramePr>
        <p:xfrm>
          <a:off x="4114800" y="2286000"/>
          <a:ext cx="34178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" imgW="1803240" imgH="888840" progId="Equation.3">
                  <p:embed/>
                </p:oleObj>
              </mc:Choice>
              <mc:Fallback>
                <p:oleObj name="Equazione" r:id="rId3" imgW="1803240" imgH="88884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3417888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696200" y="234315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[Eq.9]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85492"/>
              </p:ext>
            </p:extLst>
          </p:nvPr>
        </p:nvGraphicFramePr>
        <p:xfrm>
          <a:off x="4114800" y="4648200"/>
          <a:ext cx="31638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5" imgW="1752480" imgH="634680" progId="Equation.3">
                  <p:embed/>
                </p:oleObj>
              </mc:Choice>
              <mc:Fallback>
                <p:oleObj name="Equazione" r:id="rId5" imgW="1752480" imgH="63468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48200"/>
                        <a:ext cx="316388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772400" y="4705350"/>
            <a:ext cx="9906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FF"/>
                </a:solidFill>
              </a:rPr>
              <a:t>[Eq.10]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FF0000"/>
                </a:solidFill>
              </a:rPr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40606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Constrained optimization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Consider the problem: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Minimize 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f(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)</a:t>
                </a:r>
                <a:r>
                  <a:rPr lang="en-US" sz="2200" dirty="0">
                    <a:solidFill>
                      <a:schemeClr val="tx1"/>
                    </a:solidFill>
                  </a:rPr>
                  <a:t> conditioned on 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g(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) = </a:t>
                </a:r>
                <a:r>
                  <a:rPr lang="en-US" sz="2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i="1" dirty="0">
                    <a:solidFill>
                      <a:srgbClr val="0432FF"/>
                    </a:solidFill>
                  </a:rPr>
                  <a:t>Necessary condition:</a:t>
                </a:r>
                <a:r>
                  <a:rPr lang="en-US" sz="2200" dirty="0">
                    <a:solidFill>
                      <a:srgbClr val="0432FF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a solution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</a:rPr>
                  <a:t> will satisfy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Lagrange multiplier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In the cases of many constraints (g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sz="2200" dirty="0">
                    <a:solidFill>
                      <a:schemeClr val="tx1"/>
                    </a:solidFill>
                  </a:rPr>
                  <a:t>(x)=0 for i=1…r), a solution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</a:rPr>
                  <a:t> will satisfy: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750" t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270396"/>
              </p:ext>
            </p:extLst>
          </p:nvPr>
        </p:nvGraphicFramePr>
        <p:xfrm>
          <a:off x="2362200" y="2971800"/>
          <a:ext cx="3048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50960" imgH="660240" progId="Equation.3">
                  <p:embed/>
                </p:oleObj>
              </mc:Choice>
              <mc:Fallback>
                <p:oleObj name="Equation" r:id="rId5" imgW="1650960" imgH="66024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3048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621545"/>
              </p:ext>
            </p:extLst>
          </p:nvPr>
        </p:nvGraphicFramePr>
        <p:xfrm>
          <a:off x="3857625" y="5392737"/>
          <a:ext cx="3609975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7" imgW="1955520" imgH="711000" progId="Equation.3">
                  <p:embed/>
                </p:oleObj>
              </mc:Choice>
              <mc:Fallback>
                <p:oleObj name="Equazione" r:id="rId7" imgW="1955520" imgH="7110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5392737"/>
                        <a:ext cx="3609975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Constrained optimization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Consider the problem with inequality constraints: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Minimize 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f(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)</a:t>
                </a:r>
                <a:r>
                  <a:rPr lang="en-US" sz="2200" dirty="0">
                    <a:solidFill>
                      <a:schemeClr val="tx1"/>
                    </a:solidFill>
                  </a:rPr>
                  <a:t> conditioned on 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200" i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(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) ≤ </a:t>
                </a:r>
                <a:r>
                  <a:rPr lang="en-US" sz="2200" dirty="0">
                    <a:solidFill>
                      <a:schemeClr val="tx1"/>
                    </a:solidFill>
                  </a:rPr>
                  <a:t>0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i="1" dirty="0">
                    <a:solidFill>
                      <a:schemeClr val="tx1"/>
                    </a:solidFill>
                  </a:rPr>
                  <a:t>Necessary condition:</a:t>
                </a:r>
                <a:r>
                  <a:rPr lang="en-US" sz="2200" dirty="0">
                    <a:solidFill>
                      <a:schemeClr val="tx1"/>
                    </a:solidFill>
                  </a:rPr>
                  <a:t> a solution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</a:rPr>
                  <a:t> will satisfy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Lagrange multiplier.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                                   is known as the </a:t>
                </a:r>
                <a:r>
                  <a:rPr lang="en-US" sz="2200" dirty="0">
                    <a:solidFill>
                      <a:srgbClr val="0432FF"/>
                    </a:solidFill>
                  </a:rPr>
                  <a:t>Lagrange function.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called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primal variable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(biến gốc)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called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dual variable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(biến đối ngẫu)</a:t>
                </a: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750" t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779216"/>
              </p:ext>
            </p:extLst>
          </p:nvPr>
        </p:nvGraphicFramePr>
        <p:xfrm>
          <a:off x="1752600" y="2989441"/>
          <a:ext cx="3538538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5" imgW="1917360" imgH="711000" progId="Equation.3">
                  <p:embed/>
                </p:oleObj>
              </mc:Choice>
              <mc:Fallback>
                <p:oleObj name="Equazione" r:id="rId5" imgW="1917360" imgH="711000" progId="Equation.3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89441"/>
                        <a:ext cx="3538538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575151"/>
              </p:ext>
            </p:extLst>
          </p:nvPr>
        </p:nvGraphicFramePr>
        <p:xfrm>
          <a:off x="762000" y="4665841"/>
          <a:ext cx="26066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44520" imgH="431640" progId="Equation.3">
                  <p:embed/>
                </p:oleObj>
              </mc:Choice>
              <mc:Fallback>
                <p:oleObj name="Equation" r:id="rId7" imgW="1244520" imgH="43164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65841"/>
                        <a:ext cx="26066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1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000FF"/>
                </a:solidFill>
              </a:rPr>
              <a:t>learning with max margin (3)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The Lagrange function for problem [Eq. 10] is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Lagrange multiplier.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Solving [Eq. 10] is equivalent to the following minimax problem: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750" t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838518"/>
              </p:ext>
            </p:extLst>
          </p:nvPr>
        </p:nvGraphicFramePr>
        <p:xfrm>
          <a:off x="1057275" y="1876425"/>
          <a:ext cx="64389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57500" imgH="457200" progId="Equation.3">
                  <p:embed/>
                </p:oleObj>
              </mc:Choice>
              <mc:Fallback>
                <p:oleObj name="Equation" r:id="rId5" imgW="2857500" imgH="4572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876425"/>
                        <a:ext cx="64389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772400" y="2133600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[Eq.11a]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074397"/>
              </p:ext>
            </p:extLst>
          </p:nvPr>
        </p:nvGraphicFramePr>
        <p:xfrm>
          <a:off x="914400" y="4240530"/>
          <a:ext cx="6534150" cy="162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11500" imgH="774700" progId="Equation.3">
                  <p:embed/>
                </p:oleObj>
              </mc:Choice>
              <mc:Fallback>
                <p:oleObj name="Equation" r:id="rId7" imgW="3111500" imgH="7747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40530"/>
                        <a:ext cx="6534150" cy="1626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848600" y="4267200"/>
            <a:ext cx="1143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[Eq.11b]</a:t>
            </a: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000FF"/>
                </a:solidFill>
              </a:rPr>
              <a:t>learning with max margin (4)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i="1" dirty="0">
                <a:solidFill>
                  <a:schemeClr val="tx1"/>
                </a:solidFill>
              </a:rPr>
              <a:t>primal problem</a:t>
            </a:r>
            <a:r>
              <a:rPr lang="en-US" sz="2200" dirty="0">
                <a:solidFill>
                  <a:schemeClr val="tx1"/>
                </a:solidFill>
              </a:rPr>
              <a:t> [Eq. 10] can be derived by solving: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Its </a:t>
            </a:r>
            <a:r>
              <a:rPr lang="en-US" sz="2200" i="1" dirty="0">
                <a:solidFill>
                  <a:schemeClr val="tx1"/>
                </a:solidFill>
              </a:rPr>
              <a:t>dual problem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(đối ngẫu)</a:t>
            </a:r>
            <a:r>
              <a:rPr lang="en-US" sz="2200" dirty="0">
                <a:solidFill>
                  <a:schemeClr val="tx1"/>
                </a:solidFill>
              </a:rPr>
              <a:t> can be derived by solving: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It is known that the optimal solution to [Eq. 10] will satisfy some conditions which is called the </a:t>
            </a:r>
            <a:r>
              <a:rPr lang="en-US" sz="2200" b="1" dirty="0">
                <a:solidFill>
                  <a:schemeClr val="tx1"/>
                </a:solidFill>
              </a:rPr>
              <a:t>Karush-Kuhn-Tucker</a:t>
            </a:r>
            <a:r>
              <a:rPr lang="en-US" sz="2200" dirty="0">
                <a:solidFill>
                  <a:schemeClr val="tx1"/>
                </a:solidFill>
              </a:rPr>
              <a:t> (KKT) conditions.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33230"/>
              </p:ext>
            </p:extLst>
          </p:nvPr>
        </p:nvGraphicFramePr>
        <p:xfrm>
          <a:off x="1143000" y="2035175"/>
          <a:ext cx="74136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30600" imgH="482600" progId="Equation.3">
                  <p:embed/>
                </p:oleObj>
              </mc:Choice>
              <mc:Fallback>
                <p:oleObj name="Equation" r:id="rId3" imgW="3530600" imgH="4826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35175"/>
                        <a:ext cx="7413625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571399"/>
              </p:ext>
            </p:extLst>
          </p:nvPr>
        </p:nvGraphicFramePr>
        <p:xfrm>
          <a:off x="1201738" y="3963988"/>
          <a:ext cx="7332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92500" imgH="482600" progId="Equation.3">
                  <p:embed/>
                </p:oleObj>
              </mc:Choice>
              <mc:Fallback>
                <p:oleObj name="Equation" r:id="rId5" imgW="3492500" imgH="48260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963988"/>
                        <a:ext cx="7332662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47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000FF"/>
                </a:solidFill>
              </a:rPr>
              <a:t>Karush-Kuhn-Tucker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The last equation [Eq. 16] comes from a nice result from the duality theory.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</a:rPr>
                  <a:t>Note: </a:t>
                </a:r>
                <a:r>
                  <a:rPr lang="en-US" dirty="0">
                    <a:solidFill>
                      <a:srgbClr val="0000FF"/>
                    </a:solidFill>
                  </a:rPr>
                  <a:t>any</a:t>
                </a:r>
                <a:r>
                  <a:rPr 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sz="2000" b="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2000" b="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dirty="0">
                    <a:solidFill>
                      <a:srgbClr val="0432FF"/>
                    </a:solidFill>
                  </a:rPr>
                  <a:t>wil</a:t>
                </a:r>
                <a:r>
                  <a:rPr lang="en-US" dirty="0">
                    <a:solidFill>
                      <a:srgbClr val="0000FF"/>
                    </a:solidFill>
                  </a:rPr>
                  <a:t>l imply that the associated point </a:t>
                </a:r>
                <a:r>
                  <a:rPr lang="en-US" b="1" dirty="0">
                    <a:solidFill>
                      <a:srgbClr val="0000FF"/>
                    </a:solidFill>
                  </a:rPr>
                  <a:t>x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</a:rPr>
                  <a:t> lies in a boundary hyperplane (H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+</a:t>
                </a:r>
                <a:r>
                  <a:rPr lang="en-US" dirty="0">
                    <a:solidFill>
                      <a:srgbClr val="0000FF"/>
                    </a:solidFill>
                  </a:rPr>
                  <a:t> or H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-</a:t>
                </a:r>
                <a:r>
                  <a:rPr lang="en-US" dirty="0">
                    <a:solidFill>
                      <a:srgbClr val="0000FF"/>
                    </a:solidFill>
                  </a:rPr>
                  <a:t>).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</a:rPr>
                  <a:t>Such a boundary point is named as a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support vector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dirty="0">
                    <a:solidFill>
                      <a:schemeClr val="tx1"/>
                    </a:solidFill>
                  </a:rPr>
                  <a:t>A non-support vector will correspond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750" r="-1199" b="-714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214136"/>
              </p:ext>
            </p:extLst>
          </p:nvPr>
        </p:nvGraphicFramePr>
        <p:xfrm>
          <a:off x="690563" y="1219200"/>
          <a:ext cx="2538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300" imgH="457200" progId="Equation.3">
                  <p:embed/>
                </p:oleObj>
              </mc:Choice>
              <mc:Fallback>
                <p:oleObj name="Equation" r:id="rId5" imgW="1384300" imgH="457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219200"/>
                        <a:ext cx="25384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848600" y="13716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[Eq.12]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041390"/>
              </p:ext>
            </p:extLst>
          </p:nvPr>
        </p:nvGraphicFramePr>
        <p:xfrm>
          <a:off x="652463" y="2028825"/>
          <a:ext cx="20462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79500" imgH="457200" progId="Equation.3">
                  <p:embed/>
                </p:oleObj>
              </mc:Choice>
              <mc:Fallback>
                <p:oleObj name="Equation" r:id="rId7" imgW="1079500" imgH="457200" progId="Equation.3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028825"/>
                        <a:ext cx="20462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848600" y="21336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[Eq.13]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018512"/>
              </p:ext>
            </p:extLst>
          </p:nvPr>
        </p:nvGraphicFramePr>
        <p:xfrm>
          <a:off x="533400" y="2974975"/>
          <a:ext cx="38369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9" imgW="2145960" imgH="253800" progId="Equation.3">
                  <p:embed/>
                </p:oleObj>
              </mc:Choice>
              <mc:Fallback>
                <p:oleObj name="Equazione" r:id="rId9" imgW="2145960" imgH="253800" progId="Equation.3">
                  <p:embed/>
                  <p:pic>
                    <p:nvPicPr>
                      <p:cNvPr id="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4975"/>
                        <a:ext cx="38369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848600" y="28765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[Eq.14]</a:t>
            </a:r>
          </a:p>
        </p:txBody>
      </p: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368833"/>
              </p:ext>
            </p:extLst>
          </p:nvPr>
        </p:nvGraphicFramePr>
        <p:xfrm>
          <a:off x="544513" y="3457575"/>
          <a:ext cx="738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3480" imgH="228600" progId="Equation.3">
                  <p:embed/>
                </p:oleObj>
              </mc:Choice>
              <mc:Fallback>
                <p:oleObj name="Equation" r:id="rId11" imgW="393480" imgH="228600" progId="Equation.3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457575"/>
                        <a:ext cx="7381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848600" y="34099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[Eq.15]</a:t>
            </a: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488961"/>
              </p:ext>
            </p:extLst>
          </p:nvPr>
        </p:nvGraphicFramePr>
        <p:xfrm>
          <a:off x="579438" y="3943350"/>
          <a:ext cx="27400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98320" imgH="253800" progId="Equation.3">
                  <p:embed/>
                </p:oleObj>
              </mc:Choice>
              <mc:Fallback>
                <p:oleObj name="Equation" r:id="rId13" imgW="1498320" imgH="253800" progId="Equation.3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943350"/>
                        <a:ext cx="27400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848600" y="39433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[Eq.16]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" y="3903841"/>
            <a:ext cx="8305800" cy="533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000FF"/>
                </a:solidFill>
              </a:rPr>
              <a:t>learning with max margin (5)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In general, the KKT conditions do not guarantee the optimality of the solution.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Fortunately, due to the convexity of the primal problem [Eq.10], the </a:t>
            </a:r>
            <a:r>
              <a:rPr lang="en-US" sz="2200" i="1" dirty="0">
                <a:solidFill>
                  <a:srgbClr val="0000FF"/>
                </a:solidFill>
              </a:rPr>
              <a:t>KKT conditions are both necessary and sufficient to assure the global optimality of the solution. It means a vector satisfying all KKT conditions provides the globally optimal classifier.</a:t>
            </a:r>
            <a:endParaRPr lang="en-US" i="1" dirty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Convex optimization is ‘easy’ in the sense that we always can find a good solution with a provable guarantee.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There are many algorithms in the literature, but most are iterative.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In fact, problem [Eq.10] is pretty hard to derive an efficient algorithm. Therefore, its </a:t>
            </a:r>
            <a:r>
              <a:rPr lang="en-US" sz="2200" b="1" dirty="0">
                <a:solidFill>
                  <a:schemeClr val="tx1"/>
                </a:solidFill>
              </a:rPr>
              <a:t>dual problem</a:t>
            </a:r>
            <a:r>
              <a:rPr lang="en-US" sz="2200" dirty="0">
                <a:solidFill>
                  <a:schemeClr val="tx1"/>
                </a:solidFill>
              </a:rPr>
              <a:t> is more preferable.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2" y="685800"/>
            <a:ext cx="8458201" cy="703385"/>
          </a:xfrm>
        </p:spPr>
        <p:txBody>
          <a:bodyPr>
            <a:normAutofit/>
          </a:bodyPr>
          <a:lstStyle/>
          <a:p>
            <a:r>
              <a:rPr lang="en-US" sz="2954" dirty="0"/>
              <a:t>Contents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70541"/>
            <a:ext cx="8458200" cy="4923690"/>
          </a:xfrm>
        </p:spPr>
        <p:txBody>
          <a:bodyPr>
            <a:normAutofit/>
          </a:bodyPr>
          <a:lstStyle/>
          <a:p>
            <a:r>
              <a:rPr lang="en-US" sz="2031" dirty="0"/>
              <a:t>Introduction to Machine Learning </a:t>
            </a:r>
            <a:r>
              <a:rPr lang="en-US" sz="2215" dirty="0"/>
              <a:t>&amp; Data Mining</a:t>
            </a:r>
            <a:endParaRPr lang="en-US" sz="2031" dirty="0"/>
          </a:p>
          <a:p>
            <a:pPr>
              <a:spcBef>
                <a:spcPts val="1108"/>
              </a:spcBef>
            </a:pPr>
            <a:r>
              <a:rPr lang="en-US" sz="2031" dirty="0"/>
              <a:t>Unsupervised learning</a:t>
            </a:r>
          </a:p>
          <a:p>
            <a:pPr>
              <a:spcBef>
                <a:spcPts val="1108"/>
              </a:spcBef>
            </a:pPr>
            <a:r>
              <a:rPr lang="en-US" sz="2031" b="1" dirty="0">
                <a:solidFill>
                  <a:srgbClr val="0000FF"/>
                </a:solidFill>
              </a:rPr>
              <a:t>Supervised learning</a:t>
            </a:r>
            <a:endParaRPr lang="en-US" b="1" dirty="0">
              <a:solidFill>
                <a:srgbClr val="0000FF"/>
              </a:solidFill>
            </a:endParaRPr>
          </a:p>
          <a:p>
            <a:pPr lvl="1">
              <a:spcBef>
                <a:spcPts val="1108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b="1" dirty="0">
                <a:solidFill>
                  <a:srgbClr val="0000FF"/>
                </a:solidFill>
              </a:rPr>
              <a:t>Support Vector Machines</a:t>
            </a:r>
            <a:endParaRPr lang="en-US" sz="2031" b="1" dirty="0">
              <a:solidFill>
                <a:srgbClr val="0000FF"/>
              </a:solidFill>
            </a:endParaRPr>
          </a:p>
          <a:p>
            <a:r>
              <a:rPr lang="en-US" sz="2031" dirty="0"/>
              <a:t>Practical advice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389185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5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000FF"/>
                </a:solidFill>
              </a:rPr>
              <a:t>the dual form (1)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Remember that the dual counterpart of [Eq.10] is </a:t>
                </a:r>
              </a:p>
              <a:p>
                <a:pPr>
                  <a:spcBef>
                    <a:spcPts val="1200"/>
                  </a:spcBef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By taking the gradient of L(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w</a:t>
                </a:r>
                <a:r>
                  <a:rPr lang="en-US" sz="2200" dirty="0">
                    <a:solidFill>
                      <a:schemeClr val="tx1"/>
                    </a:solidFill>
                  </a:rPr>
                  <a:t>,b,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 in variables (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w</a:t>
                </a:r>
                <a:r>
                  <a:rPr lang="en-US" sz="2200" dirty="0">
                    <a:solidFill>
                      <a:schemeClr val="tx1"/>
                    </a:solidFill>
                  </a:rPr>
                  <a:t>,b) and zeroing it, we can find the following dual function: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750" t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574374"/>
              </p:ext>
            </p:extLst>
          </p:nvPr>
        </p:nvGraphicFramePr>
        <p:xfrm>
          <a:off x="1201738" y="2033588"/>
          <a:ext cx="73326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92500" imgH="482600" progId="Equation.3">
                  <p:embed/>
                </p:oleObj>
              </mc:Choice>
              <mc:Fallback>
                <p:oleObj name="Equation" r:id="rId5" imgW="3492500" imgH="4826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033588"/>
                        <a:ext cx="7332662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46307"/>
              </p:ext>
            </p:extLst>
          </p:nvPr>
        </p:nvGraphicFramePr>
        <p:xfrm>
          <a:off x="1122363" y="4102100"/>
          <a:ext cx="48418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35200" imgH="482600" progId="Equation.3">
                  <p:embed/>
                </p:oleObj>
              </mc:Choice>
              <mc:Fallback>
                <p:oleObj name="Equation" r:id="rId7" imgW="2235200" imgH="48260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4102100"/>
                        <a:ext cx="484187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543800" y="4371975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[Eq.17]</a:t>
            </a: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000FF"/>
                </a:solidFill>
              </a:rPr>
              <a:t>the dual form (2)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Solving problem [Eq.10] is equivalent to solving its dual problem below: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Maximize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Such that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constraints in </a:t>
            </a:r>
            <a:r>
              <a:rPr lang="en-US" sz="2200" b="1" dirty="0">
                <a:solidFill>
                  <a:schemeClr val="tx1"/>
                </a:solidFill>
              </a:rPr>
              <a:t>(D)</a:t>
            </a:r>
            <a:r>
              <a:rPr lang="en-US" sz="2200" dirty="0">
                <a:solidFill>
                  <a:schemeClr val="tx1"/>
                </a:solidFill>
              </a:rPr>
              <a:t> is much more simpler than those of the primal problem. Therefore deriving an efficient method to solve this problem might be easier.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However, existing algorithms for this problem are iterative and complicated. Therefore, we will not discuss any algorithm in detail !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766910"/>
              </p:ext>
            </p:extLst>
          </p:nvPr>
        </p:nvGraphicFramePr>
        <p:xfrm>
          <a:off x="2362200" y="2133600"/>
          <a:ext cx="45640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" imgW="2323800" imgH="1041120" progId="Equation.3">
                  <p:embed/>
                </p:oleObj>
              </mc:Choice>
              <mc:Fallback>
                <p:oleObj name="Equazione" r:id="rId3" imgW="2323800" imgH="104112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33600"/>
                        <a:ext cx="4564063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924800" y="2362200"/>
            <a:ext cx="9906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FF"/>
                </a:solidFill>
              </a:rPr>
              <a:t>[Eq.18]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0000FF"/>
                </a:solidFill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000FF"/>
                </a:solidFill>
              </a:rPr>
              <a:t>the optimal classifier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Once the dual problem is solved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we can recover the optimal solution to problem [Eq.10] by using the KKT.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Let SV be the set of all support vectors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SV is a subset of the training data.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GB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suggests that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000" b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a support vector.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We can compute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w</a:t>
                </a:r>
                <a:r>
                  <a:rPr lang="en-US" sz="2200" dirty="0">
                    <a:solidFill>
                      <a:schemeClr val="tx1"/>
                    </a:solidFill>
                  </a:rPr>
                  <a:t>* by using [Eq.12]. So:</a:t>
                </a:r>
              </a:p>
              <a:p>
                <a:pPr>
                  <a:spcBef>
                    <a:spcPts val="1200"/>
                  </a:spcBef>
                </a:pPr>
                <a:endParaRPr lang="en-US" sz="3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To find b*, we take an index k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It means y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ja-JP" sz="20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</a:t>
                </a:r>
                <a:r>
                  <a:rPr lang="en-US" altLang="ja-JP" sz="20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w</a:t>
                </a:r>
                <a:r>
                  <a:rPr lang="en-US" altLang="ja-JP" sz="2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*</a:t>
                </a:r>
                <a:r>
                  <a:rPr lang="en-US" altLang="ja-JP" sz="20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sz="2000" b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</a:t>
                </a:r>
                <a:r>
                  <a:rPr lang="en-US" altLang="ja-JP" sz="20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 x</a:t>
                </a:r>
                <a:r>
                  <a:rPr lang="en-US" altLang="ja-JP" sz="2000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k</a:t>
                </a:r>
                <a:r>
                  <a:rPr lang="en-US" altLang="ja-JP" sz="20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</a:t>
                </a:r>
                <a:r>
                  <a:rPr lang="en-US" altLang="ja-JP" sz="2000" i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 + b*</a:t>
                </a:r>
                <a:r>
                  <a:rPr lang="en-US" sz="2000" dirty="0">
                    <a:solidFill>
                      <a:schemeClr val="tx1"/>
                    </a:solidFill>
                  </a:rPr>
                  <a:t>) -1 = 0 due to [Eq.16].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Hence,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200" dirty="0">
                    <a:solidFill>
                      <a:srgbClr val="0000FF"/>
                    </a:solidFill>
                  </a:rPr>
                  <a:t>b* = y</a:t>
                </a:r>
                <a:r>
                  <a:rPr lang="en-US" sz="2200" baseline="-25000" dirty="0">
                    <a:solidFill>
                      <a:srgbClr val="0000FF"/>
                    </a:solidFill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</a:rPr>
                  <a:t> - </a:t>
                </a:r>
                <a:r>
                  <a:rPr lang="en-US" altLang="ja-JP" sz="220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</a:t>
                </a:r>
                <a:r>
                  <a:rPr lang="en-US" altLang="ja-JP" sz="2200" b="1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w</a:t>
                </a:r>
                <a:r>
                  <a:rPr lang="en-US" altLang="ja-JP" sz="220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*</a:t>
                </a:r>
                <a:r>
                  <a:rPr lang="en-US" altLang="ja-JP" sz="2200" b="1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sz="2200" b="1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</a:t>
                </a:r>
                <a:r>
                  <a:rPr lang="en-US" altLang="ja-JP" sz="2200" b="1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x</a:t>
                </a:r>
                <a:r>
                  <a:rPr lang="en-US" altLang="ja-JP" sz="2200" baseline="-2500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k</a:t>
                </a:r>
                <a:r>
                  <a:rPr lang="en-US" altLang="ja-JP" sz="220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</a:t>
                </a:r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750" t="-476" r="-750" b="-2143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268789"/>
              </p:ext>
            </p:extLst>
          </p:nvPr>
        </p:nvGraphicFramePr>
        <p:xfrm>
          <a:off x="1066800" y="4114800"/>
          <a:ext cx="31908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5" imgW="1739880" imgH="457200" progId="Equation.3">
                  <p:embed/>
                </p:oleObj>
              </mc:Choice>
              <mc:Fallback>
                <p:oleObj name="Equazione" r:id="rId5" imgW="1739880" imgH="457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31908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0" y="4343400"/>
                <a:ext cx="43434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(due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GB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for any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j</a:t>
                </a:r>
                <a:r>
                  <a:rPr lang="en-US" sz="2000"/>
                  <a:t> not in SV)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3400"/>
                <a:ext cx="4343400" cy="424796"/>
              </a:xfrm>
              <a:prstGeom prst="rect">
                <a:avLst/>
              </a:prstGeom>
              <a:blipFill>
                <a:blip r:embed="rId7"/>
                <a:stretch>
                  <a:fillRect l="-1462" t="-8824" b="-14706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000FF"/>
                </a:solidFill>
              </a:rPr>
              <a:t>classifying new instances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decision boundary is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For a new instance </a:t>
            </a:r>
            <a:r>
              <a:rPr lang="en-US" sz="2200" b="1" dirty="0">
                <a:solidFill>
                  <a:schemeClr val="tx1"/>
                </a:solidFill>
              </a:rPr>
              <a:t>z</a:t>
            </a:r>
            <a:r>
              <a:rPr lang="en-US" sz="2200" dirty="0">
                <a:solidFill>
                  <a:schemeClr val="tx1"/>
                </a:solidFill>
              </a:rPr>
              <a:t>, we compute: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If the result is 1, 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will be assigned to the possitive class; otherwise 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will be assigned to the negative class.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Note that this classification principle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Just depends on the support vectors.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Just needs to compute some dot products.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52528"/>
              </p:ext>
            </p:extLst>
          </p:nvPr>
        </p:nvGraphicFramePr>
        <p:xfrm>
          <a:off x="1143000" y="1981200"/>
          <a:ext cx="61722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040" imgH="368280" progId="Equation.3">
                  <p:embed/>
                </p:oleObj>
              </mc:Choice>
              <mc:Fallback>
                <p:oleObj name="Equation" r:id="rId3" imgW="2705040" imgH="36828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1722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483345"/>
              </p:ext>
            </p:extLst>
          </p:nvPr>
        </p:nvGraphicFramePr>
        <p:xfrm>
          <a:off x="1282700" y="3051175"/>
          <a:ext cx="5969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57320" imgH="507960" progId="Equation.3">
                  <p:embed/>
                </p:oleObj>
              </mc:Choice>
              <mc:Fallback>
                <p:oleObj name="Equation" r:id="rId5" imgW="2857320" imgH="50796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051175"/>
                        <a:ext cx="59690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848600" y="20574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[Eq.19]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848600" y="3355975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[Eq.20]</a:t>
            </a: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2. Soft-margin SVM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rgbClr val="FF0000"/>
                </a:solidFill>
              </a:rPr>
              <a:t>What if the two classes are not linearly separable?</a:t>
            </a:r>
            <a:br>
              <a:rPr lang="en-US" sz="2200" i="1" dirty="0">
                <a:solidFill>
                  <a:srgbClr val="FF0000"/>
                </a:solidFill>
              </a:rPr>
            </a:b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(Trường hợp 2 lớp không thể phân tách tuyến tính thì sao?)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Linear separability is ideal in practice.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Data are often noisy or erronous, making two classes overlapping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(nhiễu/lỗi có thể làm 2 lớp giao nhau)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In the case of linear separability: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Minimize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1000" i="1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Conditioned on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In the cases of </a:t>
            </a:r>
            <a:r>
              <a:rPr lang="en-US" sz="2200" b="1" dirty="0">
                <a:solidFill>
                  <a:schemeClr val="tx1"/>
                </a:solidFill>
              </a:rPr>
              <a:t>noises</a:t>
            </a:r>
            <a:r>
              <a:rPr lang="en-US" sz="2200" dirty="0">
                <a:solidFill>
                  <a:schemeClr val="tx1"/>
                </a:solidFill>
              </a:rPr>
              <a:t> or </a:t>
            </a:r>
            <a:r>
              <a:rPr lang="en-US" sz="2200" b="1" dirty="0">
                <a:solidFill>
                  <a:schemeClr val="tx1"/>
                </a:solidFill>
              </a:rPr>
              <a:t>overlapping</a:t>
            </a:r>
            <a:r>
              <a:rPr lang="en-US" sz="2200" dirty="0">
                <a:solidFill>
                  <a:schemeClr val="tx1"/>
                </a:solidFill>
              </a:rPr>
              <a:t>, those constraints may never meet simutaneously.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It means we cannot solve for </a:t>
            </a:r>
            <a:r>
              <a:rPr lang="en-US" sz="2000" b="1" dirty="0">
                <a:solidFill>
                  <a:schemeClr val="tx1"/>
                </a:solidFill>
              </a:rPr>
              <a:t>w</a:t>
            </a:r>
            <a:r>
              <a:rPr lang="en-US" sz="2000" dirty="0">
                <a:solidFill>
                  <a:schemeClr val="tx1"/>
                </a:solidFill>
              </a:rPr>
              <a:t>* and b*.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966686"/>
              </p:ext>
            </p:extLst>
          </p:nvPr>
        </p:nvGraphicFramePr>
        <p:xfrm>
          <a:off x="3139636" y="4038600"/>
          <a:ext cx="31638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3" imgW="1752480" imgH="634680" progId="Equation.3">
                  <p:embed/>
                </p:oleObj>
              </mc:Choice>
              <mc:Fallback>
                <p:oleObj name="Equazione" r:id="rId3" imgW="1752480" imgH="6346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636" y="4038600"/>
                        <a:ext cx="316388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2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Example of inseparability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Noisy points </a:t>
            </a:r>
            <a:r>
              <a:rPr lang="en-US" sz="2200" b="1" dirty="0">
                <a:solidFill>
                  <a:schemeClr val="tx1"/>
                </a:solidFill>
              </a:rPr>
              <a:t>x</a:t>
            </a:r>
            <a:r>
              <a:rPr lang="en-US" sz="2200" baseline="-25000" dirty="0">
                <a:solidFill>
                  <a:schemeClr val="tx1"/>
                </a:solidFill>
              </a:rPr>
              <a:t>a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b="1" dirty="0">
                <a:solidFill>
                  <a:schemeClr val="tx1"/>
                </a:solidFill>
              </a:rPr>
              <a:t>x</a:t>
            </a:r>
            <a:r>
              <a:rPr lang="en-US" sz="2200" baseline="-25000" dirty="0">
                <a:solidFill>
                  <a:schemeClr val="tx1"/>
                </a:solidFill>
              </a:rPr>
              <a:t>b</a:t>
            </a:r>
            <a:r>
              <a:rPr lang="en-US" sz="2200" dirty="0">
                <a:solidFill>
                  <a:schemeClr val="tx1"/>
                </a:solidFill>
              </a:rPr>
              <a:t> are mis-placed.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209800"/>
            <a:ext cx="4787900" cy="3695700"/>
          </a:xfrm>
          <a:noFill/>
        </p:spPr>
      </p:pic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Relaxing the constraints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To work with noises/errors, we need to relax the constraints about margin by using some slack variables 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</a:t>
            </a:r>
            <a:r>
              <a:rPr lang="en-US" altLang="ja-JP" sz="22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(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0):</a:t>
            </a:r>
            <a:b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</a:br>
            <a:r>
              <a:rPr lang="en-US" altLang="ja-JP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(Ta sẽ mở rộng ràng buộc về lề bằng cách thêm biến bù)</a:t>
            </a:r>
            <a:endParaRPr lang="en-US" altLang="ja-JP" sz="22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		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w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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ja-JP" sz="22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</a:rPr>
              <a:t>+b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1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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</a:t>
            </a:r>
            <a:r>
              <a:rPr lang="en-US" altLang="ja-JP" sz="22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		if 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ja-JP" sz="22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= 1</a:t>
            </a:r>
            <a:endParaRPr lang="en-US" altLang="ja-JP" sz="2200" i="1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1138"/>
              </a:spcBef>
              <a:buNone/>
            </a:pP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		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w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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ja-JP" sz="22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</a:rPr>
              <a:t>+b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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1+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</a:t>
            </a:r>
            <a:r>
              <a:rPr lang="en-US" altLang="ja-JP" sz="22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	if 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ja-JP" sz="22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= -1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For a noisy/erronous point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b="1" baseline="-25000" dirty="0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, we have: </a:t>
            </a:r>
            <a:r>
              <a:rPr lang="en-US" altLang="ja-JP" sz="2000" i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</a:t>
            </a:r>
            <a:r>
              <a:rPr lang="en-US" altLang="ja-JP" sz="20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 </a:t>
            </a:r>
            <a:r>
              <a:rPr lang="en-GB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&gt;1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GB" sz="2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Otherwise</a:t>
            </a:r>
            <a:r>
              <a:rPr lang="en-GB" sz="20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2000" i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</a:t>
            </a:r>
            <a:r>
              <a:rPr lang="en-US" altLang="ja-JP" sz="20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000" i="1">
                <a:solidFill>
                  <a:schemeClr val="tx1"/>
                </a:solidFill>
                <a:ea typeface="ＭＳ Ｐゴシック" panose="020B0600070205080204" pitchFamily="34" charset="-128"/>
              </a:rPr>
              <a:t> = 0.</a:t>
            </a:r>
            <a:endParaRPr lang="en-US" sz="2000" i="1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Therefore, we have the following constraints for the cases of linear inseparability: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	y</a:t>
            </a:r>
            <a:r>
              <a:rPr lang="en-US" altLang="ja-JP" sz="2200" baseline="-250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(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w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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ja-JP" sz="2200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 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+ b) 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1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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</a:t>
            </a:r>
            <a:r>
              <a:rPr lang="en-US" altLang="ja-JP" sz="22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	for all i = 1…r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	</a:t>
            </a:r>
            <a:r>
              <a:rPr lang="en-US" altLang="ja-JP" sz="22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 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 0 			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for all i = 1…r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Penalty on noises/errors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We should enclose some information on noises/errors into the objective function when learning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(ta nên đính thêm thông tin về nhiễu/lỗi vào hàm mục tiêu)</a:t>
                </a: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Otherwise, the resulting classifier easily underfits the data.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A penalty term will be used so that learning is to minimize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vi-VN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Sup>
                            <m:sSubSupPr>
                              <m:ctrlPr>
                                <a:rPr lang="vi-VN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vi-VN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vi-VN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Where C (&gt;0) is the penalty constant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(hằng số phạt).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The greater C, the heavier the penalty on noises/errors.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often used in practice, due to simplicity for solving the optimization problem.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3"/>
                <a:stretch>
                  <a:fillRect l="-750" t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The new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i="1" dirty="0">
                    <a:solidFill>
                      <a:srgbClr val="0000FF"/>
                    </a:solidFill>
                  </a:rPr>
                  <a:t>Minimize</a:t>
                </a:r>
                <a:endParaRPr lang="en-US" i="1" dirty="0">
                  <a:solidFill>
                    <a:srgbClr val="0000FF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i="1" dirty="0">
                  <a:solidFill>
                    <a:srgbClr val="0000FF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i="1" dirty="0">
                    <a:solidFill>
                      <a:srgbClr val="0000FF"/>
                    </a:solidFill>
                  </a:rPr>
                  <a:t>Conditioned on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This problem is called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Soft-margin SVM</a:t>
                </a:r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It is equivalent to minimize the following function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GB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⁡(0,1−</m:t>
                              </m:r>
                              <m:sSub>
                                <m:sSubPr>
                                  <m:ctrlP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GB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2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d>
                      <m:r>
                        <a:rPr lang="en-GB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GB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GB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⁡(0,1−</m:t>
                    </m:r>
                    <m:sSub>
                      <m:sSubPr>
                        <m:ctrlP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GB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called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Hinge loss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Some popular losses: squared error, cross entropy, hinge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constant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750" t="-952" b="-714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70080"/>
              </p:ext>
            </p:extLst>
          </p:nvPr>
        </p:nvGraphicFramePr>
        <p:xfrm>
          <a:off x="3171825" y="1366837"/>
          <a:ext cx="452437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82600" imgH="914400" progId="Equation.3">
                  <p:embed/>
                </p:oleObj>
              </mc:Choice>
              <mc:Fallback>
                <p:oleObj name="Equation" r:id="rId5" imgW="2082600" imgH="9144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1366837"/>
                        <a:ext cx="4524375" cy="190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848600" y="16764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00FF"/>
                </a:solidFill>
              </a:rPr>
              <a:t>[Eq.21]</a:t>
            </a: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The new optimization problem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Its Lagrange function is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Where </a:t>
            </a:r>
            <a:r>
              <a:rPr lang="en-US" altLang="ja-JP" sz="2000" i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ja-JP" sz="20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 (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0) and </a:t>
            </a:r>
            <a:r>
              <a:rPr lang="en-US" altLang="ja-JP" sz="2000" i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</a:t>
            </a:r>
            <a:r>
              <a:rPr lang="en-US" altLang="ja-JP" sz="20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 (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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0) </a:t>
            </a:r>
            <a:r>
              <a:rPr lang="en-US" sz="2000" dirty="0">
                <a:solidFill>
                  <a:schemeClr val="tx1"/>
                </a:solidFill>
              </a:rPr>
              <a:t>are Lagrange multipliers.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289829"/>
              </p:ext>
            </p:extLst>
          </p:nvPr>
        </p:nvGraphicFramePr>
        <p:xfrm>
          <a:off x="694354" y="2097741"/>
          <a:ext cx="81613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57600" imgH="457200" progId="Equation.3">
                  <p:embed/>
                </p:oleObj>
              </mc:Choice>
              <mc:Fallback>
                <p:oleObj name="Equation" r:id="rId3" imgW="3657600" imgH="4572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54" y="2097741"/>
                        <a:ext cx="8161337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077200" y="3166782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[Eq.22]</a:t>
            </a:r>
          </a:p>
        </p:txBody>
      </p:sp>
    </p:spTree>
    <p:extLst>
      <p:ext uri="{BB962C8B-B14F-4D97-AF65-F5344CB8AC3E}">
        <p14:creationId xmlns:p14="http://schemas.microsoft.com/office/powerpoint/2010/main" val="143762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Support Vector Machines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000FF"/>
                </a:solidFill>
              </a:rPr>
              <a:t>Support Vector Machines (SVM)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(máy vectơ hỗ trợ)</a:t>
            </a:r>
            <a:r>
              <a:rPr lang="en-US" sz="2200" dirty="0">
                <a:solidFill>
                  <a:schemeClr val="tx1"/>
                </a:solidFill>
              </a:rPr>
              <a:t> was proposed by Vapnik and his colleages in 1970s. Then it became famous and popular in 1990s.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Originally, SVM is a method for linear classification. It finds a hyperplane (also called </a:t>
            </a:r>
            <a:r>
              <a:rPr lang="en-US" sz="2200" i="1" dirty="0">
                <a:solidFill>
                  <a:srgbClr val="0432FF"/>
                </a:solidFill>
              </a:rPr>
              <a:t>linear classifier</a:t>
            </a:r>
            <a:r>
              <a:rPr lang="en-US" sz="2200" dirty="0">
                <a:solidFill>
                  <a:schemeClr val="tx1"/>
                </a:solidFill>
              </a:rPr>
              <a:t>) to separate the two classes of data.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For </a:t>
            </a:r>
            <a:r>
              <a:rPr lang="en-US" sz="2200" i="1" dirty="0">
                <a:solidFill>
                  <a:schemeClr val="tx1"/>
                </a:solidFill>
              </a:rPr>
              <a:t>non-linear classification</a:t>
            </a:r>
            <a:r>
              <a:rPr lang="en-US" sz="2200" dirty="0">
                <a:solidFill>
                  <a:schemeClr val="tx1"/>
                </a:solidFill>
              </a:rPr>
              <a:t> for which no hyperplane separates well the data, </a:t>
            </a:r>
            <a:r>
              <a:rPr lang="en-US" sz="2200" i="1" dirty="0">
                <a:solidFill>
                  <a:srgbClr val="0432FF"/>
                </a:solidFill>
              </a:rPr>
              <a:t>kernel functions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(hàm nhân)</a:t>
            </a:r>
            <a:r>
              <a:rPr lang="en-US" sz="2200" dirty="0">
                <a:solidFill>
                  <a:schemeClr val="tx1"/>
                </a:solidFill>
              </a:rPr>
              <a:t> will be used.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Kernel functions play the role to transform the data into another space, in which the data is linearly separable.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Sometimes, we call linear SVM when no kernel function is used. (in fact, linear SVM uses a linear kernel)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Karush-Kuhn-Tucker conditions (1)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066800" y="1600200"/>
          <a:ext cx="31035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1485720" imgH="431640" progId="Equation.3">
                  <p:embed/>
                </p:oleObj>
              </mc:Choice>
              <mc:Fallback>
                <p:oleObj name="Formel" r:id="rId3" imgW="1485720" imgH="43164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310356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066800" y="2819400"/>
          <a:ext cx="25542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1206360" imgH="431640" progId="Equation.3">
                  <p:embed/>
                </p:oleObj>
              </mc:Choice>
              <mc:Fallback>
                <p:oleObj name="Formel" r:id="rId5" imgW="1206360" imgH="43164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25542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066800" y="4114800"/>
          <a:ext cx="45164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1968480" imgH="431640" progId="Equation.3">
                  <p:embed/>
                </p:oleObj>
              </mc:Choice>
              <mc:Fallback>
                <p:oleObj name="Formel" r:id="rId7" imgW="1968480" imgH="43164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45164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086600" y="17526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[Eq.23]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162800" y="30480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[Eq.24]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162800" y="43434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[Eq.25]</a:t>
            </a: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Karush-Kuhn-Tucker conditions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318877"/>
              </p:ext>
            </p:extLst>
          </p:nvPr>
        </p:nvGraphicFramePr>
        <p:xfrm>
          <a:off x="762000" y="1409700"/>
          <a:ext cx="552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3" imgW="2209680" imgH="228600" progId="Equation.3">
                  <p:embed/>
                </p:oleObj>
              </mc:Choice>
              <mc:Fallback>
                <p:oleObj name="Formel" r:id="rId3" imgW="2209680" imgH="228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09700"/>
                        <a:ext cx="552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419386"/>
              </p:ext>
            </p:extLst>
          </p:nvPr>
        </p:nvGraphicFramePr>
        <p:xfrm>
          <a:off x="838200" y="2247900"/>
          <a:ext cx="882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5" imgW="393480" imgH="228600" progId="Equation.3">
                  <p:embed/>
                </p:oleObj>
              </mc:Choice>
              <mc:Fallback>
                <p:oleObj name="Formel" r:id="rId5" imgW="393480" imgH="22860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47900"/>
                        <a:ext cx="8826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5625"/>
              </p:ext>
            </p:extLst>
          </p:nvPr>
        </p:nvGraphicFramePr>
        <p:xfrm>
          <a:off x="838200" y="3009900"/>
          <a:ext cx="8810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7" imgW="406080" imgH="228600" progId="Equation.3">
                  <p:embed/>
                </p:oleObj>
              </mc:Choice>
              <mc:Fallback>
                <p:oleObj name="Formel" r:id="rId7" imgW="406080" imgH="2286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09900"/>
                        <a:ext cx="8810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35439"/>
              </p:ext>
            </p:extLst>
          </p:nvPr>
        </p:nvGraphicFramePr>
        <p:xfrm>
          <a:off x="838200" y="3771900"/>
          <a:ext cx="8810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9" imgW="406080" imgH="228600" progId="Equation.3">
                  <p:embed/>
                </p:oleObj>
              </mc:Choice>
              <mc:Fallback>
                <p:oleObj name="Formel" r:id="rId9" imgW="406080" imgH="2286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71900"/>
                        <a:ext cx="8810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707909"/>
              </p:ext>
            </p:extLst>
          </p:nvPr>
        </p:nvGraphicFramePr>
        <p:xfrm>
          <a:off x="762000" y="4533900"/>
          <a:ext cx="4419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1" imgW="1790640" imgH="228600" progId="Equation.3">
                  <p:embed/>
                </p:oleObj>
              </mc:Choice>
              <mc:Fallback>
                <p:oleObj name="Formel" r:id="rId11" imgW="1790640" imgH="228600" progId="Equation.3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33900"/>
                        <a:ext cx="4419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56961"/>
              </p:ext>
            </p:extLst>
          </p:nvPr>
        </p:nvGraphicFramePr>
        <p:xfrm>
          <a:off x="762000" y="5372100"/>
          <a:ext cx="11287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3" imgW="520560" imgH="228600" progId="Equation.3">
                  <p:embed/>
                </p:oleObj>
              </mc:Choice>
              <mc:Fallback>
                <p:oleObj name="Formel" r:id="rId13" imgW="520560" imgH="228600" progId="Equation.3">
                  <p:embed/>
                  <p:pic>
                    <p:nvPicPr>
                      <p:cNvPr id="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72100"/>
                        <a:ext cx="11287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543800" y="14859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[Eq.26]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543800" y="22479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[Eq.27]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543800" y="30099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[Eq.28]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543800" y="38290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[Eq.29]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543800" y="459105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[Eq.30]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543800" y="53721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[Eq.31]</a:t>
            </a: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The dual problem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chemeClr val="tx1"/>
                </a:solidFill>
              </a:rPr>
              <a:t>Maximize </a:t>
            </a:r>
            <a:endParaRPr lang="en-US" i="1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i="1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i="1" dirty="0">
                <a:solidFill>
                  <a:schemeClr val="tx1"/>
                </a:solidFill>
              </a:rPr>
              <a:t>Such that </a:t>
            </a:r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altLang="ja-JP" sz="220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Note that neither </a:t>
            </a:r>
            <a:r>
              <a:rPr lang="en-US" altLang="ja-JP" sz="2200">
                <a:solidFill>
                  <a:srgbClr val="0000FF"/>
                </a:solidFill>
                <a:ea typeface="ＭＳ Ｐゴシック" panose="020B0600070205080204" pitchFamily="34" charset="-128"/>
              </a:rPr>
              <a:t> nor </a:t>
            </a:r>
            <a:r>
              <a:rPr lang="en-US" altLang="ja-JP" sz="2200">
                <a:solidFill>
                  <a:srgbClr val="0000FF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</a:t>
            </a:r>
            <a:r>
              <a:rPr lang="en-US" altLang="ja-JP" sz="2200" baseline="-25000">
                <a:solidFill>
                  <a:srgbClr val="0000FF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solidFill>
                  <a:srgbClr val="0000FF"/>
                </a:solidFill>
                <a:ea typeface="ＭＳ Ｐゴシック" panose="020B0600070205080204" pitchFamily="34" charset="-128"/>
              </a:rPr>
              <a:t> appears in the dual problem.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This problem is almost similar with that [Eq.18] in the case of linearly separable classification.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The only difference is the constraint: 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</a:t>
            </a:r>
            <a:r>
              <a:rPr lang="en-US" altLang="ja-JP" sz="2200" i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</a:rPr>
              <a:t>C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87750"/>
              </p:ext>
            </p:extLst>
          </p:nvPr>
        </p:nvGraphicFramePr>
        <p:xfrm>
          <a:off x="2216150" y="1285875"/>
          <a:ext cx="578485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9800" imgH="1041120" progId="Equation.3">
                  <p:embed/>
                </p:oleObj>
              </mc:Choice>
              <mc:Fallback>
                <p:oleObj name="Equation" r:id="rId3" imgW="2539800" imgH="104112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1285875"/>
                        <a:ext cx="578485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848600" y="2352675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[Eq.32]</a:t>
            </a: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Soft-margin SVM: </a:t>
            </a:r>
            <a:r>
              <a:rPr lang="en-US" sz="3200" dirty="0">
                <a:solidFill>
                  <a:srgbClr val="0000FF"/>
                </a:solidFill>
              </a:rPr>
              <a:t>the optimal classifier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Once the dual problem is solved 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we can recover the optimal solution to problem [Eq.21].</a:t>
                </a: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Let SV be the set of all </a:t>
                </a:r>
                <a:r>
                  <a:rPr lang="en-US" sz="2200" i="1" dirty="0">
                    <a:solidFill>
                      <a:schemeClr val="tx1"/>
                    </a:solidFill>
                  </a:rPr>
                  <a:t>support/noisy vectors 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SV is a subset of the training data.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suggests that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000" b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a support/noisy vector.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We can compute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w</a:t>
                </a:r>
                <a:r>
                  <a:rPr lang="en-US" sz="2200" dirty="0">
                    <a:solidFill>
                      <a:schemeClr val="tx1"/>
                    </a:solidFill>
                  </a:rPr>
                  <a:t>* by using [Eq.12]. So:</a:t>
                </a:r>
              </a:p>
              <a:p>
                <a:pPr>
                  <a:spcBef>
                    <a:spcPts val="1200"/>
                  </a:spcBef>
                </a:pPr>
                <a:endParaRPr lang="en-US" sz="36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To find b*, we take an index k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vi-V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It means </a:t>
                </a:r>
                <a:r>
                  <a:rPr lang="en-US" altLang="ja-JP" sz="2000" i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</a:t>
                </a:r>
                <a:r>
                  <a:rPr lang="en-US" altLang="ja-JP" sz="2000" i="1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k </a:t>
                </a:r>
                <a:r>
                  <a:rPr lang="en-US" altLang="ja-JP" sz="2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= 0 due to [Eq.25] and [Eq.31];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And  y</a:t>
                </a:r>
                <a:r>
                  <a:rPr lang="en-US" sz="2000" baseline="-25000" dirty="0">
                    <a:solidFill>
                      <a:schemeClr val="tx1"/>
                    </a:solidFill>
                  </a:rPr>
                  <a:t>k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ja-JP" sz="20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</a:t>
                </a:r>
                <a:r>
                  <a:rPr lang="en-US" altLang="ja-JP" sz="20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w</a:t>
                </a:r>
                <a:r>
                  <a:rPr lang="en-US" altLang="ja-JP" sz="2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*</a:t>
                </a:r>
                <a:r>
                  <a:rPr lang="en-US" altLang="ja-JP" sz="20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sz="2000" b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</a:t>
                </a:r>
                <a:r>
                  <a:rPr lang="en-US" altLang="ja-JP" sz="20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 x</a:t>
                </a:r>
                <a:r>
                  <a:rPr lang="en-US" altLang="ja-JP" sz="2000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k</a:t>
                </a:r>
                <a:r>
                  <a:rPr lang="en-US" altLang="ja-JP" sz="20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</a:t>
                </a:r>
                <a:r>
                  <a:rPr lang="en-US" altLang="ja-JP" sz="2000" i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 + b*</a:t>
                </a:r>
                <a:r>
                  <a:rPr lang="en-US" sz="2000" dirty="0">
                    <a:solidFill>
                      <a:schemeClr val="tx1"/>
                    </a:solidFill>
                  </a:rPr>
                  <a:t>) -1 = 0 due to [Eq.30].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Hence,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</a:rPr>
                  <a:t>b* = y</a:t>
                </a:r>
                <a:r>
                  <a:rPr lang="en-US" sz="2200" baseline="-25000" dirty="0">
                    <a:solidFill>
                      <a:srgbClr val="0000FF"/>
                    </a:solidFill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</a:rPr>
                  <a:t> - </a:t>
                </a:r>
                <a:r>
                  <a:rPr lang="en-US" altLang="ja-JP" sz="220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</a:t>
                </a:r>
                <a:r>
                  <a:rPr lang="en-US" altLang="ja-JP" sz="2200" b="1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w</a:t>
                </a:r>
                <a:r>
                  <a:rPr lang="en-US" altLang="ja-JP" sz="220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*</a:t>
                </a:r>
                <a:r>
                  <a:rPr lang="en-US" altLang="ja-JP" sz="2200" b="1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ja-JP" sz="2200" b="1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</a:t>
                </a:r>
                <a:r>
                  <a:rPr lang="en-US" altLang="ja-JP" sz="2200" b="1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x</a:t>
                </a:r>
                <a:r>
                  <a:rPr lang="en-US" altLang="ja-JP" sz="2200" baseline="-2500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k</a:t>
                </a:r>
                <a:r>
                  <a:rPr lang="en-US" altLang="ja-JP" sz="2200">
                    <a:solidFill>
                      <a:srgbClr val="0000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</a:t>
                </a:r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750" t="-476" r="-600" b="-1429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87661"/>
              </p:ext>
            </p:extLst>
          </p:nvPr>
        </p:nvGraphicFramePr>
        <p:xfrm>
          <a:off x="1066800" y="4114800"/>
          <a:ext cx="31908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5" imgW="1739880" imgH="457200" progId="Equation.3">
                  <p:embed/>
                </p:oleObj>
              </mc:Choice>
              <mc:Fallback>
                <p:oleObj name="Equazione" r:id="rId5" imgW="1739880" imgH="457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31908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0" y="4343400"/>
                <a:ext cx="43434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(due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for any </a:t>
                </a:r>
                <a:r>
                  <a:rPr lang="en-US" sz="2000" b="1" dirty="0"/>
                  <a:t>x</a:t>
                </a:r>
                <a:r>
                  <a:rPr lang="en-US" sz="2000" b="1" baseline="-25000" dirty="0"/>
                  <a:t>j</a:t>
                </a:r>
                <a:r>
                  <a:rPr lang="en-US" sz="2000"/>
                  <a:t> not in SV)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3400"/>
                <a:ext cx="4343400" cy="424796"/>
              </a:xfrm>
              <a:prstGeom prst="rect">
                <a:avLst/>
              </a:prstGeom>
              <a:blipFill>
                <a:blip r:embed="rId7"/>
                <a:stretch>
                  <a:fillRect l="-1462" t="-8824" b="-14706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11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Some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/>
                  <a:t>From [Eq.25-31] we conclude that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/>
              </a:p>
              <a:p>
                <a:pPr>
                  <a:spcBef>
                    <a:spcPts val="1200"/>
                  </a:spcBef>
                </a:pPr>
                <a:endParaRPr lang="en-US" dirty="0"/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/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The classifier can be expressed as a</a:t>
                </a:r>
                <a:r>
                  <a:rPr lang="en-US" sz="2200" i="1" dirty="0">
                    <a:solidFill>
                      <a:srgbClr val="0000FF"/>
                    </a:solidFill>
                  </a:rPr>
                  <a:t> linear combination</a:t>
                </a:r>
                <a:r>
                  <a:rPr lang="en-US" sz="2200" dirty="0"/>
                  <a:t> of few training points.</a:t>
                </a:r>
                <a:endParaRPr lang="en-US" dirty="0"/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/>
                  <a:t>Most training points lie outside the margin area: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/>
                  <a:t>The support vectors lie in the marginal hyperplanes: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0&lt;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vi-VN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/>
                  <a:t>The noisy/erronous points will associate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vi-VN" sz="2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vi-VN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200" dirty="0"/>
                  <a:t>Hence the optimal classifier is a</a:t>
                </a:r>
                <a:r>
                  <a:rPr lang="en-US" sz="2200" dirty="0">
                    <a:solidFill>
                      <a:srgbClr val="0000FF"/>
                    </a:solidFill>
                  </a:rPr>
                  <a:t> very sparse </a:t>
                </a:r>
                <a:r>
                  <a:rPr lang="en-US" sz="2200" i="1" dirty="0">
                    <a:solidFill>
                      <a:srgbClr val="0000FF"/>
                    </a:solidFill>
                  </a:rPr>
                  <a:t>combination</a:t>
                </a:r>
                <a:r>
                  <a:rPr lang="en-US" sz="2200" dirty="0">
                    <a:solidFill>
                      <a:srgbClr val="0000FF"/>
                    </a:solidFill>
                  </a:rPr>
                  <a:t> </a:t>
                </a:r>
                <a:r>
                  <a:rPr lang="en-US" sz="2200" dirty="0"/>
                  <a:t>of the training data.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751" t="-952" r="-901" b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929119"/>
              </p:ext>
            </p:extLst>
          </p:nvPr>
        </p:nvGraphicFramePr>
        <p:xfrm>
          <a:off x="1042988" y="2171700"/>
          <a:ext cx="60039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76360" imgH="685800" progId="Equation.3">
                  <p:embed/>
                </p:oleObj>
              </mc:Choice>
              <mc:Fallback>
                <p:oleObj name="Equation" r:id="rId5" imgW="3276360" imgH="68580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71700"/>
                        <a:ext cx="6003925" cy="1257300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Soft-margin SVM: </a:t>
            </a:r>
            <a:r>
              <a:rPr lang="en-US" sz="3200" dirty="0">
                <a:solidFill>
                  <a:srgbClr val="0000FF"/>
                </a:solidFill>
              </a:rPr>
              <a:t>classifying new instances</a:t>
            </a:r>
            <a:endParaRPr lang="en-US" sz="3200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decision boundary is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For a new instance </a:t>
            </a:r>
            <a:r>
              <a:rPr lang="en-US" sz="2200" b="1" dirty="0">
                <a:solidFill>
                  <a:schemeClr val="tx1"/>
                </a:solidFill>
              </a:rPr>
              <a:t>z</a:t>
            </a:r>
            <a:r>
              <a:rPr lang="en-US" sz="2200" dirty="0">
                <a:solidFill>
                  <a:schemeClr val="tx1"/>
                </a:solidFill>
              </a:rPr>
              <a:t>, we compute: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If the result is 1, 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will be assigned to the possitive class; otherwise 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dirty="0">
                <a:solidFill>
                  <a:schemeClr val="tx1"/>
                </a:solidFill>
              </a:rPr>
              <a:t> will be assigned to the negative class.</a:t>
            </a:r>
          </a:p>
          <a:p>
            <a:pPr>
              <a:spcBef>
                <a:spcPts val="1200"/>
              </a:spcBef>
            </a:pPr>
            <a:r>
              <a:rPr lang="en-US" sz="2200" i="1" dirty="0">
                <a:solidFill>
                  <a:schemeClr val="tx1"/>
                </a:solidFill>
              </a:rPr>
              <a:t>Note: it is important to choose a good value of C, since it significantly affects performance of SVM.</a:t>
            </a:r>
            <a:endParaRPr lang="en-US" i="1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We often use a validation set to choose a value for C.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75863"/>
              </p:ext>
            </p:extLst>
          </p:nvPr>
        </p:nvGraphicFramePr>
        <p:xfrm>
          <a:off x="1143000" y="1981200"/>
          <a:ext cx="61722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040" imgH="368280" progId="Equation.3">
                  <p:embed/>
                </p:oleObj>
              </mc:Choice>
              <mc:Fallback>
                <p:oleObj name="Equation" r:id="rId3" imgW="2705040" imgH="36828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1722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018585"/>
              </p:ext>
            </p:extLst>
          </p:nvPr>
        </p:nvGraphicFramePr>
        <p:xfrm>
          <a:off x="1282700" y="3127375"/>
          <a:ext cx="5969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57320" imgH="507960" progId="Equation.3">
                  <p:embed/>
                </p:oleObj>
              </mc:Choice>
              <mc:Fallback>
                <p:oleObj name="Equation" r:id="rId5" imgW="2857320" imgH="507960" progId="Equation.3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3127375"/>
                        <a:ext cx="59690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848600" y="20574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[Eq.19]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848600" y="3355975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[Eq.20]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88282"/>
            <a:ext cx="8167688" cy="779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496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Linear SVM: </a:t>
            </a:r>
            <a:r>
              <a:rPr lang="en-US" sz="3200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Classification is based on a separating hyperplane.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Such a hyperplane is represented as a combination of some support vectors.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determination of support vectors reduces to solve a quadratic programming problem.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In the dual problem and the separating hyperplane, dot products can be used in place of the original training data.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This is the door for us to learn a nonlinear classifier.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3. Non-linear SVM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Consider the case in which our data are not linearly separable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This may often happen in practice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How about using a non-linear function?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rgbClr val="0432FF"/>
                </a:solidFill>
              </a:rPr>
              <a:t>Idea of Non-linear SVM:</a:t>
            </a:r>
            <a:endParaRPr lang="en-US" b="1" dirty="0">
              <a:solidFill>
                <a:srgbClr val="0432FF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b="1" dirty="0">
                <a:solidFill>
                  <a:schemeClr val="tx1"/>
                </a:solidFill>
              </a:rPr>
              <a:t>Step 1:</a:t>
            </a:r>
            <a:r>
              <a:rPr lang="en-US" sz="2000" dirty="0">
                <a:solidFill>
                  <a:schemeClr val="tx1"/>
                </a:solidFill>
              </a:rPr>
              <a:t> transform the input into another space, which often has </a:t>
            </a:r>
            <a:r>
              <a:rPr lang="en-US" sz="2000" i="1" dirty="0">
                <a:solidFill>
                  <a:schemeClr val="tx1"/>
                </a:solidFill>
              </a:rPr>
              <a:t>higher dimensions</a:t>
            </a:r>
            <a:r>
              <a:rPr lang="en-US" sz="2000" dirty="0">
                <a:solidFill>
                  <a:schemeClr val="tx1"/>
                </a:solidFill>
              </a:rPr>
              <a:t>, so that the projection of data is linearly separable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b="1" dirty="0">
                <a:solidFill>
                  <a:schemeClr val="tx1"/>
                </a:solidFill>
              </a:rPr>
              <a:t>Step 2:</a:t>
            </a:r>
            <a:r>
              <a:rPr lang="en-US" sz="2000" dirty="0">
                <a:solidFill>
                  <a:schemeClr val="tx1"/>
                </a:solidFill>
              </a:rPr>
              <a:t> use linear SVM in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 new space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8F29F4-5DA7-9841-8811-48F7C882DD77}"/>
              </a:ext>
            </a:extLst>
          </p:cNvPr>
          <p:cNvGrpSpPr/>
          <p:nvPr/>
        </p:nvGrpSpPr>
        <p:grpSpPr>
          <a:xfrm>
            <a:off x="4498975" y="4616196"/>
            <a:ext cx="4645025" cy="2241804"/>
            <a:chOff x="4273423" y="4571715"/>
            <a:chExt cx="4645025" cy="224180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2753876-7E35-884F-8084-ED8B2A8AF0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273423" y="4571715"/>
              <a:ext cx="4645025" cy="224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A065C-EBEF-F84F-AA41-C9B4A2834A4C}"/>
                </a:ext>
              </a:extLst>
            </p:cNvPr>
            <p:cNvSpPr/>
            <p:nvPr/>
          </p:nvSpPr>
          <p:spPr>
            <a:xfrm rot="21091480">
              <a:off x="6543562" y="4701214"/>
              <a:ext cx="7620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4">
            <a:extLst>
              <a:ext uri="{FF2B5EF4-FFF2-40B4-BE49-F238E27FC236}">
                <a16:creationId xmlns:a16="http://schemas.microsoft.com/office/drawing/2014/main" id="{102C5927-F3E5-F745-AA6A-91301489C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9367" y="2057400"/>
            <a:ext cx="2146033" cy="1590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145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Non-linear SVM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Input space:</a:t>
            </a:r>
            <a:r>
              <a:rPr lang="en-US" sz="2200" dirty="0">
                <a:solidFill>
                  <a:schemeClr val="tx1"/>
                </a:solidFill>
              </a:rPr>
              <a:t> initial representation of data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Feature space:</a:t>
            </a:r>
            <a:r>
              <a:rPr lang="en-US" sz="2200" dirty="0">
                <a:solidFill>
                  <a:schemeClr val="tx1"/>
                </a:solidFill>
              </a:rPr>
              <a:t> the new space after the transformation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242BB7-A5C2-8440-8AB0-B7E2ACE90E14}"/>
              </a:ext>
            </a:extLst>
          </p:cNvPr>
          <p:cNvGrpSpPr/>
          <p:nvPr/>
        </p:nvGrpSpPr>
        <p:grpSpPr>
          <a:xfrm>
            <a:off x="1828800" y="2911223"/>
            <a:ext cx="5257800" cy="3946777"/>
            <a:chOff x="1828800" y="2911223"/>
            <a:chExt cx="5257800" cy="3946777"/>
          </a:xfrm>
        </p:grpSpPr>
        <p:pic>
          <p:nvPicPr>
            <p:cNvPr id="8" name="Picture 2" descr="Figure B.16: Non-linear classifier using Kernel trick ">
              <a:extLst>
                <a:ext uri="{FF2B5EF4-FFF2-40B4-BE49-F238E27FC236}">
                  <a16:creationId xmlns:a16="http://schemas.microsoft.com/office/drawing/2014/main" id="{0EECC90B-1833-3245-8B4E-1FAD5602B0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911223"/>
              <a:ext cx="5257800" cy="394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AB22BB1-34F1-2B44-9975-8AFC7E759470}"/>
                </a:ext>
              </a:extLst>
            </p:cNvPr>
            <p:cNvSpPr/>
            <p:nvPr/>
          </p:nvSpPr>
          <p:spPr>
            <a:xfrm rot="21214865">
              <a:off x="4343400" y="3403198"/>
              <a:ext cx="9144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346EBB-52D2-3941-AE4E-ABCE8DCAA117}"/>
                </a:ext>
              </a:extLst>
            </p:cNvPr>
            <p:cNvSpPr/>
            <p:nvPr/>
          </p:nvSpPr>
          <p:spPr>
            <a:xfrm>
              <a:off x="3797268" y="6121802"/>
              <a:ext cx="934226" cy="3293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B6E105-5FCA-AC40-99DA-F99E54AEF348}"/>
                    </a:ext>
                  </a:extLst>
                </p:cNvPr>
                <p:cNvSpPr txBox="1"/>
                <p:nvPr/>
              </p:nvSpPr>
              <p:spPr>
                <a:xfrm>
                  <a:off x="3962400" y="5943600"/>
                  <a:ext cx="609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vi-V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vi-V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vi-V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5B6E105-5FCA-AC40-99DA-F99E54AEF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943600"/>
                  <a:ext cx="609600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4167" r="-20833" b="-12500"/>
                  </a:stretch>
                </a:blipFill>
              </p:spPr>
              <p:txBody>
                <a:bodyPr/>
                <a:lstStyle/>
                <a:p>
                  <a:r>
                    <a:rPr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117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Non-linear SVM: </a:t>
            </a:r>
            <a:r>
              <a:rPr lang="en-US" sz="3200" dirty="0">
                <a:solidFill>
                  <a:srgbClr val="0432FF"/>
                </a:solidFill>
              </a:rPr>
              <a:t>transformation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Our idea is to map the input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x</a:t>
                </a:r>
                <a:r>
                  <a:rPr lang="en-US" sz="2200" dirty="0">
                    <a:solidFill>
                      <a:schemeClr val="tx1"/>
                    </a:solidFill>
                  </a:rPr>
                  <a:t> to a new representation, using a non-linear mapping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vi-VN" sz="2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In the feature space, the original training data </a:t>
                </a:r>
                <a14:m>
                  <m:oMath xmlns:m="http://schemas.openxmlformats.org/officeDocument/2006/math">
                    <m:r>
                      <a:rPr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{(</m:t>
                    </m:r>
                    <m:r>
                      <a:rPr lang="en-US" altLang="ja-JP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𝒙</m:t>
                    </m:r>
                    <m:r>
                      <a:rPr lang="en-US" altLang="ja-JP" sz="2200" b="1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r>
                      <a:rPr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  <m:r>
                      <a:rPr lang="en-US" altLang="ja-JP" sz="22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1</m:t>
                    </m:r>
                    <m:r>
                      <a:rPr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), (</m:t>
                    </m:r>
                    <m:r>
                      <a:rPr lang="en-US" altLang="ja-JP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𝒙</m:t>
                    </m:r>
                    <m:r>
                      <a:rPr lang="en-US" altLang="ja-JP" sz="2200" b="1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𝟐</m:t>
                    </m:r>
                    <m:r>
                      <a:rPr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r>
                      <a:rPr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  <m:r>
                      <a:rPr lang="en-US" altLang="ja-JP" sz="2200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</m:t>
                    </m:r>
                    <m:r>
                      <a:rPr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), …, (</m:t>
                    </m:r>
                    <m:r>
                      <a:rPr lang="en-US" altLang="ja-JP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𝒙</m:t>
                    </m:r>
                    <m:r>
                      <a:rPr lang="en-US" altLang="ja-JP" sz="2200" b="1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𝒓</m:t>
                    </m:r>
                    <m:r>
                      <a:rPr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sSub>
                      <m:sSubPr>
                        <m:ctrlPr>
                          <a:rPr lang="vi-VN" altLang="ja-JP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𝑦</m:t>
                        </m:r>
                      </m:e>
                      <m:sub>
                        <m:r>
                          <a:rPr lang="vi-VN" altLang="ja-JP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𝑟</m:t>
                        </m:r>
                      </m:sub>
                    </m:sSub>
                    <m:r>
                      <a:rPr lang="en-US" altLang="ja-JP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)}</m:t>
                    </m:r>
                  </m:oMath>
                </a14:m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 are represented by</a:t>
                </a:r>
                <a:r>
                  <a:rPr lang="en-US" altLang="ja-JP" sz="2200">
                    <a:ea typeface="ＭＳ Ｐゴシック" panose="020B0600070205080204" pitchFamily="34" charset="-128"/>
                  </a:rPr>
                  <a:t> 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{(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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(</a:t>
                </a:r>
                <a:r>
                  <a:rPr lang="en-US" altLang="ja-JP" sz="22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200" b="1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), 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sz="2200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), (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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(</a:t>
                </a:r>
                <a:r>
                  <a:rPr lang="en-US" altLang="ja-JP" sz="22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200" b="1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), 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sz="2200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), …, (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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(</a:t>
                </a:r>
                <a:r>
                  <a:rPr lang="en-US" altLang="ja-JP" sz="22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200" b="1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r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), 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y</a:t>
                </a:r>
                <a:r>
                  <a:rPr lang="en-US" altLang="ja-JP" sz="2200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r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)}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3"/>
                <a:stretch>
                  <a:fillRect l="-751" t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8D820D1-F6EB-1945-A9A7-A18C5A35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82967" y="4973956"/>
            <a:ext cx="6578065" cy="1874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842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Support Vector Machines (2)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SVM has a strong theory that supports its performance.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It can work well with very high dimensional problems.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It is now one of the most popular and strong methods.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For text categorization, linear SVM performs very well.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Non-linear SVM: </a:t>
            </a:r>
            <a:r>
              <a:rPr lang="en-US" sz="3200" dirty="0">
                <a:solidFill>
                  <a:srgbClr val="0432FF"/>
                </a:solidFill>
              </a:rPr>
              <a:t>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Consider the input space to be 2-dimensional, and we choose the following map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 sz="2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⟼(</m:t>
                      </m:r>
                      <m:sSubSup>
                        <m:sSubSupPr>
                          <m:ctrlPr>
                            <a:rPr lang="en-GB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vi-V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2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vi-VN" sz="2200" dirty="0">
                    <a:solidFill>
                      <a:schemeClr val="tx1"/>
                    </a:solidFill>
                  </a:rPr>
                  <a:t>So instance </a:t>
                </a:r>
                <a:r>
                  <a:rPr lang="vi-VN" sz="2200" b="1" dirty="0">
                    <a:solidFill>
                      <a:schemeClr val="tx1"/>
                    </a:solidFill>
                  </a:rPr>
                  <a:t>x</a:t>
                </a:r>
                <a:r>
                  <a:rPr lang="vi-VN" sz="2200" dirty="0">
                    <a:solidFill>
                      <a:schemeClr val="tx1"/>
                    </a:solidFill>
                  </a:rPr>
                  <a:t> = (2, 3) will have the representation in the feature space as</a:t>
                </a:r>
                <a:r>
                  <a:rPr lang="en-US" altLang="ja-JP" sz="2200">
                    <a:ea typeface="ＭＳ Ｐゴシック" panose="020B0600070205080204" pitchFamily="34" charset="-128"/>
                  </a:rPr>
                  <a:t> 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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(</a:t>
                </a:r>
                <a:r>
                  <a:rPr lang="en-US" altLang="ja-JP" sz="22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 = (4, 9, 8.49)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3"/>
                <a:stretch>
                  <a:fillRect l="-751" t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8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Non-linear SVM: </a:t>
            </a:r>
            <a:r>
              <a:rPr lang="en-US" sz="3200" dirty="0">
                <a:solidFill>
                  <a:srgbClr val="0432FF"/>
                </a:solidFill>
              </a:rPr>
              <a:t>learning &amp;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b="1" dirty="0">
                    <a:solidFill>
                      <a:schemeClr val="tx1"/>
                    </a:solidFill>
                  </a:rPr>
                  <a:t>Training problem: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Minimize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Such that</a:t>
                </a:r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200" b="1" dirty="0">
                    <a:solidFill>
                      <a:schemeClr val="tx1"/>
                    </a:solidFill>
                  </a:rPr>
                  <a:t>The dual problem:</a:t>
                </a:r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Maximize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Such that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105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105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b="1" dirty="0">
                    <a:solidFill>
                      <a:schemeClr val="tx1"/>
                    </a:solidFill>
                  </a:rPr>
                  <a:t>Classifier:</a:t>
                </a:r>
                <a:r>
                  <a:rPr lang="en-US" sz="2200" dirty="0">
                    <a:solidFill>
                      <a:schemeClr val="tx1"/>
                    </a:solidFill>
                  </a:rPr>
                  <a:t>  </a:t>
                </a:r>
                <a:endParaRPr lang="vi-VN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vi-VN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vi-VN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vi-VN" sz="2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vi-VN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vi-VN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vi-VN" sz="22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vi-VN" sz="2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2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vi-VN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sz="22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vi-VN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vi-VN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601" t="-1905" b="-2476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D42BEA4A-A6C4-EC4E-91DF-3254C4E21284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87506874"/>
              </p:ext>
            </p:extLst>
          </p:nvPr>
        </p:nvGraphicFramePr>
        <p:xfrm>
          <a:off x="2514600" y="1889760"/>
          <a:ext cx="4593202" cy="160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76440" imgH="863280" progId="Equation.3">
                  <p:embed/>
                </p:oleObj>
              </mc:Choice>
              <mc:Fallback>
                <p:oleObj name="Equation" r:id="rId5" imgW="2476440" imgH="86328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D42BEA4A-A6C4-EC4E-91DF-3254C4E21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89760"/>
                        <a:ext cx="4593202" cy="160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2C3ECDF1-2EBC-EE42-89D2-85753155C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951609"/>
              </p:ext>
            </p:extLst>
          </p:nvPr>
        </p:nvGraphicFramePr>
        <p:xfrm>
          <a:off x="2514600" y="3747135"/>
          <a:ext cx="4977871" cy="190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17640" imgH="1041120" progId="Equation.3">
                  <p:embed/>
                </p:oleObj>
              </mc:Choice>
              <mc:Fallback>
                <p:oleObj name="Equation" r:id="rId7" imgW="2717640" imgH="104112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2C3ECDF1-2EBC-EE42-89D2-85753155C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47135"/>
                        <a:ext cx="4977871" cy="1907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98691163-7096-3E49-8F7A-C918C1442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2174" y="195072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[Eq.34]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D969632F-2405-4B46-99A0-97E8CB5B0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374" y="393192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[Eq.35]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64325E91-1F49-F34E-9831-3A99DF9BE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374" y="592772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[Eq.36]</a:t>
            </a:r>
          </a:p>
        </p:txBody>
      </p:sp>
    </p:spTree>
    <p:extLst>
      <p:ext uri="{BB962C8B-B14F-4D97-AF65-F5344CB8AC3E}">
        <p14:creationId xmlns:p14="http://schemas.microsoft.com/office/powerpoint/2010/main" val="1515941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Non-linear SVM: </a:t>
            </a:r>
            <a:r>
              <a:rPr lang="en-US" sz="3200" dirty="0">
                <a:solidFill>
                  <a:srgbClr val="FF0000"/>
                </a:solidFill>
              </a:rPr>
              <a:t>difficulties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rgbClr val="FF0000"/>
                </a:solidFill>
              </a:rPr>
              <a:t>How to find the mapping?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An intractable problem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curse of dimensionality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As the dimensionality increases, the volume of the space increases so fast that the available data become sparse.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This sparsity is problematic.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Increasing the dimensionality will require significantly more training data.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E78A4E-34DA-F94B-893E-5989F1C6E47A}"/>
              </a:ext>
            </a:extLst>
          </p:cNvPr>
          <p:cNvGrpSpPr/>
          <p:nvPr/>
        </p:nvGrpSpPr>
        <p:grpSpPr>
          <a:xfrm>
            <a:off x="3224220" y="4419573"/>
            <a:ext cx="5843580" cy="2743226"/>
            <a:chOff x="4147325" y="4456676"/>
            <a:chExt cx="5843580" cy="2743226"/>
          </a:xfrm>
        </p:grpSpPr>
        <p:sp>
          <p:nvSpPr>
            <p:cNvPr id="8" name="Explosion 2 7">
              <a:extLst>
                <a:ext uri="{FF2B5EF4-FFF2-40B4-BE49-F238E27FC236}">
                  <a16:creationId xmlns:a16="http://schemas.microsoft.com/office/drawing/2014/main" id="{34EFB543-0930-0044-950E-A7520684E698}"/>
                </a:ext>
              </a:extLst>
            </p:cNvPr>
            <p:cNvSpPr/>
            <p:nvPr/>
          </p:nvSpPr>
          <p:spPr>
            <a:xfrm rot="713319">
              <a:off x="4147325" y="4456676"/>
              <a:ext cx="5843580" cy="2743226"/>
            </a:xfrm>
            <a:prstGeom prst="irregularSeal2">
              <a:avLst/>
            </a:prstGeom>
            <a:solidFill>
              <a:schemeClr val="accent6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A654D4-DAFB-D94B-9364-78AC2DA243FC}"/>
                </a:ext>
              </a:extLst>
            </p:cNvPr>
            <p:cNvSpPr txBox="1"/>
            <p:nvPr/>
          </p:nvSpPr>
          <p:spPr>
            <a:xfrm rot="21408579">
              <a:off x="5139808" y="5191247"/>
              <a:ext cx="31218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latin typeface="Arial"/>
                  <a:cs typeface="Arial"/>
                </a:rPr>
                <a:t>Dữ liệu dù thu thập được lớn đến đâu thì cũng là </a:t>
              </a:r>
              <a:r>
                <a:rPr lang="en-US" sz="2000" b="1">
                  <a:latin typeface="Arial"/>
                  <a:cs typeface="Arial"/>
                </a:rPr>
                <a:t>quá nhỏ</a:t>
              </a:r>
              <a:r>
                <a:rPr lang="en-US" sz="2000">
                  <a:latin typeface="Arial"/>
                  <a:cs typeface="Arial"/>
                </a:rPr>
                <a:t> so với không gian của chúng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2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Non-linear SVM: </a:t>
            </a:r>
            <a:r>
              <a:rPr lang="en-US" sz="3200" dirty="0">
                <a:solidFill>
                  <a:srgbClr val="0432FF"/>
                </a:solidFill>
              </a:rPr>
              <a:t>Kernel functions</a:t>
            </a:r>
            <a:endParaRPr lang="en-US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An explicit form of a tranformation is not necessary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200" b="1" dirty="0">
                    <a:solidFill>
                      <a:schemeClr val="tx1"/>
                    </a:solidFill>
                  </a:rPr>
                  <a:t>The dual problem:</a:t>
                </a:r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Maximize</a:t>
                </a: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228600" lvl="1" indent="0">
                  <a:spcBef>
                    <a:spcPts val="1200"/>
                  </a:spcBef>
                  <a:buClr>
                    <a:schemeClr val="tx1"/>
                  </a:buClr>
                  <a:buSzPct val="50000"/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Such that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b="1" dirty="0">
                    <a:solidFill>
                      <a:schemeClr val="tx1"/>
                    </a:solidFill>
                  </a:rPr>
                  <a:t>Classifier:</a:t>
                </a:r>
                <a:r>
                  <a:rPr lang="en-US" sz="22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vi-VN" sz="22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vi-VN" sz="22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vi-VN" sz="2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vi-V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vi-VN" sz="22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vi-VN" sz="22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vi-VN" sz="2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vi-VN" sz="22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vi-V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vi-V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vi-VN" sz="2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vi-V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vi-V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vi-V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vi-VN" sz="2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vi-V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vi-V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vi-V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vi-V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Both require only the inner product 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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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(</a:t>
                </a:r>
                <a:r>
                  <a:rPr lang="en-US" altLang="ja-JP" sz="22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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(</a:t>
                </a:r>
                <a:r>
                  <a:rPr lang="en-US" altLang="ja-JP" sz="22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z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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200" b="1" dirty="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Kernel trick:</a:t>
                </a:r>
                <a:r>
                  <a:rPr lang="en-US" sz="2200" dirty="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Nonlinear SVM can be used by replacing those inner products by evaluations of some </a:t>
                </a:r>
                <a:r>
                  <a:rPr lang="en-US" sz="2200" b="1" i="1" dirty="0">
                    <a:solidFill>
                      <a:srgbClr val="0432FF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kernel function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400" i="1">
                    <a:solidFill>
                      <a:schemeClr val="tx1"/>
                    </a:solidFill>
                  </a:rPr>
                  <a:t>K</a:t>
                </a:r>
                <a:r>
                  <a:rPr lang="en-US" sz="2400">
                    <a:solidFill>
                      <a:schemeClr val="tx1"/>
                    </a:solidFill>
                  </a:rPr>
                  <a:t>(</a:t>
                </a:r>
                <a:r>
                  <a:rPr lang="en-US" sz="2400" b="1">
                    <a:solidFill>
                      <a:schemeClr val="tx1"/>
                    </a:solidFill>
                  </a:rPr>
                  <a:t>x</a:t>
                </a:r>
                <a:r>
                  <a:rPr lang="en-US" sz="2400">
                    <a:solidFill>
                      <a:schemeClr val="tx1"/>
                    </a:solidFill>
                  </a:rPr>
                  <a:t>,</a:t>
                </a:r>
                <a:r>
                  <a:rPr lang="en-US" sz="2400" b="1">
                    <a:solidFill>
                      <a:schemeClr val="tx1"/>
                    </a:solidFill>
                  </a:rPr>
                  <a:t>z</a:t>
                </a:r>
                <a:r>
                  <a:rPr lang="en-US" sz="2400">
                    <a:solidFill>
                      <a:schemeClr val="tx1"/>
                    </a:solidFill>
                  </a:rPr>
                  <a:t>) = </a:t>
                </a:r>
                <a:r>
                  <a:rPr lang="en-US" altLang="ja-JP" sz="24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</a:t>
                </a:r>
                <a:r>
                  <a:rPr lang="en-US" altLang="ja-JP" sz="2400" i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</a:t>
                </a:r>
                <a:r>
                  <a:rPr lang="en-US" altLang="ja-JP" sz="24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(</a:t>
                </a:r>
                <a:r>
                  <a:rPr lang="en-US" altLang="ja-JP" sz="24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4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en-US" altLang="ja-JP" sz="24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,</a:t>
                </a:r>
                <a:r>
                  <a:rPr lang="en-US" altLang="ja-JP" sz="2400" i="1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</a:t>
                </a:r>
                <a:r>
                  <a:rPr lang="en-US" altLang="ja-JP" sz="24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(</a:t>
                </a:r>
                <a:r>
                  <a:rPr lang="en-US" altLang="ja-JP" sz="24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z</a:t>
                </a:r>
                <a:r>
                  <a:rPr lang="en-US" altLang="ja-JP" sz="24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</a:t>
                </a:r>
                <a:r>
                  <a:rPr lang="en-US" altLang="ja-JP" sz="2400">
                    <a:solidFill>
                      <a:schemeClr val="tx1"/>
                    </a:solidFill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</a:t>
                </a:r>
                <a:endParaRPr lang="en-US" sz="2400">
                  <a:solidFill>
                    <a:schemeClr val="tx1"/>
                  </a:solidFill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751" t="-1667" r="-16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92F72808-FACB-1140-B302-4277459D5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7947"/>
              </p:ext>
            </p:extLst>
          </p:nvPr>
        </p:nvGraphicFramePr>
        <p:xfrm>
          <a:off x="2381026" y="2398059"/>
          <a:ext cx="4977871" cy="190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17640" imgH="1041120" progId="Equation.3">
                  <p:embed/>
                </p:oleObj>
              </mc:Choice>
              <mc:Fallback>
                <p:oleObj name="Equation" r:id="rId5" imgW="2717640" imgH="1041120" progId="Equation.3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92F72808-FACB-1140-B302-4277459D5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026" y="2398059"/>
                        <a:ext cx="4977871" cy="1907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096EE63C-0150-1146-9285-8469EB7ED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880" y="6114396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[Eq.37]</a:t>
            </a:r>
          </a:p>
        </p:txBody>
      </p:sp>
    </p:spTree>
    <p:extLst>
      <p:ext uri="{BB962C8B-B14F-4D97-AF65-F5344CB8AC3E}">
        <p14:creationId xmlns:p14="http://schemas.microsoft.com/office/powerpoint/2010/main" val="1632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Kernel functions: </a:t>
            </a:r>
            <a:r>
              <a:rPr lang="en-US" sz="3200" dirty="0">
                <a:solidFill>
                  <a:srgbClr val="0432FF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Polynomial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vi-V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vi-V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vi-VN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vi-V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vi-VN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vi-VN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vi-VN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  <m:sup>
                          <m:r>
                            <a:rPr lang="vi-V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Consider the polynomial with degree d=2. For any vectors </a:t>
                </a:r>
                <a:r>
                  <a:rPr lang="en-US" altLang="ja-JP" sz="22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=(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200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,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x</a:t>
                </a:r>
                <a:r>
                  <a:rPr lang="en-US" altLang="ja-JP" sz="2200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  and  </a:t>
                </a:r>
                <a:r>
                  <a:rPr lang="en-US" altLang="ja-JP" sz="2200" b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z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=(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z</a:t>
                </a:r>
                <a:r>
                  <a:rPr lang="en-US" altLang="ja-JP" sz="2200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1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,</a:t>
                </a:r>
                <a:r>
                  <a:rPr lang="en-US" altLang="ja-JP" sz="2200" i="1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z</a:t>
                </a:r>
                <a:r>
                  <a:rPr lang="en-US" altLang="ja-JP" sz="2200" baseline="-250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2</a:t>
                </a:r>
                <a: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)</a:t>
                </a:r>
                <a:br>
                  <a:rPr lang="en-US" altLang="ja-JP" sz="220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</a:b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vi-VN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vi-VN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2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vi-VN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vi-VN" sz="2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vi-VN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p>
                              <m:sSupPr>
                                <m:ctrlP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vi-VN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vi-VN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mr>
                        <m:mr>
                          <m:e/>
                          <m:e>
                            <m: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vi-VN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vi-VN" sz="22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vi-VN" sz="22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vi-VN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vi-VN" sz="22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vi-VN" sz="22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vi-VN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vi-VN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vi-VN" sz="22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vi-VN" sz="22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vi-VN" sz="22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vi-VN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vi-VN" sz="22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vi-VN" sz="22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vi-VN" sz="22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vi-VN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sSub>
                                      <m:sSubPr>
                                        <m:ctrlP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vi-VN" sz="22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vi-VN" sz="22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vi-VN" sz="2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vi-VN" sz="2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vi-VN" sz="22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vi-VN" sz="2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vi-VN" sz="2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r>
                  <a:rPr lang="en-US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vi-V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vi-V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ad>
                          <m:radPr>
                            <m:degHide m:val="on"/>
                            <m:ctrlP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Therefore the polynomial is the product of two vectors </a:t>
                </a:r>
                <a14:m>
                  <m:oMath xmlns:m="http://schemas.openxmlformats.org/officeDocument/2006/math">
                    <m:r>
                      <a:rPr lang="vi-V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vi-V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vi-V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vi-V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vi-VN" sz="2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vi-VN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3"/>
                <a:stretch>
                  <a:fillRect l="-750" t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30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Kernel functions: </a:t>
            </a:r>
            <a:r>
              <a:rPr lang="en-US" sz="3200" dirty="0">
                <a:solidFill>
                  <a:srgbClr val="0432FF"/>
                </a:solidFill>
              </a:rPr>
              <a:t>popular choices</a:t>
            </a:r>
            <a:endParaRPr lang="en-US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Polynomial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1200"/>
                  </a:spcBef>
                  <a:buClr>
                    <a:schemeClr val="tx1"/>
                  </a:buClr>
                  <a:buSzPct val="50000"/>
                  <a:buFont typeface="Wingdings" charset="2"/>
                  <a:buChar char="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Gaussian radial basis function (RBF)</a:t>
                </a: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Sigmoid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vi-VN" sz="22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vi-V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begChr m:val="⟨"/>
                        <m:endChr m:val="⟩"/>
                        <m:ctrlP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vi-V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vi-V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trong đó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vi-V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200" dirty="0">
                    <a:solidFill>
                      <a:srgbClr val="FF0000"/>
                    </a:solidFill>
                  </a:rPr>
                  <a:t>What conditions ensure a kernel function?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:r>
                  <a:rPr lang="en-US" sz="2200" b="1" dirty="0">
                    <a:solidFill>
                      <a:schemeClr val="tx1"/>
                    </a:solidFill>
                  </a:rPr>
                  <a:t>Mercer’s theorem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24000"/>
                <a:ext cx="8458200" cy="5334000"/>
              </a:xfrm>
              <a:blipFill>
                <a:blip r:embed="rId4"/>
                <a:stretch>
                  <a:fillRect l="-750" t="-952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6BE334A2-2A9E-834B-BF03-4D6559385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6225" y="2057400"/>
          <a:ext cx="56673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3960" imgH="241200" progId="Equation.3">
                  <p:embed/>
                </p:oleObj>
              </mc:Choice>
              <mc:Fallback>
                <p:oleObj name="Equation" r:id="rId5" imgW="2793960" imgH="2412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6BE334A2-2A9E-834B-BF03-4D6559385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2057400"/>
                        <a:ext cx="56673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501D8472-F798-5044-ABC1-68924B876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3429000"/>
          <a:ext cx="41608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70000" imgH="380880" progId="Equation.3">
                  <p:embed/>
                </p:oleObj>
              </mc:Choice>
              <mc:Fallback>
                <p:oleObj name="Equation" r:id="rId7" imgW="2070000" imgH="38088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501D8472-F798-5044-ABC1-68924B8760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429000"/>
                        <a:ext cx="416083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452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432FF"/>
                </a:solidFill>
              </a:rPr>
              <a:t>summary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SVM works with real-value attributes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Any nominal attribute need to be transformed into a real one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learning formulation of SVM focuses on 2 classes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How about a classification problem with &gt; 2 classes?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One-vs-the-rest, one-vs-one: a multiclass problem can be solved by reducing to many different problems with 2 classes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decision function is simple, but may be hard to interpret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It is more serious if we use some kernel functions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7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SVM: </a:t>
            </a:r>
            <a:r>
              <a:rPr lang="en-US" sz="3200" dirty="0">
                <a:solidFill>
                  <a:srgbClr val="0000FF"/>
                </a:solidFill>
              </a:rPr>
              <a:t>some packages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>
                <a:solidFill>
                  <a:srgbClr val="0000FF"/>
                </a:solidFill>
              </a:rPr>
              <a:t>LibSVM:</a:t>
            </a:r>
          </a:p>
          <a:p>
            <a:pPr marL="473075" lvl="1" indent="-146050">
              <a:buSzTx/>
              <a:buFontTx/>
              <a:buChar char="•"/>
            </a:pPr>
            <a:r>
              <a:rPr lang="en-US">
                <a:hlinkClick r:id="rId3"/>
              </a:rPr>
              <a:t>http://www.csie.ntu.edu.tw/~cjlin/libsvm/</a:t>
            </a:r>
            <a:endParaRPr lang="en-GB"/>
          </a:p>
          <a:p>
            <a:pPr>
              <a:spcBef>
                <a:spcPts val="1200"/>
              </a:spcBef>
            </a:pPr>
            <a:r>
              <a:rPr lang="en-US" sz="2200">
                <a:solidFill>
                  <a:srgbClr val="FF0000"/>
                </a:solidFill>
              </a:rPr>
              <a:t>Linear SVM for large datasets:</a:t>
            </a:r>
          </a:p>
          <a:p>
            <a:pPr marL="473075" lvl="1" indent="-146050">
              <a:buSzTx/>
              <a:buFontTx/>
              <a:buChar char="•"/>
            </a:pPr>
            <a:r>
              <a:rPr lang="en-US">
                <a:hlinkClick r:id="rId4"/>
              </a:rPr>
              <a:t>http://www.csie.ntu.edu.tw/~cjlin/liblinear/</a:t>
            </a:r>
            <a:endParaRPr lang="en-US"/>
          </a:p>
          <a:p>
            <a:pPr marL="473075" lvl="1" indent="-146050">
              <a:buSzTx/>
              <a:buFontTx/>
              <a:buChar char="•"/>
            </a:pPr>
            <a:r>
              <a:rPr lang="en-US"/>
              <a:t>http://www.cs.cornell.edu/people/tj/svm_light/svm_perf.html</a:t>
            </a:r>
          </a:p>
          <a:p>
            <a:pPr>
              <a:spcBef>
                <a:spcPts val="1200"/>
              </a:spcBef>
            </a:pPr>
            <a:r>
              <a:rPr lang="en-US" sz="2400">
                <a:solidFill>
                  <a:srgbClr val="0000FF"/>
                </a:solidFill>
              </a:rPr>
              <a:t>Scikit-learn in python:</a:t>
            </a:r>
          </a:p>
          <a:p>
            <a:pPr marL="473075" lvl="1" indent="-146050">
              <a:buSzTx/>
              <a:buFontTx/>
              <a:buChar char="•"/>
            </a:pPr>
            <a:r>
              <a:rPr lang="en-US"/>
              <a:t>http://scikit-learn.org/stable/modules/svm.html</a:t>
            </a:r>
          </a:p>
          <a:p>
            <a:pPr>
              <a:spcBef>
                <a:spcPts val="1200"/>
              </a:spcBef>
            </a:pPr>
            <a:r>
              <a:rPr lang="en-US" sz="2200">
                <a:solidFill>
                  <a:srgbClr val="FF0000"/>
                </a:solidFill>
              </a:rPr>
              <a:t>SVM</a:t>
            </a:r>
            <a:r>
              <a:rPr lang="en-US" sz="2200" i="1" baseline="30000">
                <a:solidFill>
                  <a:srgbClr val="FF0000"/>
                </a:solidFill>
              </a:rPr>
              <a:t>light</a:t>
            </a:r>
            <a:r>
              <a:rPr lang="en-US" sz="2200">
                <a:solidFill>
                  <a:srgbClr val="FF0000"/>
                </a:solidFill>
              </a:rPr>
              <a:t>:</a:t>
            </a:r>
          </a:p>
          <a:p>
            <a:pPr marL="473075" lvl="1" indent="-146050">
              <a:buSzTx/>
              <a:buFontTx/>
              <a:buChar char="•"/>
            </a:pPr>
            <a:r>
              <a:rPr lang="en-US">
                <a:hlinkClick r:id="rId5"/>
              </a:rPr>
              <a:t>http://www.cs.cornell.edu/people/tj/svm_light/index.html</a:t>
            </a:r>
            <a:endParaRPr lang="en-US"/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422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05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B. Liu. Web Data Mining: Exploring Hyperlinks, Contents, and Usage Data. Springer, 2006.</a:t>
            </a:r>
          </a:p>
          <a:p>
            <a:pPr>
              <a:spcBef>
                <a:spcPts val="600"/>
              </a:spcBef>
            </a:pPr>
            <a:r>
              <a:rPr lang="en-US" dirty="0"/>
              <a:t>C. J. C. Burges. A Tutorial on Support Vector Machines for Pattern Recognition. Data Mining and Knowledge Discovery, 2(2): 121-167, 1998.</a:t>
            </a:r>
          </a:p>
          <a:p>
            <a:pPr>
              <a:spcBef>
                <a:spcPts val="600"/>
              </a:spcBef>
            </a:pPr>
            <a:r>
              <a:rPr lang="en-US"/>
              <a:t>Cortes, Corinna, and Vladimir Vapnik. "Support-vector networks." </a:t>
            </a:r>
            <a:r>
              <a:rPr lang="en-US" i="1"/>
              <a:t>Machine learning</a:t>
            </a:r>
            <a:r>
              <a:rPr lang="en-US"/>
              <a:t> 20.3 (1995): 273-297.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7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Exercises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r>
              <a:rPr lang="en-US" sz="2200" dirty="0"/>
              <a:t>What is the main difference between SVM and KNN?</a:t>
            </a:r>
          </a:p>
          <a:p>
            <a:r>
              <a:rPr lang="en-US" sz="2200" dirty="0"/>
              <a:t>How many support vectors are there in the worst case? Why?</a:t>
            </a:r>
          </a:p>
          <a:p>
            <a:r>
              <a:rPr lang="en-US" sz="2200" dirty="0"/>
              <a:t>The meaning of the constant C in SVM? Compare the role of C in SVM with that of </a:t>
            </a:r>
            <a:r>
              <a:rPr lang="en-US" sz="2000"/>
              <a:t>λ in Ridge regression.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1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1. SVM: </a:t>
            </a:r>
            <a:r>
              <a:rPr lang="en-US" sz="3200" dirty="0">
                <a:solidFill>
                  <a:srgbClr val="0000FF"/>
                </a:solidFill>
              </a:rPr>
              <a:t>the linearly separable case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Problem representation: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Training data </a:t>
            </a:r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= {(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), (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), …, (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="1" baseline="-25000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, y</a:t>
            </a:r>
            <a:r>
              <a:rPr lang="en-US" baseline="-25000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)} with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instances.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Each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is a vector in an n-dimensional space,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e.g.,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(x</a:t>
            </a:r>
            <a:r>
              <a:rPr lang="en-US" baseline="-25000" dirty="0">
                <a:solidFill>
                  <a:schemeClr val="tx1"/>
                </a:solidFill>
              </a:rPr>
              <a:t>i1</a:t>
            </a:r>
            <a:r>
              <a:rPr lang="en-US" dirty="0">
                <a:solidFill>
                  <a:schemeClr val="tx1"/>
                </a:solidFill>
              </a:rPr>
              <a:t>, x</a:t>
            </a:r>
            <a:r>
              <a:rPr lang="en-US" baseline="-25000" dirty="0">
                <a:solidFill>
                  <a:schemeClr val="tx1"/>
                </a:solidFill>
              </a:rPr>
              <a:t>i2</a:t>
            </a:r>
            <a:r>
              <a:rPr lang="en-US" dirty="0">
                <a:solidFill>
                  <a:schemeClr val="tx1"/>
                </a:solidFill>
              </a:rPr>
              <a:t>, …, x</a:t>
            </a:r>
            <a:r>
              <a:rPr lang="en-US" baseline="-25000" dirty="0">
                <a:solidFill>
                  <a:schemeClr val="tx1"/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baseline="30000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. Each dimension represents an attribute.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Bold characters denote vectors.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y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is a class label in {-1; 1}. ‘1’ is </a:t>
            </a:r>
            <a:r>
              <a:rPr lang="en-US" dirty="0">
                <a:solidFill>
                  <a:srgbClr val="0432FF"/>
                </a:solidFill>
              </a:rPr>
              <a:t>possitive</a:t>
            </a:r>
            <a:r>
              <a:rPr lang="en-US" dirty="0">
                <a:solidFill>
                  <a:schemeClr val="tx1"/>
                </a:solidFill>
              </a:rPr>
              <a:t> class, ‘-1’ is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>
                <a:solidFill>
                  <a:schemeClr val="tx1"/>
                </a:solidFill>
              </a:rPr>
              <a:t> class.</a:t>
            </a:r>
          </a:p>
          <a:p>
            <a:pPr>
              <a:spcBef>
                <a:spcPts val="1200"/>
              </a:spcBef>
            </a:pPr>
            <a:r>
              <a:rPr lang="en-US" sz="2200" b="1" dirty="0">
                <a:solidFill>
                  <a:schemeClr val="tx1"/>
                </a:solidFill>
              </a:rPr>
              <a:t>Linear separability assumption:</a:t>
            </a:r>
            <a:r>
              <a:rPr lang="en-US" sz="2200" dirty="0">
                <a:solidFill>
                  <a:schemeClr val="tx1"/>
                </a:solidFill>
              </a:rPr>
              <a:t> there exists a hyperplane (of linear form) that well separates the two classes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(giả thuyết tồn tại một siêu phẳng mà phân tách 2 lớp được)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Linear SVM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SVM finds a hyperplane of the form: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</a:rPr>
              <a:t>f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)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</a:rPr>
              <a:t> = 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w 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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 x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</a:rPr>
              <a:t> + b</a:t>
            </a:r>
            <a:endParaRPr lang="en-US" sz="22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is the weight vector; b is a real number (bias).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altLang="ja-JP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b="1">
                <a:solidFill>
                  <a:schemeClr val="tx1"/>
                </a:solidFill>
                <a:ea typeface="ＭＳ Ｐゴシック" panose="020B0600070205080204" pitchFamily="34" charset="-128"/>
              </a:rPr>
              <a:t>w </a:t>
            </a:r>
            <a:r>
              <a:rPr lang="en-US" altLang="ja-JP" b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</a:t>
            </a:r>
            <a:r>
              <a:rPr lang="en-US" altLang="ja-JP" b="1">
                <a:solidFill>
                  <a:schemeClr val="tx1"/>
                </a:solidFill>
                <a:ea typeface="ＭＳ Ｐゴシック" panose="020B0600070205080204" pitchFamily="34" charset="-128"/>
              </a:rPr>
              <a:t> x</a:t>
            </a:r>
            <a:r>
              <a:rPr lang="en-US" altLang="ja-JP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 and </a:t>
            </a:r>
            <a:r>
              <a:rPr lang="en-US" altLang="ja-JP" b="1">
                <a:solidFill>
                  <a:schemeClr val="tx1"/>
                </a:solidFill>
                <a:ea typeface="ＭＳ Ｐゴシック" panose="020B0600070205080204" pitchFamily="34" charset="-128"/>
              </a:rPr>
              <a:t>w, x</a:t>
            </a:r>
            <a:r>
              <a:rPr lang="en-US" altLang="ja-JP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 denote the inner product of two vectors</a:t>
            </a:r>
            <a:br>
              <a:rPr lang="en-US" altLang="ja-JP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ja-JP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(tích vô hướng của hai véctơ)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Such that for each x</a:t>
            </a:r>
            <a:r>
              <a:rPr lang="en-US" sz="2200" baseline="-25000" dirty="0">
                <a:solidFill>
                  <a:schemeClr val="tx1"/>
                </a:solidFill>
              </a:rPr>
              <a:t>i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656268"/>
              </p:ext>
            </p:extLst>
          </p:nvPr>
        </p:nvGraphicFramePr>
        <p:xfrm>
          <a:off x="2136058" y="3953668"/>
          <a:ext cx="37941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482400" progId="Equation.3">
                  <p:embed/>
                </p:oleObj>
              </mc:Choice>
              <mc:Fallback>
                <p:oleObj name="Equation" r:id="rId3" imgW="1828800" imgH="4824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058" y="3953668"/>
                        <a:ext cx="379412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128819" y="1981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[Eq.1]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155858" y="4258468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[Eq.2]</a:t>
            </a:r>
          </a:p>
        </p:txBody>
      </p:sp>
    </p:spTree>
    <p:extLst>
      <p:ext uri="{BB962C8B-B14F-4D97-AF65-F5344CB8AC3E}">
        <p14:creationId xmlns:p14="http://schemas.microsoft.com/office/powerpoint/2010/main" val="327128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Separating hyperplane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hyperplane (H</a:t>
            </a:r>
            <a:r>
              <a:rPr lang="en-US" sz="2200" baseline="-25000" dirty="0">
                <a:solidFill>
                  <a:schemeClr val="tx1"/>
                </a:solidFill>
              </a:rPr>
              <a:t>0</a:t>
            </a:r>
            <a:r>
              <a:rPr lang="en-US" sz="2200" dirty="0">
                <a:solidFill>
                  <a:schemeClr val="tx1"/>
                </a:solidFill>
              </a:rPr>
              <a:t>) which separates the possitive from negative class is of the form: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w 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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 x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</a:rPr>
              <a:t> + b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= 0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It is also known as the </a:t>
            </a:r>
            <a:r>
              <a:rPr lang="en-US" sz="2200" i="1" dirty="0">
                <a:solidFill>
                  <a:srgbClr val="0432FF"/>
                </a:solidFill>
              </a:rPr>
              <a:t>decision boundary</a:t>
            </a:r>
            <a:r>
              <a:rPr lang="en-US" sz="2200" dirty="0">
                <a:solidFill>
                  <a:srgbClr val="0432FF"/>
                </a:solidFill>
              </a:rPr>
              <a:t>/surface.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But there might be infinitely many separating hyperplanes.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0000"/>
                </a:solidFill>
              </a:rPr>
              <a:t>Which one should we choose?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4057650"/>
            <a:ext cx="7848600" cy="2724150"/>
          </a:xfrm>
          <a:noFill/>
        </p:spPr>
      </p:pic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3810000" y="6596062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1600" i="1">
                <a:latin typeface="Courier New" panose="02070309020205020404" pitchFamily="49" charset="0"/>
                <a:cs typeface="Courier New" panose="02070309020205020404" pitchFamily="49" charset="0"/>
              </a:rPr>
              <a:t>[Liu, 2006]</a:t>
            </a:r>
            <a:endParaRPr lang="en-US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Hyperplane with max margin 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SVM selects the hyperplane with </a:t>
            </a:r>
            <a:r>
              <a:rPr lang="en-US" sz="2200" b="1" dirty="0">
                <a:solidFill>
                  <a:srgbClr val="0432FF"/>
                </a:solidFill>
              </a:rPr>
              <a:t>max margin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(SVM tìm siêu phẳng tách mà có lề lớn nhất)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It is proven that </a:t>
            </a:r>
            <a:r>
              <a:rPr lang="en-US" sz="2000" i="1" dirty="0">
                <a:solidFill>
                  <a:schemeClr val="tx1"/>
                </a:solidFill>
              </a:rPr>
              <a:t>the max-margin hyperplane has minimal errors among all possible hyperplanes.</a:t>
            </a:r>
            <a:endParaRPr lang="en-US" sz="1600" i="1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8425" y="3019425"/>
            <a:ext cx="6551613" cy="3609975"/>
          </a:xfrm>
          <a:noFill/>
        </p:spPr>
      </p:pic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6817519" y="6519862"/>
            <a:ext cx="1600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sz="1600" i="1">
                <a:latin typeface="Courier New" panose="02070309020205020404" pitchFamily="49" charset="0"/>
                <a:cs typeface="Courier New" panose="02070309020205020404" pitchFamily="49" charset="0"/>
              </a:rPr>
              <a:t>[Liu, 2006]</a:t>
            </a:r>
            <a:endParaRPr lang="en-US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Marginal hyperplanes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Assume that the two classes in our data can be separated clearly by a hyperplane.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Denote (</a:t>
            </a:r>
            <a:r>
              <a:rPr lang="en-US" sz="2200" b="1" dirty="0">
                <a:solidFill>
                  <a:schemeClr val="tx1"/>
                </a:solidFill>
              </a:rPr>
              <a:t>x</a:t>
            </a:r>
            <a:r>
              <a:rPr lang="en-US" sz="2200" b="1" baseline="30000" dirty="0">
                <a:solidFill>
                  <a:schemeClr val="tx1"/>
                </a:solidFill>
              </a:rPr>
              <a:t>+</a:t>
            </a:r>
            <a:r>
              <a:rPr lang="en-US" sz="2200" dirty="0">
                <a:solidFill>
                  <a:schemeClr val="tx1"/>
                </a:solidFill>
              </a:rPr>
              <a:t>,1) in possitive class and (</a:t>
            </a:r>
            <a:r>
              <a:rPr lang="en-US" sz="2200" b="1" dirty="0">
                <a:solidFill>
                  <a:schemeClr val="tx1"/>
                </a:solidFill>
              </a:rPr>
              <a:t>x</a:t>
            </a:r>
            <a:r>
              <a:rPr lang="en-US" sz="2200" b="1" baseline="30000" dirty="0">
                <a:solidFill>
                  <a:schemeClr val="tx1"/>
                </a:solidFill>
              </a:rPr>
              <a:t>-</a:t>
            </a:r>
            <a:r>
              <a:rPr lang="en-US" sz="2200" dirty="0">
                <a:solidFill>
                  <a:schemeClr val="tx1"/>
                </a:solidFill>
              </a:rPr>
              <a:t>,-1) in negative class which are </a:t>
            </a:r>
            <a:r>
              <a:rPr lang="en-US" sz="2200" i="1" dirty="0">
                <a:solidFill>
                  <a:srgbClr val="0432FF"/>
                </a:solidFill>
              </a:rPr>
              <a:t>closest</a:t>
            </a:r>
            <a:r>
              <a:rPr lang="en-US" sz="2200" dirty="0">
                <a:solidFill>
                  <a:schemeClr val="tx1"/>
                </a:solidFill>
              </a:rPr>
              <a:t> to the separating hyperplane H</a:t>
            </a:r>
            <a:r>
              <a:rPr lang="en-US" sz="2200" baseline="-25000" dirty="0">
                <a:solidFill>
                  <a:schemeClr val="tx1"/>
                </a:solidFill>
              </a:rPr>
              <a:t>0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w </a:t>
            </a:r>
            <a:r>
              <a:rPr lang="en-US" altLang="ja-JP" sz="2400" b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</a:t>
            </a:r>
            <a:r>
              <a:rPr lang="en-US" altLang="ja-JP" sz="2200" b="1">
                <a:solidFill>
                  <a:schemeClr val="tx1"/>
                </a:solidFill>
                <a:ea typeface="ＭＳ Ｐゴシック" panose="020B0600070205080204" pitchFamily="34" charset="-128"/>
              </a:rPr>
              <a:t> x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</a:t>
            </a:r>
            <a:r>
              <a:rPr lang="en-US" altLang="ja-JP" sz="2200" i="1">
                <a:solidFill>
                  <a:schemeClr val="tx1"/>
                </a:solidFill>
                <a:ea typeface="ＭＳ Ｐゴシック" panose="020B0600070205080204" pitchFamily="34" charset="-128"/>
              </a:rPr>
              <a:t> + b</a:t>
            </a:r>
            <a:r>
              <a:rPr lang="en-US" altLang="ja-JP" sz="2200">
                <a:solidFill>
                  <a:schemeClr val="tx1"/>
                </a:solidFill>
                <a:ea typeface="ＭＳ Ｐゴシック" panose="020B0600070205080204" pitchFamily="34" charset="-128"/>
              </a:rPr>
              <a:t> = 0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We define two parallel </a:t>
            </a:r>
            <a:r>
              <a:rPr lang="en-US" sz="2200" i="1" dirty="0">
                <a:solidFill>
                  <a:schemeClr val="tx1"/>
                </a:solidFill>
              </a:rPr>
              <a:t>marginal hyperplanes</a:t>
            </a:r>
            <a:r>
              <a:rPr lang="en-US" sz="2200" dirty="0">
                <a:solidFill>
                  <a:schemeClr val="tx1"/>
                </a:solidFill>
              </a:rPr>
              <a:t> as follows: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+</a:t>
            </a:r>
            <a:r>
              <a:rPr lang="en-US" sz="2000" dirty="0">
                <a:solidFill>
                  <a:schemeClr val="tx1"/>
                </a:solidFill>
              </a:rPr>
              <a:t> crosses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b="1" baseline="30000" dirty="0">
                <a:solidFill>
                  <a:schemeClr val="tx1"/>
                </a:solidFill>
              </a:rPr>
              <a:t>+</a:t>
            </a:r>
            <a:r>
              <a:rPr lang="en-US" sz="2000" dirty="0">
                <a:solidFill>
                  <a:schemeClr val="tx1"/>
                </a:solidFill>
              </a:rPr>
              <a:t> and is parallel with H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GB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</a:rPr>
              <a:t>w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 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ja-JP" sz="2000" b="1" baseline="30000">
                <a:solidFill>
                  <a:schemeClr val="tx1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 </a:t>
            </a:r>
            <a:r>
              <a:rPr lang="en-US" altLang="ja-JP" sz="2000" i="1">
                <a:solidFill>
                  <a:schemeClr val="tx1"/>
                </a:solidFill>
                <a:ea typeface="ＭＳ Ｐゴシック" panose="020B0600070205080204" pitchFamily="34" charset="-128"/>
              </a:rPr>
              <a:t>+ b 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= 1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H</a:t>
            </a:r>
            <a:r>
              <a:rPr lang="en-US" sz="2000" baseline="-25000" dirty="0">
                <a:solidFill>
                  <a:schemeClr val="tx1"/>
                </a:solidFill>
              </a:rPr>
              <a:t>-</a:t>
            </a:r>
            <a:r>
              <a:rPr lang="en-US" sz="2000" dirty="0">
                <a:solidFill>
                  <a:schemeClr val="tx1"/>
                </a:solidFill>
              </a:rPr>
              <a:t> crosses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b="1" baseline="30000" dirty="0">
                <a:solidFill>
                  <a:schemeClr val="tx1"/>
                </a:solidFill>
              </a:rPr>
              <a:t>-</a:t>
            </a:r>
            <a:r>
              <a:rPr lang="en-US" sz="2000" dirty="0">
                <a:solidFill>
                  <a:schemeClr val="tx1"/>
                </a:solidFill>
              </a:rPr>
              <a:t> and is parallel with H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GB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</a:rPr>
              <a:t>w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 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ja-JP" sz="2000" b="1" baseline="30000">
                <a:solidFill>
                  <a:schemeClr val="tx1"/>
                </a:solidFill>
                <a:ea typeface="ＭＳ Ｐゴシック" panose="020B0600070205080204" pitchFamily="34" charset="-128"/>
              </a:rPr>
              <a:t>-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 </a:t>
            </a:r>
            <a:r>
              <a:rPr lang="en-US" altLang="ja-JP" sz="2000" i="1">
                <a:solidFill>
                  <a:schemeClr val="tx1"/>
                </a:solidFill>
                <a:ea typeface="ＭＳ Ｐゴシック" panose="020B0600070205080204" pitchFamily="34" charset="-128"/>
              </a:rPr>
              <a:t>+ b 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= -1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No data point lies between these two marginal hyperplanes. And satisfying:</a:t>
            </a:r>
          </a:p>
          <a:p>
            <a:pPr marL="228600" lvl="1" indent="0" algn="ctr">
              <a:spcBef>
                <a:spcPts val="1200"/>
              </a:spcBef>
              <a:buClr>
                <a:schemeClr val="tx1"/>
              </a:buClr>
              <a:buSzPct val="50000"/>
              <a:buNone/>
            </a:pP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</a:rPr>
              <a:t>w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 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ja-JP" sz="2000" b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 </a:t>
            </a:r>
            <a:r>
              <a:rPr lang="en-US" altLang="ja-JP" sz="2000" i="1">
                <a:solidFill>
                  <a:schemeClr val="tx1"/>
                </a:solidFill>
                <a:ea typeface="ＭＳ Ｐゴシック" panose="020B0600070205080204" pitchFamily="34" charset="-128"/>
              </a:rPr>
              <a:t>+ b 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≥ 1,	if y</a:t>
            </a:r>
            <a:r>
              <a:rPr lang="en-US" altLang="ja-JP" sz="2000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 = 1</a:t>
            </a:r>
          </a:p>
          <a:p>
            <a:pPr marL="228600" lvl="1" indent="0" algn="ctr">
              <a:spcBef>
                <a:spcPts val="1200"/>
              </a:spcBef>
              <a:buClr>
                <a:schemeClr val="tx1"/>
              </a:buClr>
              <a:buSzPct val="50000"/>
              <a:buNone/>
            </a:pP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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</a:rPr>
              <a:t>w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 </a:t>
            </a:r>
            <a:r>
              <a:rPr lang="en-US" altLang="ja-JP" sz="2000" b="1">
                <a:solidFill>
                  <a:schemeClr val="tx1"/>
                </a:solidFill>
                <a:ea typeface="ＭＳ Ｐゴシック" panose="020B0600070205080204" pitchFamily="34" charset="-128"/>
              </a:rPr>
              <a:t>x</a:t>
            </a:r>
            <a:r>
              <a:rPr lang="en-US" altLang="ja-JP" sz="2000" b="1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 </a:t>
            </a:r>
            <a:r>
              <a:rPr lang="en-US" altLang="ja-JP" sz="2000" i="1">
                <a:solidFill>
                  <a:schemeClr val="tx1"/>
                </a:solidFill>
                <a:ea typeface="ＭＳ Ｐゴシック" panose="020B0600070205080204" pitchFamily="34" charset="-128"/>
              </a:rPr>
              <a:t>+ b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 ≤ -1,	if y</a:t>
            </a:r>
            <a:r>
              <a:rPr lang="en-US" altLang="ja-JP" sz="2000" baseline="-25000">
                <a:solidFill>
                  <a:schemeClr val="tx1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ja-JP" sz="2000">
                <a:solidFill>
                  <a:schemeClr val="tx1"/>
                </a:solidFill>
                <a:ea typeface="ＭＳ Ｐゴシック" panose="020B0600070205080204" pitchFamily="34" charset="-128"/>
              </a:rPr>
              <a:t> = -1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848600" y="60960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000"/>
              <a:t>[Eq.3]</a:t>
            </a:r>
          </a:p>
        </p:txBody>
      </p:sp>
    </p:spTree>
    <p:extLst>
      <p:ext uri="{BB962C8B-B14F-4D97-AF65-F5344CB8AC3E}">
        <p14:creationId xmlns:p14="http://schemas.microsoft.com/office/powerpoint/2010/main" val="16764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Plaz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FF6225CD500547B49EAD98EEBFE241" ma:contentTypeVersion="2" ma:contentTypeDescription="Create a new document." ma:contentTypeScope="" ma:versionID="94efadefd246c73344fe6b858d801ad0">
  <xsd:schema xmlns:xsd="http://www.w3.org/2001/XMLSchema" xmlns:xs="http://www.w3.org/2001/XMLSchema" xmlns:p="http://schemas.microsoft.com/office/2006/metadata/properties" xmlns:ns2="92d18ad8-22c9-46b4-8d56-affd5f74820f" targetNamespace="http://schemas.microsoft.com/office/2006/metadata/properties" ma:root="true" ma:fieldsID="539751de32e6d00c24efd7cd9d57b9d0" ns2:_="">
    <xsd:import namespace="92d18ad8-22c9-46b4-8d56-affd5f7482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18ad8-22c9-46b4-8d56-affd5f748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CFB05E-BF17-484A-A918-BA945A8CA1FE}"/>
</file>

<file path=customXml/itemProps2.xml><?xml version="1.0" encoding="utf-8"?>
<ds:datastoreItem xmlns:ds="http://schemas.openxmlformats.org/officeDocument/2006/customXml" ds:itemID="{9F93909B-C754-4E14-9845-98E90F1FC932}"/>
</file>

<file path=customXml/itemProps3.xml><?xml version="1.0" encoding="utf-8"?>
<ds:datastoreItem xmlns:ds="http://schemas.openxmlformats.org/officeDocument/2006/customXml" ds:itemID="{CADD9CFC-B039-4074-8669-31D375F1446E}"/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3717</Words>
  <Application>Microsoft Macintosh PowerPoint</Application>
  <PresentationFormat>On-screen Show (4:3)</PresentationFormat>
  <Paragraphs>526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Calibri</vt:lpstr>
      <vt:lpstr>Cambria Math</vt:lpstr>
      <vt:lpstr>Century Gothic</vt:lpstr>
      <vt:lpstr>Courier New</vt:lpstr>
      <vt:lpstr>Impact</vt:lpstr>
      <vt:lpstr>Wingdings</vt:lpstr>
      <vt:lpstr>Wingdings 2</vt:lpstr>
      <vt:lpstr>Plaza</vt:lpstr>
      <vt:lpstr>Equation</vt:lpstr>
      <vt:lpstr>Formel</vt:lpstr>
      <vt:lpstr>Equazione</vt:lpstr>
      <vt:lpstr>Introduction to Machine Learning and Data Mining (Học máy và Khai phá dữ liệu)</vt:lpstr>
      <vt:lpstr>Contents</vt:lpstr>
      <vt:lpstr>Support Vector Machines (1)</vt:lpstr>
      <vt:lpstr>Support Vector Machines (2)</vt:lpstr>
      <vt:lpstr>1. SVM: the linearly separable case</vt:lpstr>
      <vt:lpstr>Linear SVM</vt:lpstr>
      <vt:lpstr>Separating hyperplane</vt:lpstr>
      <vt:lpstr>Hyperplane with max margin </vt:lpstr>
      <vt:lpstr>Marginal hyperplanes</vt:lpstr>
      <vt:lpstr>The margin (1)</vt:lpstr>
      <vt:lpstr>The margin (2)</vt:lpstr>
      <vt:lpstr>SVM: learning with max margin (1)</vt:lpstr>
      <vt:lpstr>SVM: learning with max margin (2)</vt:lpstr>
      <vt:lpstr>Constrained optimization (1)</vt:lpstr>
      <vt:lpstr>Constrained optimization (2)</vt:lpstr>
      <vt:lpstr>SVM: learning with max margin (3)</vt:lpstr>
      <vt:lpstr>SVM: learning with max margin (4)</vt:lpstr>
      <vt:lpstr>SVM: Karush-Kuhn-Tucker</vt:lpstr>
      <vt:lpstr>SVM: learning with max margin (5)</vt:lpstr>
      <vt:lpstr>SVM: the dual form (1)</vt:lpstr>
      <vt:lpstr>SVM: the dual form (2)</vt:lpstr>
      <vt:lpstr>SVM: the optimal classifier</vt:lpstr>
      <vt:lpstr>SVM: classifying new instances</vt:lpstr>
      <vt:lpstr>2. Soft-margin SVM</vt:lpstr>
      <vt:lpstr>Example of inseparability</vt:lpstr>
      <vt:lpstr>Relaxing the constraints</vt:lpstr>
      <vt:lpstr>Penalty on noises/errors</vt:lpstr>
      <vt:lpstr>The new optimization problem</vt:lpstr>
      <vt:lpstr>The new optimization problem</vt:lpstr>
      <vt:lpstr>Karush-Kuhn-Tucker conditions (1)</vt:lpstr>
      <vt:lpstr>Karush-Kuhn-Tucker conditions (2)</vt:lpstr>
      <vt:lpstr>The dual problem</vt:lpstr>
      <vt:lpstr>Soft-margin SVM: the optimal classifier</vt:lpstr>
      <vt:lpstr>Some notes</vt:lpstr>
      <vt:lpstr>Soft-margin SVM: classifying new instances</vt:lpstr>
      <vt:lpstr>Linear SVM: summary</vt:lpstr>
      <vt:lpstr>3. Non-linear SVM</vt:lpstr>
      <vt:lpstr>Non-linear SVM</vt:lpstr>
      <vt:lpstr>Non-linear SVM: transformation </vt:lpstr>
      <vt:lpstr>Non-linear SVM: transformation</vt:lpstr>
      <vt:lpstr>Non-linear SVM: learning &amp; prediction</vt:lpstr>
      <vt:lpstr>Non-linear SVM: difficulties</vt:lpstr>
      <vt:lpstr>Non-linear SVM: Kernel functions</vt:lpstr>
      <vt:lpstr>Kernel functions: example</vt:lpstr>
      <vt:lpstr>Kernel functions: popular choices</vt:lpstr>
      <vt:lpstr>SVM: summary</vt:lpstr>
      <vt:lpstr>SVM: some packages</vt:lpstr>
      <vt:lpstr>References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dcterms:modified xsi:type="dcterms:W3CDTF">2022-06-24T11:02:09Z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  <property fmtid="{D5CDD505-2E9C-101B-9397-08002B2CF9AE}" pid="3" name="ContentTypeId">
    <vt:lpwstr>0x010100B7FF6225CD500547B49EAD98EEBFE241</vt:lpwstr>
  </property>
</Properties>
</file>