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4.xml" ContentType="application/vnd.openxmlformats-officedocument.presentationml.slide+xml"/>
  <Override PartName="/ppt/presentation.xml" ContentType="application/vnd.openxmlformats-officedocument.presentationml.presentation.main+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Slides/notesSlide22.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3.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ustom.xml" ContentType="application/vnd.openxmlformats-officedocument.custom-properties+xml"/>
  <Override PartName="/ppt/changesInfos/changesInfo1.xml" ContentType="application/vnd.ms-powerpoint.changesinfo+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08" r:id="rId2"/>
  </p:sldMasterIdLst>
  <p:notesMasterIdLst>
    <p:notesMasterId r:id="rId29"/>
  </p:notesMasterIdLst>
  <p:handoutMasterIdLst>
    <p:handoutMasterId r:id="rId30"/>
  </p:handoutMasterIdLst>
  <p:sldIdLst>
    <p:sldId id="414" r:id="rId3"/>
    <p:sldId id="343" r:id="rId4"/>
    <p:sldId id="306" r:id="rId5"/>
    <p:sldId id="309" r:id="rId6"/>
    <p:sldId id="310" r:id="rId7"/>
    <p:sldId id="311" r:id="rId8"/>
    <p:sldId id="312" r:id="rId9"/>
    <p:sldId id="313" r:id="rId10"/>
    <p:sldId id="314" r:id="rId11"/>
    <p:sldId id="315" r:id="rId12"/>
    <p:sldId id="316" r:id="rId13"/>
    <p:sldId id="317" r:id="rId14"/>
    <p:sldId id="318" r:id="rId15"/>
    <p:sldId id="319" r:id="rId16"/>
    <p:sldId id="410" r:id="rId17"/>
    <p:sldId id="324" r:id="rId18"/>
    <p:sldId id="320" r:id="rId19"/>
    <p:sldId id="404" r:id="rId20"/>
    <p:sldId id="406" r:id="rId21"/>
    <p:sldId id="323" r:id="rId22"/>
    <p:sldId id="325" r:id="rId23"/>
    <p:sldId id="326" r:id="rId24"/>
    <p:sldId id="411" r:id="rId25"/>
    <p:sldId id="412" r:id="rId26"/>
    <p:sldId id="415" r:id="rId27"/>
    <p:sldId id="284" r:id="rId28"/>
  </p:sldIdLst>
  <p:sldSz cx="9144000" cy="6858000" type="screen4x3"/>
  <p:notesSz cx="6858000" cy="9144000"/>
  <p:defaultTextStyle>
    <a:defPPr>
      <a:defRPr lang="en-US"/>
    </a:defPPr>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FEC5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9">
    <a:wholeTbl>
      <a:tcTxStyle>
        <a:fontRef idx="minor">
          <a:scrgbClr r="0" g="0" b="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fontRef idx="minor">
          <a:scrgbClr r="0" g="0" b="0"/>
        </a:fontRef>
        <a:schemeClr val="lt1"/>
      </a:tcTxStyle>
      <a:tcStyle>
        <a:tcBdr>
          <a:top>
            <a:ln w="38100" cmpd="sng">
              <a:solidFill>
                <a:schemeClr val="lt1"/>
              </a:solidFill>
            </a:ln>
          </a:top>
        </a:tcBdr>
        <a:fill>
          <a:solidFill>
            <a:schemeClr val="accent1"/>
          </a:solidFill>
        </a:fill>
      </a:tcStyle>
    </a:lastRow>
    <a:seCell>
      <a:tcStyle>
        <a:tcBdr/>
      </a:tcStyle>
    </a:seCell>
    <a:swCell>
      <a:tcStyle>
        <a:tcBdr/>
      </a:tcStyle>
    </a:swCell>
    <a:firstRow>
      <a:tcTxStyle b="on">
        <a:fontRef idx="minor">
          <a:scrgbClr r="0" g="0" b="0"/>
        </a:fontRef>
        <a:schemeClr val="lt1"/>
      </a:tcTxStyle>
      <a:tcStyle>
        <a:tcBdr>
          <a:bottom>
            <a:ln w="38100" cmpd="sng">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88"/>
    <p:restoredTop sz="95602" autoAdjust="0"/>
  </p:normalViewPr>
  <p:slideViewPr>
    <p:cSldViewPr>
      <p:cViewPr varScale="1">
        <p:scale>
          <a:sx n="102" d="100"/>
          <a:sy n="102" d="100"/>
        </p:scale>
        <p:origin x="154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n Quang Khoat" userId="b24b097a-3ba7-4fd8-ad2c-0f2ed537794d" providerId="ADAL" clId="{A4484452-C2DE-C248-8570-44F4F87011C4}"/>
    <pc:docChg chg="custSel modSld">
      <pc:chgData name="Than Quang Khoat" userId="b24b097a-3ba7-4fd8-ad2c-0f2ed537794d" providerId="ADAL" clId="{A4484452-C2DE-C248-8570-44F4F87011C4}" dt="2020-11-05T15:09:28.766" v="142" actId="20577"/>
      <pc:docMkLst>
        <pc:docMk/>
      </pc:docMkLst>
      <pc:sldChg chg="delSp mod">
        <pc:chgData name="Than Quang Khoat" userId="b24b097a-3ba7-4fd8-ad2c-0f2ed537794d" providerId="ADAL" clId="{A4484452-C2DE-C248-8570-44F4F87011C4}" dt="2020-11-05T15:02:50.588" v="1" actId="478"/>
        <pc:sldMkLst>
          <pc:docMk/>
          <pc:sldMk cId="1389287995" sldId="312"/>
        </pc:sldMkLst>
        <pc:inkChg chg="del">
          <ac:chgData name="Than Quang Khoat" userId="b24b097a-3ba7-4fd8-ad2c-0f2ed537794d" providerId="ADAL" clId="{A4484452-C2DE-C248-8570-44F4F87011C4}" dt="2020-11-05T15:02:50.588" v="1" actId="478"/>
          <ac:inkMkLst>
            <pc:docMk/>
            <pc:sldMk cId="1389287995" sldId="312"/>
            <ac:inkMk id="6" creationId="{226A2460-B3DC-1445-A1B2-E21B5654EC20}"/>
          </ac:inkMkLst>
        </pc:inkChg>
      </pc:sldChg>
      <pc:sldChg chg="modSp mod">
        <pc:chgData name="Than Quang Khoat" userId="b24b097a-3ba7-4fd8-ad2c-0f2ed537794d" providerId="ADAL" clId="{A4484452-C2DE-C248-8570-44F4F87011C4}" dt="2020-11-05T15:09:28.766" v="142" actId="20577"/>
        <pc:sldMkLst>
          <pc:docMk/>
          <pc:sldMk cId="1389287995" sldId="320"/>
        </pc:sldMkLst>
        <pc:spChg chg="mod">
          <ac:chgData name="Than Quang Khoat" userId="b24b097a-3ba7-4fd8-ad2c-0f2ed537794d" providerId="ADAL" clId="{A4484452-C2DE-C248-8570-44F4F87011C4}" dt="2020-11-05T15:09:28.766" v="142" actId="20577"/>
          <ac:spMkLst>
            <pc:docMk/>
            <pc:sldMk cId="1389287995" sldId="320"/>
            <ac:spMk id="3" creationId="{00000000-0000-0000-0000-000000000000}"/>
          </ac:spMkLst>
        </pc:spChg>
      </pc:sldChg>
      <pc:sldChg chg="delSp mod">
        <pc:chgData name="Than Quang Khoat" userId="b24b097a-3ba7-4fd8-ad2c-0f2ed537794d" providerId="ADAL" clId="{A4484452-C2DE-C248-8570-44F4F87011C4}" dt="2020-11-05T15:01:57.292" v="0" actId="478"/>
        <pc:sldMkLst>
          <pc:docMk/>
          <pc:sldMk cId="3765456012" sldId="414"/>
        </pc:sldMkLst>
        <pc:picChg chg="del">
          <ac:chgData name="Than Quang Khoat" userId="b24b097a-3ba7-4fd8-ad2c-0f2ed537794d" providerId="ADAL" clId="{A4484452-C2DE-C248-8570-44F4F87011C4}" dt="2020-11-05T15:01:57.292" v="0" actId="478"/>
          <ac:picMkLst>
            <pc:docMk/>
            <pc:sldMk cId="3765456012" sldId="414"/>
            <ac:picMk id="7" creationId="{DFEEE924-52CE-6F4C-B5A3-F44C2DE94BFC}"/>
          </ac:picMkLst>
        </pc:picChg>
      </pc:sldChg>
    </pc:docChg>
  </pc:docChgLst>
  <pc:docChgLst>
    <pc:chgData name="Than Quang Khoat" userId="b24b097a-3ba7-4fd8-ad2c-0f2ed537794d" providerId="ADAL" clId="{05405956-7677-634C-9450-5D0C1731ECC1}"/>
    <pc:docChg chg="modSld">
      <pc:chgData name="Than Quang Khoat" userId="b24b097a-3ba7-4fd8-ad2c-0f2ed537794d" providerId="ADAL" clId="{05405956-7677-634C-9450-5D0C1731ECC1}" dt="2020-04-14T07:10:23.569" v="134"/>
      <pc:docMkLst>
        <pc:docMk/>
      </pc:docMkLst>
      <pc:sldChg chg="addSp">
        <pc:chgData name="Than Quang Khoat" userId="b24b097a-3ba7-4fd8-ad2c-0f2ed537794d" providerId="ADAL" clId="{05405956-7677-634C-9450-5D0C1731ECC1}" dt="2020-04-14T07:10:23.569" v="134"/>
        <pc:sldMkLst>
          <pc:docMk/>
          <pc:sldMk cId="1389287995" sldId="312"/>
        </pc:sldMkLst>
        <pc:inkChg chg="add">
          <ac:chgData name="Than Quang Khoat" userId="b24b097a-3ba7-4fd8-ad2c-0f2ed537794d" providerId="ADAL" clId="{05405956-7677-634C-9450-5D0C1731ECC1}" dt="2020-04-14T07:10:23.569" v="134"/>
          <ac:inkMkLst>
            <pc:docMk/>
            <pc:sldMk cId="1389287995" sldId="312"/>
            <ac:inkMk id="6" creationId="{226A2460-B3DC-1445-A1B2-E21B5654EC20}"/>
          </ac:inkMkLst>
        </pc:inkChg>
      </pc:sldChg>
      <pc:sldChg chg="modSp">
        <pc:chgData name="Than Quang Khoat" userId="b24b097a-3ba7-4fd8-ad2c-0f2ed537794d" providerId="ADAL" clId="{05405956-7677-634C-9450-5D0C1731ECC1}" dt="2020-04-06T05:20:53.921" v="133" actId="20577"/>
        <pc:sldMkLst>
          <pc:docMk/>
          <pc:sldMk cId="1389287995" sldId="318"/>
        </pc:sldMkLst>
        <pc:spChg chg="mod">
          <ac:chgData name="Than Quang Khoat" userId="b24b097a-3ba7-4fd8-ad2c-0f2ed537794d" providerId="ADAL" clId="{05405956-7677-634C-9450-5D0C1731ECC1}" dt="2020-04-06T05:20:53.921" v="133" actId="20577"/>
          <ac:spMkLst>
            <pc:docMk/>
            <pc:sldMk cId="1389287995" sldId="318"/>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8FD921-77B7-B645-8B89-5584F44BADCE}" type="datetime1">
              <a:t>6/24/22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459CBC-0F83-9540-8DEC-2BF5F6879A30}" type="slidenum">
              <a:t>‹#›</a:t>
            </a:fld>
            <a:endParaRPr lang="en-US"/>
          </a:p>
        </p:txBody>
      </p:sp>
    </p:spTree>
    <p:extLst>
      <p:ext uri="{BB962C8B-B14F-4D97-AF65-F5344CB8AC3E}">
        <p14:creationId xmlns:p14="http://schemas.microsoft.com/office/powerpoint/2010/main" val="1709441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527BFC2B-4EC7-564E-B26D-6C4F3A840170}" type="datetime1">
              <a:t>6/24/22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55A5A28D-BDB6-46FF-A1EF-D3D59E3A726F}" type="slidenum">
              <a:rPr lang="en-US" smtClean="0"/>
              <a:pPr/>
              <a:t>‹#›</a:t>
            </a:fld>
            <a:endParaRPr lang="en-US"/>
          </a:p>
        </p:txBody>
      </p:sp>
    </p:spTree>
    <p:extLst>
      <p:ext uri="{BB962C8B-B14F-4D97-AF65-F5344CB8AC3E}">
        <p14:creationId xmlns:p14="http://schemas.microsoft.com/office/powerpoint/2010/main" val="1984622091"/>
      </p:ext>
    </p:extLst>
  </p:cSld>
  <p:clrMap bg1="lt1" tx1="dk1" bg2="lt2" tx2="dk2" accent1="accent1" accent2="accent2" accent3="accent3" accent4="accent4" accent5="accent5" accent6="accent6" hlink="hlink" folHlink="folHlink"/>
  <p:hf hdr="0" ftr="0" dt="0"/>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5A5A28D-BDB6-46FF-A1EF-D3D59E3A726F}" type="slidenum">
              <a:rPr lang="en-US" smtClean="0"/>
              <a:pPr/>
              <a:t>1</a:t>
            </a:fld>
            <a:endParaRPr lang="en-US"/>
          </a:p>
        </p:txBody>
      </p:sp>
    </p:spTree>
    <p:extLst>
      <p:ext uri="{BB962C8B-B14F-4D97-AF65-F5344CB8AC3E}">
        <p14:creationId xmlns:p14="http://schemas.microsoft.com/office/powerpoint/2010/main" val="2311378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noFill/>
          <a:ln w="12700">
            <a:solidFill>
              <a:prstClr val="black"/>
            </a:solidFill>
          </a:ln>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55A5A28D-BDB6-46FF-A1EF-D3D59E3A726F}"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noFill/>
          <a:ln w="12700">
            <a:solidFill>
              <a:prstClr val="black"/>
            </a:solidFill>
          </a:ln>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55A5A28D-BDB6-46FF-A1EF-D3D59E3A726F}"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noFill/>
          <a:ln w="12700">
            <a:solidFill>
              <a:prstClr val="black"/>
            </a:solidFill>
          </a:ln>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55A5A28D-BDB6-46FF-A1EF-D3D59E3A726F}"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noFill/>
          <a:ln w="12700">
            <a:solidFill>
              <a:prstClr val="black"/>
            </a:solidFill>
          </a:ln>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55A5A28D-BDB6-46FF-A1EF-D3D59E3A726F}"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noFill/>
          <a:ln w="12700">
            <a:solidFill>
              <a:prstClr val="black"/>
            </a:solidFill>
          </a:ln>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55A5A28D-BDB6-46FF-A1EF-D3D59E3A726F}"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noFill/>
          <a:ln w="12700">
            <a:solidFill>
              <a:prstClr val="black"/>
            </a:solidFill>
          </a:ln>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55A5A28D-BDB6-46FF-A1EF-D3D59E3A726F}" type="slidenum">
              <a:rPr lang="en-US" smtClean="0"/>
              <a:pPr/>
              <a:t>15</a:t>
            </a:fld>
            <a:endParaRPr lang="en-US"/>
          </a:p>
        </p:txBody>
      </p:sp>
    </p:spTree>
    <p:extLst>
      <p:ext uri="{BB962C8B-B14F-4D97-AF65-F5344CB8AC3E}">
        <p14:creationId xmlns:p14="http://schemas.microsoft.com/office/powerpoint/2010/main" val="833196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noFill/>
          <a:ln w="12700">
            <a:solidFill>
              <a:prstClr val="black"/>
            </a:solidFill>
          </a:ln>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55A5A28D-BDB6-46FF-A1EF-D3D59E3A726F}"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noFill/>
          <a:ln w="12700">
            <a:solidFill>
              <a:prstClr val="black"/>
            </a:solidFill>
          </a:ln>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55A5A28D-BDB6-46FF-A1EF-D3D59E3A726F}"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noFill/>
          <a:ln w="12700">
            <a:solidFill>
              <a:prstClr val="black"/>
            </a:solidFill>
          </a:ln>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55A5A28D-BDB6-46FF-A1EF-D3D59E3A726F}" type="slidenum">
              <a:rPr lang="en-US" smtClean="0"/>
              <a:pPr/>
              <a:t>18</a:t>
            </a:fld>
            <a:endParaRPr lang="en-US"/>
          </a:p>
        </p:txBody>
      </p:sp>
    </p:spTree>
    <p:extLst>
      <p:ext uri="{BB962C8B-B14F-4D97-AF65-F5344CB8AC3E}">
        <p14:creationId xmlns:p14="http://schemas.microsoft.com/office/powerpoint/2010/main" val="24453867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noFill/>
          <a:ln w="12700">
            <a:solidFill>
              <a:prstClr val="black"/>
            </a:solidFill>
          </a:ln>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55A5A28D-BDB6-46FF-A1EF-D3D59E3A726F}" type="slidenum">
              <a:rPr lang="en-US" smtClean="0"/>
              <a:pPr/>
              <a:t>19</a:t>
            </a:fld>
            <a:endParaRPr lang="en-US"/>
          </a:p>
        </p:txBody>
      </p:sp>
    </p:spTree>
    <p:extLst>
      <p:ext uri="{BB962C8B-B14F-4D97-AF65-F5344CB8AC3E}">
        <p14:creationId xmlns:p14="http://schemas.microsoft.com/office/powerpoint/2010/main" val="2265429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2857500" y="514350"/>
            <a:ext cx="3429000" cy="2571750"/>
          </a:xfrm>
          <a:noFill/>
          <a:ln w="12700">
            <a:solidFill>
              <a:prstClr val="black"/>
            </a:solidFill>
          </a:ln>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55A5A28D-BDB6-46FF-A1EF-D3D59E3A726F}" type="slidenum">
              <a:rPr lang="en-US" smtClean="0"/>
              <a:pPr/>
              <a:t>2</a:t>
            </a:fld>
            <a:endParaRPr lang="en-US"/>
          </a:p>
        </p:txBody>
      </p:sp>
    </p:spTree>
    <p:extLst>
      <p:ext uri="{BB962C8B-B14F-4D97-AF65-F5344CB8AC3E}">
        <p14:creationId xmlns:p14="http://schemas.microsoft.com/office/powerpoint/2010/main" val="946010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noFill/>
          <a:ln w="12700">
            <a:solidFill>
              <a:prstClr val="black"/>
            </a:solidFill>
          </a:ln>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55A5A28D-BDB6-46FF-A1EF-D3D59E3A726F}"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noFill/>
          <a:ln w="12700">
            <a:solidFill>
              <a:prstClr val="black"/>
            </a:solidFill>
          </a:ln>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55A5A28D-BDB6-46FF-A1EF-D3D59E3A726F}"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noFill/>
          <a:ln w="12700">
            <a:solidFill>
              <a:prstClr val="black"/>
            </a:solidFill>
          </a:ln>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55A5A28D-BDB6-46FF-A1EF-D3D59E3A726F}"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noFill/>
          <a:ln w="12700">
            <a:solidFill>
              <a:prstClr val="black"/>
            </a:solidFill>
          </a:ln>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55A5A28D-BDB6-46FF-A1EF-D3D59E3A726F}" type="slidenum">
              <a:rPr lang="en-US" smtClean="0"/>
              <a:pPr/>
              <a:t>23</a:t>
            </a:fld>
            <a:endParaRPr lang="en-US"/>
          </a:p>
        </p:txBody>
      </p:sp>
    </p:spTree>
    <p:extLst>
      <p:ext uri="{BB962C8B-B14F-4D97-AF65-F5344CB8AC3E}">
        <p14:creationId xmlns:p14="http://schemas.microsoft.com/office/powerpoint/2010/main" val="1791559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noFill/>
          <a:ln w="12700">
            <a:solidFill>
              <a:prstClr val="black"/>
            </a:solidFill>
          </a:ln>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55A5A28D-BDB6-46FF-A1EF-D3D59E3A726F}" type="slidenum">
              <a:rPr lang="en-US" smtClean="0"/>
              <a:pPr/>
              <a:t>24</a:t>
            </a:fld>
            <a:endParaRPr lang="en-US"/>
          </a:p>
        </p:txBody>
      </p:sp>
    </p:spTree>
    <p:extLst>
      <p:ext uri="{BB962C8B-B14F-4D97-AF65-F5344CB8AC3E}">
        <p14:creationId xmlns:p14="http://schemas.microsoft.com/office/powerpoint/2010/main" val="41728663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noFill/>
          <a:ln w="12700">
            <a:solidFill>
              <a:prstClr val="black"/>
            </a:solidFill>
          </a:ln>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55A5A28D-BDB6-46FF-A1EF-D3D59E3A726F}" type="slidenum">
              <a:rPr lang="en-US" smtClean="0"/>
              <a:pPr/>
              <a:t>25</a:t>
            </a:fld>
            <a:endParaRPr lang="en-US"/>
          </a:p>
        </p:txBody>
      </p:sp>
    </p:spTree>
    <p:extLst>
      <p:ext uri="{BB962C8B-B14F-4D97-AF65-F5344CB8AC3E}">
        <p14:creationId xmlns:p14="http://schemas.microsoft.com/office/powerpoint/2010/main" val="30188564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noFill/>
          <a:ln w="12700">
            <a:solidFill>
              <a:prstClr val="black"/>
            </a:solidFill>
          </a:ln>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55A5A28D-BDB6-46FF-A1EF-D3D59E3A726F}"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noFill/>
          <a:ln w="12700">
            <a:solidFill>
              <a:prstClr val="black"/>
            </a:solidFill>
          </a:ln>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55A5A28D-BDB6-46FF-A1EF-D3D59E3A726F}"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noFill/>
          <a:ln w="12700">
            <a:solidFill>
              <a:prstClr val="black"/>
            </a:solidFill>
          </a:ln>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55A5A28D-BDB6-46FF-A1EF-D3D59E3A726F}"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noFill/>
          <a:ln w="12700">
            <a:solidFill>
              <a:prstClr val="black"/>
            </a:solidFill>
          </a:ln>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55A5A28D-BDB6-46FF-A1EF-D3D59E3A726F}"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noFill/>
          <a:ln w="12700">
            <a:solidFill>
              <a:prstClr val="black"/>
            </a:solidFill>
          </a:ln>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55A5A28D-BDB6-46FF-A1EF-D3D59E3A726F}"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noFill/>
          <a:ln w="12700">
            <a:solidFill>
              <a:prstClr val="black"/>
            </a:solidFill>
          </a:ln>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55A5A28D-BDB6-46FF-A1EF-D3D59E3A726F}"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noFill/>
          <a:ln w="12700">
            <a:solidFill>
              <a:prstClr val="black"/>
            </a:solidFill>
          </a:ln>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55A5A28D-BDB6-46FF-A1EF-D3D59E3A726F}"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noFill/>
          <a:ln w="12700">
            <a:solidFill>
              <a:prstClr val="black"/>
            </a:solidFill>
          </a:ln>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55A5A28D-BDB6-46FF-A1EF-D3D59E3A726F}"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86953" y="268288"/>
            <a:ext cx="5669280" cy="3900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3200400" y="4208929"/>
            <a:ext cx="5458968" cy="10486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3200400" y="5257800"/>
            <a:ext cx="5458968" cy="621792"/>
          </a:xfrm>
        </p:spPr>
        <p:txBody>
          <a:bodyPr vert="horz" lIns="91440" tIns="45720" rIns="91440" bIns="45720" rtlCol="0">
            <a:normAutofit/>
          </a:bodyPr>
          <a:lstStyle>
            <a:lvl1pPr marL="0" indent="0" algn="l" defTabSz="914400" rtl="0" eaLnBrk="1" latinLnBrk="0" hangingPunct="1">
              <a:spcBef>
                <a:spcPts val="0"/>
              </a:spcBef>
              <a:buClr>
                <a:schemeClr val="accent1"/>
              </a:buClr>
              <a:buSzPct val="100000"/>
              <a:buFont typeface="Wingdings 2" pitchFamily="18" charset="2"/>
              <a:buNone/>
              <a:defRPr sz="1600" kern="1200">
                <a:solidFill>
                  <a:schemeClr val="tx2"/>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4" name="Date Placeholder 3"/>
          <p:cNvSpPr>
            <a:spLocks noGrp="1"/>
          </p:cNvSpPr>
          <p:nvPr>
            <p:ph type="dt" sz="half" idx="10"/>
          </p:nvPr>
        </p:nvSpPr>
        <p:spPr>
          <a:xfrm>
            <a:off x="3276600" y="390525"/>
            <a:ext cx="5504688" cy="365125"/>
          </a:xfrm>
        </p:spPr>
        <p:txBody>
          <a:bodyPr vert="horz" lIns="91440" tIns="45720" rIns="91440" bIns="45720" rtlCol="0" anchor="ctr"/>
          <a:lstStyle>
            <a:lvl1pPr marL="0" algn="r" defTabSz="914400" rtl="0" eaLnBrk="1" latinLnBrk="0" hangingPunct="1">
              <a:defRPr sz="2200" b="0" kern="1200" baseline="0">
                <a:solidFill>
                  <a:schemeClr val="bg1"/>
                </a:solidFill>
                <a:latin typeface="+mn-lt"/>
                <a:ea typeface="+mn-ea"/>
                <a:cs typeface="+mn-cs"/>
              </a:defRPr>
            </a:lvl1pPr>
          </a:lstStyle>
          <a:p>
            <a:fld id="{1C5D5AEB-61E2-4C44-866F-5FAE62A71A4E}" type="datetime1">
              <a:t>6/24/22</a:t>
            </a:fld>
            <a:endParaRPr lang="en-US"/>
          </a:p>
        </p:txBody>
      </p:sp>
      <p:sp>
        <p:nvSpPr>
          <p:cNvPr id="5" name="Footer Placeholder 4"/>
          <p:cNvSpPr>
            <a:spLocks noGrp="1"/>
          </p:cNvSpPr>
          <p:nvPr>
            <p:ph type="ftr" sz="quarter" idx="11"/>
          </p:nvPr>
        </p:nvSpPr>
        <p:spPr>
          <a:xfrm>
            <a:off x="3218688" y="6356350"/>
            <a:ext cx="4736592" cy="365125"/>
          </a:xfrm>
        </p:spPr>
        <p:txBody>
          <a:bodyPr vert="horz" lIns="91440" tIns="45720" rIns="91440" bIns="45720" rtlCol="0" anchor="ctr"/>
          <a:lstStyle>
            <a:lvl1pPr marL="0" algn="l" defTabSz="914400" rtl="0" eaLnBrk="1" latinLnBrk="0" hangingPunct="1">
              <a:defRPr sz="1100" b="1" kern="1200">
                <a:solidFill>
                  <a:schemeClr val="tx2">
                    <a:lumMod val="60000"/>
                    <a:lumOff val="40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a:xfrm>
            <a:off x="8256494" y="6356350"/>
            <a:ext cx="6858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a:t>Click to edit Master title style</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Date Placeholder 4"/>
          <p:cNvSpPr>
            <a:spLocks noGrp="1"/>
          </p:cNvSpPr>
          <p:nvPr>
            <p:ph type="dt" sz="half" idx="10"/>
          </p:nvPr>
        </p:nvSpPr>
        <p:spPr/>
        <p:txBody>
          <a:bodyPr/>
          <a:lstStyle/>
          <a:p>
            <a:fld id="{0562976E-2F9D-8747-919E-D3FCB0D0D085}" type="datetime1">
              <a:t>6/24/22</a:t>
            </a:fld>
            <a:endParaRPr lang="en-US">
              <a:solidFill>
                <a:schemeClr val="bg1"/>
              </a:solidFill>
            </a:endParaRPr>
          </a:p>
        </p:txBody>
      </p:sp>
      <p:sp>
        <p:nvSpPr>
          <p:cNvPr id="6" name="Footer Placeholder 5"/>
          <p:cNvSpPr>
            <a:spLocks noGrp="1"/>
          </p:cNvSpPr>
          <p:nvPr>
            <p:ph type="ftr" sz="quarter" idx="11"/>
          </p:nvPr>
        </p:nvSpPr>
        <p:spPr/>
        <p:txBody>
          <a:bodyPr/>
          <a:lstStyle/>
          <a:p>
            <a:endParaRPr lang="en-US">
              <a:solidFill>
                <a:schemeClr val="bg1"/>
              </a:solidFill>
            </a:endParaRPr>
          </a:p>
        </p:txBody>
      </p:sp>
      <p:sp>
        <p:nvSpPr>
          <p:cNvPr id="7" name="Slide Number Placeholder 6"/>
          <p:cNvSpPr>
            <a:spLocks noGrp="1"/>
          </p:cNvSpPr>
          <p:nvPr>
            <p:ph type="sldNum" sz="quarter" idx="12"/>
          </p:nvPr>
        </p:nvSpPr>
        <p:spPr/>
        <p:txBody>
          <a:bodyPr/>
          <a:lstStyle/>
          <a:p>
            <a:fld id="{62D56ECA-4C16-4208-B374-27591EF545A3}" type="slidenum">
              <a:rPr lang="en-US" smtClean="0">
                <a:solidFill>
                  <a:schemeClr val="bg1"/>
                </a:solidFill>
              </a:rPr>
              <a:pPr/>
              <a:t>‹#›</a:t>
            </a:fld>
            <a:endParaRPr lang="en-US">
              <a:solidFill>
                <a:schemeClr val="bg1"/>
              </a:solidFill>
            </a:endParaRPr>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Content Placeholder 2"/>
          <p:cNvSpPr>
            <a:spLocks noGrp="1"/>
          </p:cNvSpPr>
          <p:nvPr>
            <p:ph sz="half" idx="14"/>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a:t>Click to edit Master title style</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Date Placeholder 4"/>
          <p:cNvSpPr>
            <a:spLocks noGrp="1"/>
          </p:cNvSpPr>
          <p:nvPr>
            <p:ph type="dt" sz="half" idx="10"/>
          </p:nvPr>
        </p:nvSpPr>
        <p:spPr/>
        <p:txBody>
          <a:bodyPr/>
          <a:lstStyle/>
          <a:p>
            <a:fld id="{C022E42D-728F-1044-BC72-E43440A13001}" type="datetime1">
              <a:t>6/24/22</a:t>
            </a:fld>
            <a:endParaRPr lang="en-US">
              <a:solidFill>
                <a:schemeClr val="bg1"/>
              </a:solidFill>
            </a:endParaRPr>
          </a:p>
        </p:txBody>
      </p:sp>
      <p:sp>
        <p:nvSpPr>
          <p:cNvPr id="6" name="Footer Placeholder 5"/>
          <p:cNvSpPr>
            <a:spLocks noGrp="1"/>
          </p:cNvSpPr>
          <p:nvPr>
            <p:ph type="ftr" sz="quarter" idx="11"/>
          </p:nvPr>
        </p:nvSpPr>
        <p:spPr/>
        <p:txBody>
          <a:bodyPr/>
          <a:lstStyle/>
          <a:p>
            <a:endParaRPr lang="en-US">
              <a:solidFill>
                <a:schemeClr val="bg1"/>
              </a:solidFill>
            </a:endParaRPr>
          </a:p>
        </p:txBody>
      </p:sp>
      <p:sp>
        <p:nvSpPr>
          <p:cNvPr id="7" name="Slide Number Placeholder 6"/>
          <p:cNvSpPr>
            <a:spLocks noGrp="1"/>
          </p:cNvSpPr>
          <p:nvPr>
            <p:ph type="sldNum" sz="quarter" idx="12"/>
          </p:nvPr>
        </p:nvSpPr>
        <p:spPr/>
        <p:txBody>
          <a:bodyPr/>
          <a:lstStyle/>
          <a:p>
            <a:fld id="{62D56ECA-4C16-4208-B374-27591EF545A3}" type="slidenum">
              <a:rPr lang="en-US" smtClean="0">
                <a:solidFill>
                  <a:schemeClr val="bg1"/>
                </a:solidFill>
              </a:rPr>
              <a:pPr/>
              <a:t>‹#›</a:t>
            </a:fld>
            <a:endParaRPr lang="en-US">
              <a:solidFill>
                <a:schemeClr val="bg1"/>
              </a:solidFill>
            </a:endParaRPr>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1" name="Content Placeholder 2"/>
          <p:cNvSpPr>
            <a:spLocks noGrp="1"/>
          </p:cNvSpPr>
          <p:nvPr>
            <p:ph sz="half" idx="14"/>
          </p:nvPr>
        </p:nvSpPr>
        <p:spPr>
          <a:xfrm>
            <a:off x="45720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2" name="Content Placeholder 2"/>
          <p:cNvSpPr>
            <a:spLocks noGrp="1"/>
          </p:cNvSpPr>
          <p:nvPr>
            <p:ph sz="half" idx="15"/>
          </p:nvPr>
        </p:nvSpPr>
        <p:spPr>
          <a:xfrm>
            <a:off x="45720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D98F57A8-D04D-0042-8354-8CFBB0618D04}" type="datetime1">
              <a:t>6/24/22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D56ECA-4C16-4208-B374-27591EF545A3}"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8FFFE4A6-8F89-E444-8872-2482F3665D93}" type="datetime1">
              <a:t>6/24/22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D56ECA-4C16-4208-B374-27591EF545A3}"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en-US"/>
              <a:t>Click to edit Master title style</a:t>
            </a:r>
            <a:endParaRPr/>
          </a:p>
        </p:txBody>
      </p:sp>
      <p:sp>
        <p:nvSpPr>
          <p:cNvPr id="3" name="Content Placeholder 2"/>
          <p:cNvSpPr>
            <a:spLocks noGrp="1"/>
          </p:cNvSpPr>
          <p:nvPr>
            <p:ph idx="1"/>
          </p:nvPr>
        </p:nvSpPr>
        <p:spPr>
          <a:xfrm>
            <a:off x="4762052" y="990600"/>
            <a:ext cx="3566160" cy="51355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5810003-45F2-114D-B8A4-8905A2410B7C}" type="datetime1">
              <a:t>6/24/22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Rectangle 7"/>
          <p:cNvSpPr/>
          <p:nvPr/>
        </p:nvSpPr>
        <p:spPr>
          <a:xfrm>
            <a:off x="4746811" y="268288"/>
            <a:ext cx="4114800"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en-US"/>
              <a:t>Click to edit Master title style</a:t>
            </a:r>
            <a:endParaRPr/>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161365" y="6124014"/>
            <a:ext cx="1752600" cy="365125"/>
          </a:xfrm>
        </p:spPr>
        <p:txBody>
          <a:bodyPr/>
          <a:lstStyle>
            <a:lvl1pPr algn="l">
              <a:defRPr/>
            </a:lvl1pPr>
          </a:lstStyle>
          <a:p>
            <a:fld id="{80445213-41A6-F049-BC05-4823E7E90E4B}" type="datetime1">
              <a:t>6/24/22</a:t>
            </a:fld>
            <a:endParaRPr lang="en-US"/>
          </a:p>
        </p:txBody>
      </p:sp>
      <p:sp>
        <p:nvSpPr>
          <p:cNvPr id="6" name="Footer Placeholder 5"/>
          <p:cNvSpPr>
            <a:spLocks noGrp="1"/>
          </p:cNvSpPr>
          <p:nvPr>
            <p:ph type="ftr" sz="quarter" idx="11"/>
          </p:nvPr>
        </p:nvSpPr>
        <p:spPr>
          <a:xfrm>
            <a:off x="174812" y="6356350"/>
            <a:ext cx="3863788" cy="365125"/>
          </a:xfrm>
        </p:spPr>
        <p:txBody>
          <a:bodyPr/>
          <a:lstStyle/>
          <a:p>
            <a:endParaRPr lang="en-US"/>
          </a:p>
        </p:txBody>
      </p:sp>
      <p:sp>
        <p:nvSpPr>
          <p:cNvPr id="7" name="Slide Number Placeholder 6"/>
          <p:cNvSpPr>
            <a:spLocks noGrp="1"/>
          </p:cNvSpPr>
          <p:nvPr>
            <p:ph type="sldNum" sz="quarter" idx="12"/>
          </p:nvPr>
        </p:nvSpPr>
        <p:spPr/>
        <p:txBody>
          <a:bodyPr/>
          <a:lstStyle/>
          <a:p>
            <a:fld id="{62D56ECA-4C16-4208-B374-27591EF545A3}" type="slidenum">
              <a:rPr lang="en-US" smtClean="0"/>
              <a:pPr/>
              <a:t>‹#›</a:t>
            </a:fld>
            <a:endParaRPr lang="en-US"/>
          </a:p>
        </p:txBody>
      </p:sp>
      <p:sp>
        <p:nvSpPr>
          <p:cNvPr id="10" name="Picture Placeholder 9"/>
          <p:cNvSpPr>
            <a:spLocks noGrp="1"/>
          </p:cNvSpPr>
          <p:nvPr>
            <p:ph type="pic" sz="quarter" idx="13"/>
          </p:nvPr>
        </p:nvSpPr>
        <p:spPr>
          <a:xfrm>
            <a:off x="4760258" y="990600"/>
            <a:ext cx="4096512" cy="5611813"/>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8" name="Rectangle 7"/>
          <p:cNvSpPr/>
          <p:nvPr/>
        </p:nvSpPr>
        <p:spPr>
          <a:xfrm>
            <a:off x="7216775" y="268288"/>
            <a:ext cx="1639457"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en-US"/>
              <a:t>Click to edit Master title style</a:t>
            </a:r>
            <a:endParaRPr/>
          </a:p>
        </p:txBody>
      </p:sp>
      <p:sp>
        <p:nvSpPr>
          <p:cNvPr id="3" name="Picture Placeholder 2"/>
          <p:cNvSpPr>
            <a:spLocks noGrp="1"/>
          </p:cNvSpPr>
          <p:nvPr>
            <p:ph type="pic" idx="1"/>
          </p:nvPr>
        </p:nvSpPr>
        <p:spPr>
          <a:xfrm>
            <a:off x="269874" y="268288"/>
            <a:ext cx="6858000"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spcBef>
                <a:spcPts val="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E85A97-3480-9C45-92F1-E6215653449C}" type="datetime1">
              <a:t>6/24/22</a:t>
            </a:fld>
            <a:endParaRPr lang="en-US">
              <a:solidFill>
                <a:schemeClr val="bg1"/>
              </a:solidFill>
            </a:endParaRPr>
          </a:p>
        </p:txBody>
      </p:sp>
      <p:sp>
        <p:nvSpPr>
          <p:cNvPr id="6" name="Footer Placeholder 5"/>
          <p:cNvSpPr>
            <a:spLocks noGrp="1"/>
          </p:cNvSpPr>
          <p:nvPr>
            <p:ph type="ftr" sz="quarter" idx="11"/>
          </p:nvPr>
        </p:nvSpPr>
        <p:spPr/>
        <p:txBody>
          <a:bodyPr/>
          <a:lstStyle/>
          <a:p>
            <a:endParaRPr lang="en-US">
              <a:solidFill>
                <a:schemeClr val="bg1"/>
              </a:solidFill>
            </a:endParaRPr>
          </a:p>
        </p:txBody>
      </p:sp>
      <p:sp>
        <p:nvSpPr>
          <p:cNvPr id="7" name="Slide Number Placeholder 6"/>
          <p:cNvSpPr>
            <a:spLocks noGrp="1"/>
          </p:cNvSpPr>
          <p:nvPr>
            <p:ph type="sldNum" sz="quarter" idx="12"/>
          </p:nvPr>
        </p:nvSpPr>
        <p:spPr/>
        <p:txBody>
          <a:bodyPr/>
          <a:lstStyle/>
          <a:p>
            <a:fld id="{62D56ECA-4C16-4208-B374-27591EF545A3}" type="slidenum">
              <a:rPr lang="en-US" smtClean="0">
                <a:solidFill>
                  <a:schemeClr val="bg1"/>
                </a:solidFill>
              </a:rPr>
              <a:pPr/>
              <a:t>‹#›</a:t>
            </a:fld>
            <a:endParaRPr lang="en-US">
              <a:solidFill>
                <a:schemeClr val="bg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4 Pictures with Caption">
    <p:spTree>
      <p:nvGrpSpPr>
        <p:cNvPr id="1" name=""/>
        <p:cNvGrpSpPr/>
        <p:nvPr/>
      </p:nvGrpSpPr>
      <p:grpSpPr>
        <a:xfrm>
          <a:off x="0" y="0"/>
          <a:ext cx="0" cy="0"/>
          <a:chOff x="0" y="0"/>
          <a:chExt cx="0" cy="0"/>
        </a:xfrm>
      </p:grpSpPr>
      <p:sp>
        <p:nvSpPr>
          <p:cNvPr id="8" name="Rectangle 7"/>
          <p:cNvSpPr/>
          <p:nvPr/>
        </p:nvSpPr>
        <p:spPr>
          <a:xfrm>
            <a:off x="8135471" y="268288"/>
            <a:ext cx="720761"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en-US"/>
              <a:t>Click to edit Master title style</a:t>
            </a:r>
            <a:endParaRPr/>
          </a:p>
        </p:txBody>
      </p:sp>
      <p:sp>
        <p:nvSpPr>
          <p:cNvPr id="3" name="Picture Placeholder 2"/>
          <p:cNvSpPr>
            <a:spLocks noGrp="1"/>
          </p:cNvSpPr>
          <p:nvPr>
            <p:ph type="pic" idx="1"/>
          </p:nvPr>
        </p:nvSpPr>
        <p:spPr>
          <a:xfrm>
            <a:off x="269874" y="268288"/>
            <a:ext cx="3006726"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spcBef>
                <a:spcPts val="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66FB7C-107E-6A46-8C94-C16486F61830}" type="datetime1">
              <a:t>6/24/22</a:t>
            </a:fld>
            <a:endParaRPr lang="en-US">
              <a:solidFill>
                <a:schemeClr val="bg1"/>
              </a:solidFill>
            </a:endParaRPr>
          </a:p>
        </p:txBody>
      </p:sp>
      <p:sp>
        <p:nvSpPr>
          <p:cNvPr id="6" name="Footer Placeholder 5"/>
          <p:cNvSpPr>
            <a:spLocks noGrp="1"/>
          </p:cNvSpPr>
          <p:nvPr>
            <p:ph type="ftr" sz="quarter" idx="11"/>
          </p:nvPr>
        </p:nvSpPr>
        <p:spPr/>
        <p:txBody>
          <a:bodyPr/>
          <a:lstStyle/>
          <a:p>
            <a:endParaRPr lang="en-US">
              <a:solidFill>
                <a:schemeClr val="bg1"/>
              </a:solidFill>
            </a:endParaRPr>
          </a:p>
        </p:txBody>
      </p:sp>
      <p:sp>
        <p:nvSpPr>
          <p:cNvPr id="7" name="Slide Number Placeholder 6"/>
          <p:cNvSpPr>
            <a:spLocks noGrp="1"/>
          </p:cNvSpPr>
          <p:nvPr>
            <p:ph type="sldNum" sz="quarter" idx="12"/>
          </p:nvPr>
        </p:nvSpPr>
        <p:spPr/>
        <p:txBody>
          <a:bodyPr/>
          <a:lstStyle/>
          <a:p>
            <a:fld id="{62D56ECA-4C16-4208-B374-27591EF545A3}" type="slidenum">
              <a:rPr lang="en-US" smtClean="0">
                <a:solidFill>
                  <a:schemeClr val="bg1"/>
                </a:solidFill>
              </a:rPr>
              <a:pPr/>
              <a:t>‹#›</a:t>
            </a:fld>
            <a:endParaRPr lang="en-US">
              <a:solidFill>
                <a:schemeClr val="bg1"/>
              </a:solidFill>
            </a:endParaRPr>
          </a:p>
        </p:txBody>
      </p:sp>
      <p:sp>
        <p:nvSpPr>
          <p:cNvPr id="10" name="Picture Placeholder 2"/>
          <p:cNvSpPr>
            <a:spLocks noGrp="1"/>
          </p:cNvSpPr>
          <p:nvPr>
            <p:ph type="pic" idx="13"/>
          </p:nvPr>
        </p:nvSpPr>
        <p:spPr>
          <a:xfrm>
            <a:off x="3352800" y="268288"/>
            <a:ext cx="47019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11" name="Picture Placeholder 2"/>
          <p:cNvSpPr>
            <a:spLocks noGrp="1"/>
          </p:cNvSpPr>
          <p:nvPr>
            <p:ph type="pic" idx="14"/>
          </p:nvPr>
        </p:nvSpPr>
        <p:spPr>
          <a:xfrm>
            <a:off x="33528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12" name="Picture Placeholder 2"/>
          <p:cNvSpPr>
            <a:spLocks noGrp="1"/>
          </p:cNvSpPr>
          <p:nvPr>
            <p:ph type="pic" idx="15"/>
          </p:nvPr>
        </p:nvSpPr>
        <p:spPr>
          <a:xfrm>
            <a:off x="57505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C25D87EB-3DB1-D34F-8BCD-19EA493D760E}" type="datetime1">
              <a:t>6/24/22</a:t>
            </a:fld>
            <a:endParaRPr lang="en-US">
              <a:solidFill>
                <a:schemeClr val="bg1"/>
              </a:solidFill>
            </a:endParaRPr>
          </a:p>
        </p:txBody>
      </p:sp>
      <p:sp>
        <p:nvSpPr>
          <p:cNvPr id="5" name="Footer Placeholder 4"/>
          <p:cNvSpPr>
            <a:spLocks noGrp="1"/>
          </p:cNvSpPr>
          <p:nvPr>
            <p:ph type="ftr" sz="quarter" idx="11"/>
          </p:nvPr>
        </p:nvSpPr>
        <p:spPr/>
        <p:txBody>
          <a:bodyPr/>
          <a:lstStyle/>
          <a:p>
            <a:endParaRPr lang="en-US">
              <a:solidFill>
                <a:schemeClr val="bg1"/>
              </a:solidFill>
            </a:endParaRPr>
          </a:p>
        </p:txBody>
      </p:sp>
      <p:sp>
        <p:nvSpPr>
          <p:cNvPr id="6" name="Slide Number Placeholder 5"/>
          <p:cNvSpPr>
            <a:spLocks noGrp="1"/>
          </p:cNvSpPr>
          <p:nvPr>
            <p:ph type="sldNum" sz="quarter" idx="12"/>
          </p:nvPr>
        </p:nvSpPr>
        <p:spPr/>
        <p:txBody>
          <a:bodyPr/>
          <a:lstStyle/>
          <a:p>
            <a:fld id="{62D56ECA-4C16-4208-B374-27591EF545A3}" type="slidenum">
              <a:rPr lang="en-US" smtClean="0">
                <a:solidFill>
                  <a:schemeClr val="bg1"/>
                </a:solidFill>
              </a:rPr>
              <a:pPr/>
              <a:t>‹#›</a:t>
            </a:fld>
            <a:endParaRPr lang="en-US">
              <a:solidFill>
                <a:schemeClr val="bg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543799" y="1035424"/>
            <a:ext cx="1322295" cy="5090739"/>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1035424"/>
            <a:ext cx="6019800" cy="5109789"/>
          </a:xfrm>
        </p:spPr>
        <p:txBody>
          <a:bodyPr vert="eaVert"/>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6918A958-40BB-7744-8DB4-90D4DF835740}" type="datetime1">
              <a:t>6/24/22</a:t>
            </a:fld>
            <a:endParaRPr lang="en-US">
              <a:solidFill>
                <a:schemeClr val="bg1"/>
              </a:solidFill>
            </a:endParaRPr>
          </a:p>
        </p:txBody>
      </p:sp>
      <p:sp>
        <p:nvSpPr>
          <p:cNvPr id="5" name="Footer Placeholder 4"/>
          <p:cNvSpPr>
            <a:spLocks noGrp="1"/>
          </p:cNvSpPr>
          <p:nvPr>
            <p:ph type="ftr" sz="quarter" idx="11"/>
          </p:nvPr>
        </p:nvSpPr>
        <p:spPr/>
        <p:txBody>
          <a:bodyPr/>
          <a:lstStyle/>
          <a:p>
            <a:endParaRPr lang="en-US">
              <a:solidFill>
                <a:schemeClr val="bg1"/>
              </a:solidFill>
            </a:endParaRPr>
          </a:p>
        </p:txBody>
      </p:sp>
      <p:sp>
        <p:nvSpPr>
          <p:cNvPr id="6" name="Slide Number Placeholder 5"/>
          <p:cNvSpPr>
            <a:spLocks noGrp="1"/>
          </p:cNvSpPr>
          <p:nvPr>
            <p:ph type="sldNum" sz="quarter" idx="12"/>
          </p:nvPr>
        </p:nvSpPr>
        <p:spPr/>
        <p:txBody>
          <a:bodyPr/>
          <a:lstStyle/>
          <a:p>
            <a:fld id="{62D56ECA-4C16-4208-B374-27591EF545A3}" type="slidenum">
              <a:rPr lang="en-US" smtClean="0">
                <a:solidFill>
                  <a:schemeClr val="bg1"/>
                </a:solidFill>
              </a:rPr>
              <a:pPr/>
              <a:t>‹#›</a:t>
            </a:fld>
            <a:endParaRPr lang="en-US">
              <a:solidFill>
                <a:schemeClr val="bg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7212106" y="6356350"/>
            <a:ext cx="1752600" cy="365125"/>
          </a:xfrm>
        </p:spPr>
        <p:txBody>
          <a:bodyPr/>
          <a:lstStyle/>
          <a:p>
            <a:fld id="{B5A42B9B-EC26-A146-A227-ECADBD3E8DE2}" type="datetime1">
              <a:t>6/24/22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56ECA-4C16-4208-B374-27591EF545A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7" name="Rectangle 6"/>
          <p:cNvSpPr/>
          <p:nvPr/>
        </p:nvSpPr>
        <p:spPr>
          <a:xfrm>
            <a:off x="3186953" y="268288"/>
            <a:ext cx="5669280" cy="2560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3200399" y="4171950"/>
            <a:ext cx="5457919" cy="1085850"/>
          </a:xfrm>
        </p:spPr>
        <p:txBody>
          <a:bodyPr>
            <a:normAutofit/>
          </a:bodyPr>
          <a:lstStyle>
            <a:lvl1pPr>
              <a:defRPr sz="4600"/>
            </a:lvl1pPr>
          </a:lstStyle>
          <a:p>
            <a:r>
              <a:rPr lang="en-US"/>
              <a:t>Click to edit Master title style</a:t>
            </a:r>
            <a:endParaRPr/>
          </a:p>
        </p:txBody>
      </p:sp>
      <p:sp>
        <p:nvSpPr>
          <p:cNvPr id="3" name="Subtitle 2"/>
          <p:cNvSpPr>
            <a:spLocks noGrp="1"/>
          </p:cNvSpPr>
          <p:nvPr>
            <p:ph type="subTitle" idx="1"/>
          </p:nvPr>
        </p:nvSpPr>
        <p:spPr>
          <a:xfrm>
            <a:off x="3200401" y="5257799"/>
            <a:ext cx="5457918" cy="618565"/>
          </a:xfrm>
        </p:spPr>
        <p:txBody>
          <a:bodyPr>
            <a:normAutofit/>
          </a:bodyPr>
          <a:lstStyle>
            <a:lvl1pPr marL="0" indent="0" algn="l">
              <a:spcBef>
                <a:spcPct val="0"/>
              </a:spcBef>
              <a:buNone/>
              <a:defRPr sz="1600">
                <a:solidFill>
                  <a:schemeClr val="tx2"/>
                </a:solidFill>
              </a:defRPr>
            </a:lvl1pPr>
            <a:lvl2pPr marL="457200" indent="0" algn="ctr">
              <a:spcBef>
                <a:spcPct val="0"/>
              </a:spcBef>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4" name="Date Placeholder 3"/>
          <p:cNvSpPr>
            <a:spLocks noGrp="1"/>
          </p:cNvSpPr>
          <p:nvPr>
            <p:ph type="dt" sz="half" idx="10"/>
          </p:nvPr>
        </p:nvSpPr>
        <p:spPr>
          <a:xfrm>
            <a:off x="3276600" y="389965"/>
            <a:ext cx="5499847" cy="365125"/>
          </a:xfrm>
        </p:spPr>
        <p:txBody>
          <a:bodyPr/>
          <a:lstStyle>
            <a:lvl1pPr>
              <a:defRPr sz="2200" b="0" baseline="0">
                <a:solidFill>
                  <a:schemeClr val="bg1"/>
                </a:solidFill>
              </a:defRPr>
            </a:lvl1pPr>
          </a:lstStyle>
          <a:p>
            <a:fld id="{15DA19BD-ABE7-2E4E-92CD-46F9BEAC5386}" type="datetime1">
              <a:t>6/24/22</a:t>
            </a:fld>
            <a:endParaRPr lang="en-US">
              <a:solidFill>
                <a:schemeClr val="bg1"/>
              </a:solidFill>
            </a:endParaRPr>
          </a:p>
        </p:txBody>
      </p:sp>
      <p:sp>
        <p:nvSpPr>
          <p:cNvPr id="5" name="Footer Placeholder 4"/>
          <p:cNvSpPr>
            <a:spLocks noGrp="1"/>
          </p:cNvSpPr>
          <p:nvPr>
            <p:ph type="ftr" sz="quarter" idx="11"/>
          </p:nvPr>
        </p:nvSpPr>
        <p:spPr>
          <a:xfrm>
            <a:off x="3213847" y="6356350"/>
            <a:ext cx="4734112" cy="365125"/>
          </a:xfrm>
        </p:spPr>
        <p:txBody>
          <a:bodyPr/>
          <a:lstStyle/>
          <a:p>
            <a:endParaRPr lang="en-US">
              <a:solidFill>
                <a:schemeClr val="bg1"/>
              </a:solidFill>
            </a:endParaRPr>
          </a:p>
        </p:txBody>
      </p:sp>
      <p:sp>
        <p:nvSpPr>
          <p:cNvPr id="6" name="Slide Number Placeholder 5"/>
          <p:cNvSpPr>
            <a:spLocks noGrp="1"/>
          </p:cNvSpPr>
          <p:nvPr>
            <p:ph type="sldNum" sz="quarter" idx="12"/>
          </p:nvPr>
        </p:nvSpPr>
        <p:spPr>
          <a:xfrm>
            <a:off x="8265459" y="6356350"/>
            <a:ext cx="6858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5FD889E0-CAB2-4699-909D-B9A88D47ACBE}" type="slidenum">
              <a:rPr lang="en-US" smtClean="0"/>
              <a:t>‹#›</a:t>
            </a:fld>
            <a:endParaRPr lang="en-US"/>
          </a:p>
        </p:txBody>
      </p:sp>
      <p:sp>
        <p:nvSpPr>
          <p:cNvPr id="9" name="Picture Placeholder 8"/>
          <p:cNvSpPr>
            <a:spLocks noGrp="1"/>
          </p:cNvSpPr>
          <p:nvPr>
            <p:ph type="pic" sz="quarter" idx="13"/>
          </p:nvPr>
        </p:nvSpPr>
        <p:spPr>
          <a:xfrm>
            <a:off x="3200400" y="2877671"/>
            <a:ext cx="5646867" cy="1280160"/>
          </a:xfrm>
        </p:spPr>
        <p:txBody>
          <a:bodyPr/>
          <a:lstStyle>
            <a:lvl1pPr>
              <a:buNone/>
              <a:defRPr/>
            </a:lvl1pPr>
          </a:lstStyle>
          <a:p>
            <a:r>
              <a:rPr lang="en-US"/>
              <a:t>Drag picture to placeholder or click icon to add</a:t>
            </a:r>
            <a:endParaRPr/>
          </a:p>
        </p:txBody>
      </p:sp>
      <p:sp>
        <p:nvSpPr>
          <p:cNvPr id="10" name="Rectangle 9"/>
          <p:cNvSpPr/>
          <p:nvPr/>
        </p:nvSpPr>
        <p:spPr>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Content, and Picture">
    <p:spTree>
      <p:nvGrpSpPr>
        <p:cNvPr id="1" name=""/>
        <p:cNvGrpSpPr/>
        <p:nvPr/>
      </p:nvGrpSpPr>
      <p:grpSpPr>
        <a:xfrm>
          <a:off x="0" y="0"/>
          <a:ext cx="0" cy="0"/>
          <a:chOff x="0" y="0"/>
          <a:chExt cx="0" cy="0"/>
        </a:xfrm>
      </p:grpSpPr>
      <p:sp>
        <p:nvSpPr>
          <p:cNvPr id="7" name="Rectangle 6"/>
          <p:cNvSpPr/>
          <p:nvPr/>
        </p:nvSpPr>
        <p:spPr>
          <a:xfrm>
            <a:off x="269875"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178423" y="914400"/>
            <a:ext cx="6508377" cy="1143000"/>
          </a:xfrm>
        </p:spPr>
        <p:txBody>
          <a:bodyPr/>
          <a:lstStyle/>
          <a:p>
            <a:r>
              <a:rPr lang="en-US"/>
              <a:t>Click to edit Master title style</a:t>
            </a:r>
            <a:endParaRPr/>
          </a:p>
        </p:txBody>
      </p:sp>
      <p:sp>
        <p:nvSpPr>
          <p:cNvPr id="3" name="Content Placeholder 2"/>
          <p:cNvSpPr>
            <a:spLocks noGrp="1"/>
          </p:cNvSpPr>
          <p:nvPr>
            <p:ph idx="1"/>
          </p:nvPr>
        </p:nvSpPr>
        <p:spPr>
          <a:xfrm>
            <a:off x="2178423" y="2209800"/>
            <a:ext cx="6508377" cy="3916363"/>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7212106" y="6356350"/>
            <a:ext cx="1752600" cy="365125"/>
          </a:xfrm>
        </p:spPr>
        <p:txBody>
          <a:bodyPr/>
          <a:lstStyle/>
          <a:p>
            <a:fld id="{98A4E574-7F8E-994F-A91D-39FF77D990AB}" type="datetime1">
              <a:t>6/24/22</a:t>
            </a:fld>
            <a:endParaRPr lang="en-US">
              <a:solidFill>
                <a:schemeClr val="bg1"/>
              </a:solidFill>
            </a:endParaRPr>
          </a:p>
        </p:txBody>
      </p:sp>
      <p:sp>
        <p:nvSpPr>
          <p:cNvPr id="5" name="Footer Placeholder 4"/>
          <p:cNvSpPr>
            <a:spLocks noGrp="1"/>
          </p:cNvSpPr>
          <p:nvPr>
            <p:ph type="ftr" sz="quarter" idx="11"/>
          </p:nvPr>
        </p:nvSpPr>
        <p:spPr>
          <a:xfrm>
            <a:off x="2178423" y="6356350"/>
            <a:ext cx="4926852" cy="365125"/>
          </a:xfrm>
        </p:spPr>
        <p:txBody>
          <a:bodyPr/>
          <a:lstStyle/>
          <a:p>
            <a:endParaRPr lang="en-US">
              <a:solidFill>
                <a:schemeClr val="bg1"/>
              </a:solidFill>
            </a:endParaRPr>
          </a:p>
        </p:txBody>
      </p:sp>
      <p:sp>
        <p:nvSpPr>
          <p:cNvPr id="6" name="Slide Number Placeholder 5"/>
          <p:cNvSpPr>
            <a:spLocks noGrp="1"/>
          </p:cNvSpPr>
          <p:nvPr>
            <p:ph type="sldNum" sz="quarter" idx="12"/>
          </p:nvPr>
        </p:nvSpPr>
        <p:spPr>
          <a:xfrm>
            <a:off x="331694" y="361016"/>
            <a:ext cx="506506" cy="365125"/>
          </a:xfrm>
        </p:spPr>
        <p:txBody>
          <a:bodyPr/>
          <a:lstStyle/>
          <a:p>
            <a:fld id="{62D56ECA-4C16-4208-B374-27591EF545A3}" type="slidenum">
              <a:rPr lang="en-US" smtClean="0">
                <a:solidFill>
                  <a:schemeClr val="bg1"/>
                </a:solidFill>
              </a:rPr>
              <a:pPr/>
              <a:t>‹#›</a:t>
            </a:fld>
            <a:endParaRPr lang="en-US">
              <a:solidFill>
                <a:schemeClr val="bg1"/>
              </a:solidFill>
            </a:endParaRPr>
          </a:p>
        </p:txBody>
      </p:sp>
      <p:sp>
        <p:nvSpPr>
          <p:cNvPr id="9" name="Picture Placeholder 8"/>
          <p:cNvSpPr>
            <a:spLocks noGrp="1"/>
          </p:cNvSpPr>
          <p:nvPr>
            <p:ph type="pic" sz="quarter" idx="13"/>
          </p:nvPr>
        </p:nvSpPr>
        <p:spPr>
          <a:xfrm>
            <a:off x="269875" y="1976718"/>
            <a:ext cx="1645920" cy="4625788"/>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7758952" y="268288"/>
            <a:ext cx="1099073" cy="635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09801" y="3429000"/>
            <a:ext cx="4966446" cy="1398494"/>
          </a:xfrm>
        </p:spPr>
        <p:txBody>
          <a:bodyPr anchor="b" anchorCtr="0"/>
          <a:lstStyle>
            <a:lvl1pPr algn="r">
              <a:defRPr sz="4600" b="0" cap="none" baseline="0"/>
            </a:lvl1pPr>
          </a:lstStyle>
          <a:p>
            <a:r>
              <a:rPr lang="en-US"/>
              <a:t>Click to edit Master title style</a:t>
            </a:r>
            <a:endParaRPr/>
          </a:p>
        </p:txBody>
      </p:sp>
      <p:sp>
        <p:nvSpPr>
          <p:cNvPr id="3" name="Text Placeholder 2"/>
          <p:cNvSpPr>
            <a:spLocks noGrp="1"/>
          </p:cNvSpPr>
          <p:nvPr>
            <p:ph type="body" idx="1"/>
          </p:nvPr>
        </p:nvSpPr>
        <p:spPr>
          <a:xfrm>
            <a:off x="2209801" y="4824414"/>
            <a:ext cx="4966446"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5562600" y="6356350"/>
            <a:ext cx="1622612" cy="365125"/>
          </a:xfrm>
        </p:spPr>
        <p:txBody>
          <a:bodyPr/>
          <a:lstStyle/>
          <a:p>
            <a:fld id="{E451D01E-7569-DC4F-B3BA-B4422B13DE58}" type="datetime1">
              <a:t>6/24/22</a:t>
            </a:fld>
            <a:endParaRPr lang="en-US"/>
          </a:p>
        </p:txBody>
      </p:sp>
      <p:sp>
        <p:nvSpPr>
          <p:cNvPr id="5" name="Footer Placeholder 4"/>
          <p:cNvSpPr>
            <a:spLocks noGrp="1"/>
          </p:cNvSpPr>
          <p:nvPr>
            <p:ph type="ftr" sz="quarter" idx="11"/>
          </p:nvPr>
        </p:nvSpPr>
        <p:spPr>
          <a:xfrm>
            <a:off x="174812" y="6356350"/>
            <a:ext cx="5311588" cy="365125"/>
          </a:xfrm>
        </p:spPr>
        <p:txBody>
          <a:bodyPr/>
          <a:lstStyle/>
          <a:p>
            <a:endParaRPr lang="en-US"/>
          </a:p>
        </p:txBody>
      </p:sp>
      <p:sp>
        <p:nvSpPr>
          <p:cNvPr id="6" name="Slide Number Placeholder 5"/>
          <p:cNvSpPr>
            <a:spLocks noGrp="1"/>
          </p:cNvSpPr>
          <p:nvPr>
            <p:ph type="sldNum" sz="quarter" idx="12"/>
          </p:nvPr>
        </p:nvSpPr>
        <p:spPr/>
        <p:txBody>
          <a:bodyPr/>
          <a:lstStyle/>
          <a:p>
            <a:fld id="{9382E542-0A8F-6B4F-8F82-A9D42E831A0F}" type="slidenum">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7" name="Rectangle 6"/>
          <p:cNvSpPr/>
          <p:nvPr/>
        </p:nvSpPr>
        <p:spPr>
          <a:xfrm>
            <a:off x="269875" y="4773706"/>
            <a:ext cx="2971800" cy="18445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720354" y="3429001"/>
            <a:ext cx="4966446" cy="1398494"/>
          </a:xfrm>
        </p:spPr>
        <p:txBody>
          <a:bodyPr anchor="b" anchorCtr="0"/>
          <a:lstStyle>
            <a:lvl1pPr algn="r">
              <a:defRPr sz="4600" b="0" cap="none" baseline="0"/>
            </a:lvl1pPr>
          </a:lstStyle>
          <a:p>
            <a:r>
              <a:rPr lang="en-US"/>
              <a:t>Click to edit Master title style</a:t>
            </a:r>
            <a:endParaRPr/>
          </a:p>
        </p:txBody>
      </p:sp>
      <p:sp>
        <p:nvSpPr>
          <p:cNvPr id="3" name="Text Placeholder 2"/>
          <p:cNvSpPr>
            <a:spLocks noGrp="1"/>
          </p:cNvSpPr>
          <p:nvPr>
            <p:ph type="body" idx="1"/>
          </p:nvPr>
        </p:nvSpPr>
        <p:spPr>
          <a:xfrm>
            <a:off x="3720354" y="4824414"/>
            <a:ext cx="4966446"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a:xfrm>
            <a:off x="351212" y="6104965"/>
            <a:ext cx="506506" cy="365125"/>
          </a:xfrm>
        </p:spPr>
        <p:txBody>
          <a:bodyPr/>
          <a:lstStyle/>
          <a:p>
            <a:fld id="{62D56ECA-4C16-4208-B374-27591EF545A3}" type="slidenum">
              <a:rPr lang="en-US" smtClean="0">
                <a:solidFill>
                  <a:schemeClr val="bg1"/>
                </a:solidFill>
              </a:rPr>
              <a:pPr/>
              <a:t>‹#›</a:t>
            </a:fld>
            <a:endParaRPr lang="en-US">
              <a:solidFill>
                <a:schemeClr val="bg1"/>
              </a:solidFill>
            </a:endParaRPr>
          </a:p>
        </p:txBody>
      </p:sp>
      <p:sp>
        <p:nvSpPr>
          <p:cNvPr id="9" name="Picture Placeholder 8"/>
          <p:cNvSpPr>
            <a:spLocks noGrp="1"/>
          </p:cNvSpPr>
          <p:nvPr>
            <p:ph type="pic" sz="quarter" idx="13"/>
          </p:nvPr>
        </p:nvSpPr>
        <p:spPr>
          <a:xfrm>
            <a:off x="269874" y="268288"/>
            <a:ext cx="2971800" cy="4438650"/>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a:t>Click to edit Master title style</a:t>
            </a:r>
            <a:endParaRPr/>
          </a:p>
        </p:txBody>
      </p:sp>
      <p:sp>
        <p:nvSpPr>
          <p:cNvPr id="3" name="Content Placeholder 2"/>
          <p:cNvSpPr>
            <a:spLocks noGrp="1"/>
          </p:cNvSpPr>
          <p:nvPr>
            <p:ph sz="half" idx="1"/>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428244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Date Placeholder 4"/>
          <p:cNvSpPr>
            <a:spLocks noGrp="1"/>
          </p:cNvSpPr>
          <p:nvPr>
            <p:ph type="dt" sz="half" idx="10"/>
          </p:nvPr>
        </p:nvSpPr>
        <p:spPr/>
        <p:txBody>
          <a:bodyPr/>
          <a:lstStyle/>
          <a:p>
            <a:fld id="{165886B1-D89D-9241-AC0F-5B33343FB813}" type="datetime1">
              <a:t>6/24/22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56ECA-4C16-4208-B374-27591EF545A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88352"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57200"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ext Placeholder 4"/>
          <p:cNvSpPr>
            <a:spLocks noGrp="1"/>
          </p:cNvSpPr>
          <p:nvPr>
            <p:ph type="body" sz="quarter" idx="3"/>
          </p:nvPr>
        </p:nvSpPr>
        <p:spPr>
          <a:xfrm>
            <a:off x="4279391"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79391"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Date Placeholder 6"/>
          <p:cNvSpPr>
            <a:spLocks noGrp="1"/>
          </p:cNvSpPr>
          <p:nvPr>
            <p:ph type="dt" sz="half" idx="10"/>
          </p:nvPr>
        </p:nvSpPr>
        <p:spPr/>
        <p:txBody>
          <a:bodyPr/>
          <a:lstStyle/>
          <a:p>
            <a:fld id="{82CF2F59-9786-1A46-AA6A-EABE0B88B8DF}" type="datetime1">
              <a:t>6/24/22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56ECA-4C16-4208-B374-27591EF545A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a:t>Click to edit Master title style</a:t>
            </a:r>
            <a:endParaRPr/>
          </a:p>
        </p:txBody>
      </p:sp>
      <p:sp>
        <p:nvSpPr>
          <p:cNvPr id="3" name="Content Placeholder 2"/>
          <p:cNvSpPr>
            <a:spLocks noGrp="1"/>
          </p:cNvSpPr>
          <p:nvPr>
            <p:ph sz="half" idx="1"/>
          </p:nvPr>
        </p:nvSpPr>
        <p:spPr>
          <a:xfrm>
            <a:off x="457199" y="2214562"/>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Date Placeholder 4"/>
          <p:cNvSpPr>
            <a:spLocks noGrp="1"/>
          </p:cNvSpPr>
          <p:nvPr>
            <p:ph type="dt" sz="half" idx="10"/>
          </p:nvPr>
        </p:nvSpPr>
        <p:spPr/>
        <p:txBody>
          <a:bodyPr/>
          <a:lstStyle/>
          <a:p>
            <a:fld id="{1C09DE4F-D52C-874C-9822-ED968A576A17}" type="datetime1">
              <a:t>6/24/22</a:t>
            </a:fld>
            <a:endParaRPr lang="en-US">
              <a:solidFill>
                <a:schemeClr val="bg1"/>
              </a:solidFill>
            </a:endParaRPr>
          </a:p>
        </p:txBody>
      </p:sp>
      <p:sp>
        <p:nvSpPr>
          <p:cNvPr id="6" name="Footer Placeholder 5"/>
          <p:cNvSpPr>
            <a:spLocks noGrp="1"/>
          </p:cNvSpPr>
          <p:nvPr>
            <p:ph type="ftr" sz="quarter" idx="11"/>
          </p:nvPr>
        </p:nvSpPr>
        <p:spPr/>
        <p:txBody>
          <a:bodyPr/>
          <a:lstStyle/>
          <a:p>
            <a:endParaRPr lang="en-US">
              <a:solidFill>
                <a:schemeClr val="bg1"/>
              </a:solidFill>
            </a:endParaRPr>
          </a:p>
        </p:txBody>
      </p:sp>
      <p:sp>
        <p:nvSpPr>
          <p:cNvPr id="7" name="Slide Number Placeholder 6"/>
          <p:cNvSpPr>
            <a:spLocks noGrp="1"/>
          </p:cNvSpPr>
          <p:nvPr>
            <p:ph type="sldNum" sz="quarter" idx="12"/>
          </p:nvPr>
        </p:nvSpPr>
        <p:spPr/>
        <p:txBody>
          <a:bodyPr/>
          <a:lstStyle/>
          <a:p>
            <a:fld id="{62D56ECA-4C16-4208-B374-27591EF545A3}" type="slidenum">
              <a:rPr lang="en-US" smtClean="0">
                <a:solidFill>
                  <a:schemeClr val="bg1"/>
                </a:solidFill>
              </a:rPr>
              <a:pPr/>
              <a:t>‹#›</a:t>
            </a:fld>
            <a:endParaRPr lang="en-US">
              <a:solidFill>
                <a:schemeClr val="bg1"/>
              </a:solidFill>
            </a:endParaRPr>
          </a:p>
        </p:txBody>
      </p:sp>
      <p:sp>
        <p:nvSpPr>
          <p:cNvPr id="9" name="Content Placeholder 2"/>
          <p:cNvSpPr>
            <a:spLocks noGrp="1"/>
          </p:cNvSpPr>
          <p:nvPr>
            <p:ph sz="half" idx="13"/>
          </p:nvPr>
        </p:nvSpPr>
        <p:spPr>
          <a:xfrm>
            <a:off x="457199" y="4224973"/>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914400"/>
            <a:ext cx="6508377" cy="1143000"/>
          </a:xfrm>
          <a:prstGeom prst="rect">
            <a:avLst/>
          </a:prstGeom>
        </p:spPr>
        <p:txBody>
          <a:bodyPr vert="horz" lIns="91440" tIns="45720" rIns="91440" bIns="4572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457199" y="2209800"/>
            <a:ext cx="6508377" cy="39163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7198659" y="6356350"/>
            <a:ext cx="1752600" cy="365125"/>
          </a:xfrm>
          <a:prstGeom prst="rect">
            <a:avLst/>
          </a:prstGeom>
        </p:spPr>
        <p:txBody>
          <a:bodyPr vert="horz" lIns="91440" tIns="45720" rIns="91440" bIns="45720" rtlCol="0" anchor="ctr"/>
          <a:lstStyle>
            <a:lvl1pPr algn="r">
              <a:defRPr sz="1100" b="1">
                <a:solidFill>
                  <a:schemeClr val="tx2">
                    <a:lumMod val="60000"/>
                    <a:lumOff val="40000"/>
                  </a:schemeClr>
                </a:solidFill>
              </a:defRPr>
            </a:lvl1pPr>
          </a:lstStyle>
          <a:p>
            <a:fld id="{F41C8BB7-43F2-6C4C-B4CA-8083673AE1B6}" type="datetime1">
              <a:t>6/24/22</a:t>
            </a:fld>
            <a:endParaRPr lang="en-US">
              <a:solidFill>
                <a:schemeClr val="bg1"/>
              </a:solidFill>
            </a:endParaRPr>
          </a:p>
        </p:txBody>
      </p:sp>
      <p:sp>
        <p:nvSpPr>
          <p:cNvPr id="5" name="Footer Placeholder 4"/>
          <p:cNvSpPr>
            <a:spLocks noGrp="1"/>
          </p:cNvSpPr>
          <p:nvPr>
            <p:ph type="ftr" sz="quarter" idx="3"/>
          </p:nvPr>
        </p:nvSpPr>
        <p:spPr>
          <a:xfrm>
            <a:off x="174812" y="6356350"/>
            <a:ext cx="6007100" cy="365125"/>
          </a:xfrm>
          <a:prstGeom prst="rect">
            <a:avLst/>
          </a:prstGeom>
        </p:spPr>
        <p:txBody>
          <a:bodyPr vert="horz" lIns="91440" tIns="45720" rIns="91440" bIns="45720" rtlCol="0" anchor="ctr"/>
          <a:lstStyle>
            <a:lvl1pPr algn="l">
              <a:defRPr sz="1100" b="1">
                <a:solidFill>
                  <a:schemeClr val="tx2">
                    <a:lumMod val="60000"/>
                    <a:lumOff val="40000"/>
                  </a:schemeClr>
                </a:solidFill>
              </a:defRPr>
            </a:lvl1pPr>
          </a:lstStyle>
          <a:p>
            <a:endParaRPr lang="en-US">
              <a:solidFill>
                <a:schemeClr val="bg1"/>
              </a:solidFill>
            </a:endParaRPr>
          </a:p>
        </p:txBody>
      </p:sp>
      <p:sp>
        <p:nvSpPr>
          <p:cNvPr id="6" name="Slide Number Placeholder 5"/>
          <p:cNvSpPr>
            <a:spLocks noGrp="1"/>
          </p:cNvSpPr>
          <p:nvPr>
            <p:ph type="sldNum" sz="quarter" idx="4"/>
          </p:nvPr>
        </p:nvSpPr>
        <p:spPr>
          <a:xfrm>
            <a:off x="8256494" y="361016"/>
            <a:ext cx="506506" cy="365125"/>
          </a:xfrm>
          <a:prstGeom prst="rect">
            <a:avLst/>
          </a:prstGeom>
        </p:spPr>
        <p:txBody>
          <a:bodyPr vert="horz" lIns="91440" tIns="45720" rIns="91440" bIns="45720" rtlCol="0" anchor="ctr"/>
          <a:lstStyle>
            <a:lvl1pPr algn="r">
              <a:defRPr sz="2200" b="1">
                <a:solidFill>
                  <a:schemeClr val="bg1"/>
                </a:solidFill>
              </a:defRPr>
            </a:lvl1pPr>
          </a:lstStyle>
          <a:p>
            <a:fld id="{62D56ECA-4C16-4208-B374-27591EF545A3}" type="slidenum">
              <a:rPr lang="en-US" smtClean="0">
                <a:solidFill>
                  <a:schemeClr val="bg1"/>
                </a:solidFill>
              </a:rPr>
              <a:pPr/>
              <a:t>‹#›</a:t>
            </a:fld>
            <a:endParaRPr lang="en-US">
              <a:solidFill>
                <a:schemeClr val="bg1"/>
              </a:solidFill>
            </a:endParaRPr>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 id="2147483825" r:id="rId17"/>
    <p:sldLayoutId id="2147483826" r:id="rId18"/>
    <p:sldLayoutId id="2147483827" r:id="rId19"/>
  </p:sldLayoutIdLst>
  <p:hf hdr="0" ftr="0" dt="0"/>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oleObject" Target="../embeddings/oleObject4.bin"/><Relationship Id="rId4" Type="http://schemas.openxmlformats.org/officeDocument/2006/relationships/image" Target="../media/image4.emf"/></Relationships>
</file>

<file path=ppt/slides/_rels/slide21.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7.emf"/><Relationship Id="rId5" Type="http://schemas.openxmlformats.org/officeDocument/2006/relationships/oleObject" Target="../embeddings/oleObject6.bin"/><Relationship Id="rId10" Type="http://schemas.openxmlformats.org/officeDocument/2006/relationships/image" Target="../media/image9.emf"/><Relationship Id="rId4" Type="http://schemas.openxmlformats.org/officeDocument/2006/relationships/image" Target="../media/image6.emf"/><Relationship Id="rId9"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05000"/>
            <a:ext cx="9144000" cy="2286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a:spLocks noGrp="1"/>
          </p:cNvSpPr>
          <p:nvPr>
            <p:ph type="ctrTitle"/>
          </p:nvPr>
        </p:nvSpPr>
        <p:spPr>
          <a:xfrm>
            <a:off x="0" y="2514787"/>
            <a:ext cx="9144000" cy="1447613"/>
          </a:xfrm>
        </p:spPr>
        <p:txBody>
          <a:bodyPr anchor="ctr">
            <a:noAutofit/>
          </a:bodyPr>
          <a:lstStyle/>
          <a:p>
            <a:pPr algn="ctr">
              <a:lnSpc>
                <a:spcPct val="120000"/>
              </a:lnSpc>
            </a:pPr>
            <a:r>
              <a:rPr lang="en-US" sz="3200" dirty="0">
                <a:latin typeface="Arial" panose="020B0604020202020204" pitchFamily="34" charset="0"/>
                <a:cs typeface="Arial" panose="020B0604020202020204" pitchFamily="34" charset="0"/>
              </a:rPr>
              <a:t>Introduction to</a:t>
            </a:r>
            <a:br>
              <a:rPr lang="en-US" sz="4000" dirty="0">
                <a:latin typeface="Arial" panose="020B0604020202020204" pitchFamily="34" charset="0"/>
                <a:cs typeface="Arial" panose="020B0604020202020204" pitchFamily="34" charset="0"/>
              </a:rPr>
            </a:br>
            <a:r>
              <a:rPr lang="en-US" sz="4000" dirty="0">
                <a:latin typeface="Impact" panose="020B0806030902050204" pitchFamily="34" charset="0"/>
              </a:rPr>
              <a:t>Machine Learning and Data Mining</a:t>
            </a:r>
            <a:br>
              <a:rPr lang="en-US" sz="4000" dirty="0">
                <a:latin typeface="Impact" panose="020B0806030902050204" pitchFamily="34" charset="0"/>
              </a:rPr>
            </a:br>
            <a:r>
              <a:rPr lang="en-US" sz="3200" dirty="0">
                <a:latin typeface="Arial"/>
                <a:cs typeface="Arial"/>
              </a:rPr>
              <a:t>(Học máy và Khai phá dữ liệu)</a:t>
            </a:r>
          </a:p>
        </p:txBody>
      </p:sp>
      <p:sp>
        <p:nvSpPr>
          <p:cNvPr id="3" name="Rectangle 2"/>
          <p:cNvSpPr>
            <a:spLocks noGrp="1"/>
          </p:cNvSpPr>
          <p:nvPr>
            <p:ph type="subTitle" idx="1"/>
          </p:nvPr>
        </p:nvSpPr>
        <p:spPr>
          <a:xfrm>
            <a:off x="533400" y="4876800"/>
            <a:ext cx="8125968" cy="1002792"/>
          </a:xfrm>
        </p:spPr>
        <p:txBody>
          <a:bodyPr>
            <a:noAutofit/>
          </a:bodyPr>
          <a:lstStyle/>
          <a:p>
            <a:pPr algn="ctr">
              <a:lnSpc>
                <a:spcPct val="140000"/>
              </a:lnSpc>
            </a:pPr>
            <a:r>
              <a:rPr lang="en-US" sz="2400" b="1" dirty="0">
                <a:solidFill>
                  <a:srgbClr val="0000FF"/>
                </a:solidFill>
              </a:rPr>
              <a:t>Khoat Than</a:t>
            </a:r>
          </a:p>
        </p:txBody>
      </p:sp>
      <p:sp>
        <p:nvSpPr>
          <p:cNvPr id="5" name="Rectangle 2"/>
          <p:cNvSpPr txBox="1">
            <a:spLocks/>
          </p:cNvSpPr>
          <p:nvPr/>
        </p:nvSpPr>
        <p:spPr>
          <a:xfrm>
            <a:off x="457200" y="5334000"/>
            <a:ext cx="8202168" cy="1371600"/>
          </a:xfrm>
          <a:prstGeom prst="rect">
            <a:avLst/>
          </a:prstGeom>
        </p:spPr>
        <p:txBody>
          <a:bodyPr vert="horz" lIns="91440" tIns="45720" rIns="91440" bIns="45720" rtlCol="0">
            <a:noAutofit/>
          </a:bodyPr>
          <a:lstStyle>
            <a:lvl1pPr marL="0" indent="0" algn="l" defTabSz="914400" rtl="0" eaLnBrk="1" latinLnBrk="0" hangingPunct="1">
              <a:spcBef>
                <a:spcPts val="0"/>
              </a:spcBef>
              <a:buClr>
                <a:schemeClr val="accent1"/>
              </a:buClr>
              <a:buSzPct val="100000"/>
              <a:buFont typeface="Wingdings 2" pitchFamily="18" charset="2"/>
              <a:buNone/>
              <a:defRPr sz="1600" kern="1200">
                <a:solidFill>
                  <a:schemeClr val="tx2"/>
                </a:solidFill>
                <a:latin typeface="+mn-lt"/>
                <a:ea typeface="+mn-ea"/>
                <a:cs typeface="+mn-cs"/>
              </a:defRPr>
            </a:lvl1pPr>
            <a:lvl2pPr marL="457200" indent="0" algn="ctr" defTabSz="914400" rtl="0" eaLnBrk="1" latinLnBrk="0" hangingPunct="1">
              <a:spcBef>
                <a:spcPts val="600"/>
              </a:spcBef>
              <a:buClr>
                <a:schemeClr val="accent1">
                  <a:lumMod val="50000"/>
                </a:schemeClr>
              </a:buClr>
              <a:buSzPct val="100000"/>
              <a:buFont typeface="Wingdings 2" pitchFamily="18" charset="2"/>
              <a:buNone/>
              <a:defRPr sz="18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accent1"/>
              </a:buClr>
              <a:buSzPct val="100000"/>
              <a:buFont typeface="Wingdings 2" pitchFamily="18" charset="2"/>
              <a:buNone/>
              <a:defRPr sz="18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accent1">
                  <a:lumMod val="50000"/>
                </a:schemeClr>
              </a:buClr>
              <a:buSzPct val="100000"/>
              <a:buFont typeface="Wingdings 2"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accent1"/>
              </a:buClr>
              <a:buSzPct val="100000"/>
              <a:buFont typeface="Wingdings 2" pitchFamily="18"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lumMod val="50000"/>
                </a:schemeClr>
              </a:buClr>
              <a:buFont typeface="Wingdings 2" pitchFamily="18"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Wingdings 2" pitchFamily="18"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lumMod val="50000"/>
                </a:schemeClr>
              </a:buClr>
              <a:buFont typeface="Wingdings 2" pitchFamily="18"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Wingdings 2" pitchFamily="18" charset="2"/>
              <a:buNone/>
              <a:defRPr lang="en-US" sz="1800" kern="1200">
                <a:solidFill>
                  <a:schemeClr val="tx1">
                    <a:tint val="75000"/>
                  </a:schemeClr>
                </a:solidFill>
                <a:latin typeface="+mn-lt"/>
                <a:ea typeface="+mn-ea"/>
                <a:cs typeface="+mn-cs"/>
              </a:defRPr>
            </a:lvl9pPr>
          </a:lstStyle>
          <a:p>
            <a:pPr algn="ctr">
              <a:lnSpc>
                <a:spcPct val="140000"/>
              </a:lnSpc>
            </a:pPr>
            <a:r>
              <a:rPr lang="en-US" dirty="0"/>
              <a:t>School of Information and Communication Technology</a:t>
            </a:r>
          </a:p>
          <a:p>
            <a:pPr algn="ctr">
              <a:lnSpc>
                <a:spcPct val="140000"/>
              </a:lnSpc>
            </a:pPr>
            <a:r>
              <a:rPr lang="en-US" dirty="0"/>
              <a:t>Hanoi University of Science and Technology</a:t>
            </a:r>
          </a:p>
          <a:p>
            <a:pPr algn="ctr">
              <a:lnSpc>
                <a:spcPct val="140000"/>
              </a:lnSpc>
            </a:pPr>
            <a:endParaRPr lang="en-US" dirty="0"/>
          </a:p>
          <a:p>
            <a:pPr algn="ctr">
              <a:lnSpc>
                <a:spcPct val="140000"/>
              </a:lnSpc>
            </a:pPr>
            <a:endParaRPr lang="en-US" dirty="0"/>
          </a:p>
        </p:txBody>
      </p:sp>
    </p:spTree>
    <p:extLst>
      <p:ext uri="{BB962C8B-B14F-4D97-AF65-F5344CB8AC3E}">
        <p14:creationId xmlns:p14="http://schemas.microsoft.com/office/powerpoint/2010/main" val="3765456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01000" y="1066800"/>
            <a:ext cx="1066800" cy="9906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a:xfrm>
            <a:off x="457199" y="457200"/>
            <a:ext cx="8458201" cy="762000"/>
          </a:xfrm>
        </p:spPr>
        <p:txBody>
          <a:bodyPr>
            <a:normAutofit/>
          </a:bodyPr>
          <a:lstStyle/>
          <a:p>
            <a:r>
              <a:rPr lang="en-US" sz="3200" dirty="0"/>
              <a:t>Cross-validation</a:t>
            </a:r>
          </a:p>
        </p:txBody>
      </p:sp>
      <p:sp>
        <p:nvSpPr>
          <p:cNvPr id="3" name="Rectangle 2"/>
          <p:cNvSpPr>
            <a:spLocks noGrp="1"/>
          </p:cNvSpPr>
          <p:nvPr>
            <p:ph sz="half" idx="1"/>
          </p:nvPr>
        </p:nvSpPr>
        <p:spPr>
          <a:xfrm>
            <a:off x="457200" y="1524000"/>
            <a:ext cx="8458200" cy="5334000"/>
          </a:xfrm>
        </p:spPr>
        <p:txBody>
          <a:bodyPr>
            <a:normAutofit/>
          </a:bodyPr>
          <a:lstStyle/>
          <a:p>
            <a:pPr>
              <a:spcBef>
                <a:spcPts val="1200"/>
              </a:spcBef>
            </a:pPr>
            <a:r>
              <a:rPr lang="en-US" sz="2200" dirty="0">
                <a:solidFill>
                  <a:schemeClr val="tx1"/>
                </a:solidFill>
              </a:rPr>
              <a:t>In repeated hold-out: there are overlapping between two training/testing datasets. It might be redundant.</a:t>
            </a:r>
          </a:p>
          <a:p>
            <a:pPr>
              <a:spcBef>
                <a:spcPts val="1200"/>
              </a:spcBef>
            </a:pPr>
            <a:r>
              <a:rPr lang="en-US" sz="2200" i="1" dirty="0">
                <a:solidFill>
                  <a:srgbClr val="0000FF"/>
                </a:solidFill>
              </a:rPr>
              <a:t>K-fold cross-validation:</a:t>
            </a:r>
            <a:endParaRPr lang="en-US" i="1" dirty="0">
              <a:solidFill>
                <a:srgbClr val="0000FF"/>
              </a:solidFill>
            </a:endParaRPr>
          </a:p>
          <a:p>
            <a:pPr lvl="1">
              <a:spcBef>
                <a:spcPts val="1200"/>
              </a:spcBef>
              <a:buClr>
                <a:schemeClr val="tx1"/>
              </a:buClr>
              <a:buSzPct val="50000"/>
              <a:buFont typeface="Wingdings" charset="2"/>
              <a:buChar char=""/>
            </a:pPr>
            <a:r>
              <a:rPr lang="en-US" sz="2000" i="1" dirty="0">
                <a:solidFill>
                  <a:schemeClr val="tx1"/>
                </a:solidFill>
              </a:rPr>
              <a:t>Split D into K equal parts which are non-overlapping.</a:t>
            </a:r>
          </a:p>
          <a:p>
            <a:pPr lvl="1">
              <a:spcBef>
                <a:spcPts val="1200"/>
              </a:spcBef>
              <a:buClr>
                <a:schemeClr val="tx1"/>
              </a:buClr>
              <a:buSzPct val="50000"/>
              <a:buFont typeface="Wingdings" charset="2"/>
              <a:buChar char=""/>
            </a:pPr>
            <a:r>
              <a:rPr lang="en-US" sz="2000" i="1" dirty="0">
                <a:solidFill>
                  <a:schemeClr val="tx1"/>
                </a:solidFill>
              </a:rPr>
              <a:t>Do K runs (folds): at each run, one part is used for testing and the remaining parts are used for training.</a:t>
            </a:r>
          </a:p>
          <a:p>
            <a:pPr lvl="1">
              <a:spcBef>
                <a:spcPts val="1200"/>
              </a:spcBef>
              <a:buClr>
                <a:schemeClr val="tx1"/>
              </a:buClr>
              <a:buSzPct val="50000"/>
              <a:buFont typeface="Wingdings" charset="2"/>
              <a:buChar char=""/>
            </a:pPr>
            <a:r>
              <a:rPr lang="en-US" sz="2000" i="1" dirty="0">
                <a:solidFill>
                  <a:schemeClr val="tx1"/>
                </a:solidFill>
              </a:rPr>
              <a:t>Take the average as the final quality from K individual runs.</a:t>
            </a:r>
          </a:p>
          <a:p>
            <a:pPr>
              <a:spcBef>
                <a:spcPts val="1200"/>
              </a:spcBef>
            </a:pPr>
            <a:endParaRPr lang="en-US" sz="2200" dirty="0">
              <a:solidFill>
                <a:schemeClr val="tx1"/>
              </a:solidFill>
            </a:endParaRPr>
          </a:p>
          <a:p>
            <a:pPr>
              <a:spcBef>
                <a:spcPts val="1200"/>
              </a:spcBef>
            </a:pPr>
            <a:r>
              <a:rPr lang="en-US" sz="2200" dirty="0">
                <a:solidFill>
                  <a:schemeClr val="tx1"/>
                </a:solidFill>
              </a:rPr>
              <a:t>Popular choices of K: 10 or 5</a:t>
            </a:r>
          </a:p>
          <a:p>
            <a:pPr>
              <a:spcBef>
                <a:spcPts val="1200"/>
              </a:spcBef>
            </a:pPr>
            <a:r>
              <a:rPr lang="en-US" sz="2200" dirty="0">
                <a:solidFill>
                  <a:schemeClr val="tx1"/>
                </a:solidFill>
              </a:rPr>
              <a:t>It is useful to combine this technique with stratified sampling.</a:t>
            </a:r>
          </a:p>
          <a:p>
            <a:pPr>
              <a:spcBef>
                <a:spcPts val="1200"/>
              </a:spcBef>
            </a:pPr>
            <a:r>
              <a:rPr lang="en-US" sz="2200" dirty="0">
                <a:solidFill>
                  <a:srgbClr val="0000FF"/>
                </a:solidFill>
              </a:rPr>
              <a:t>This technique is suitable for small/average datasets.</a:t>
            </a:r>
          </a:p>
        </p:txBody>
      </p:sp>
      <p:cxnSp>
        <p:nvCxnSpPr>
          <p:cNvPr id="7" name="Straight Connector 6"/>
          <p:cNvCxnSpPr/>
          <p:nvPr/>
        </p:nvCxnSpPr>
        <p:spPr>
          <a:xfrm>
            <a:off x="568680" y="1219200"/>
            <a:ext cx="8305800"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2"/>
          </p:nvPr>
        </p:nvSpPr>
        <p:spPr/>
        <p:txBody>
          <a:bodyPr/>
          <a:lstStyle/>
          <a:p>
            <a:fld id="{62D56ECA-4C16-4208-B374-27591EF545A3}" type="slidenum">
              <a:rPr lang="en-US" smtClean="0"/>
              <a:pPr/>
              <a:t>10</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939898124"/>
              </p:ext>
            </p:extLst>
          </p:nvPr>
        </p:nvGraphicFramePr>
        <p:xfrm>
          <a:off x="1524000" y="4582160"/>
          <a:ext cx="60960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endParaRPr lang="en-US"/>
                    </a:p>
                  </a:txBody>
                  <a:tcPr>
                    <a:solidFill>
                      <a:srgbClr val="A6A6A6"/>
                    </a:solidFill>
                  </a:tcPr>
                </a:tc>
                <a:tc>
                  <a:txBody>
                    <a:bodyPr/>
                    <a:lstStyle/>
                    <a:p>
                      <a:endParaRPr lang="en-US"/>
                    </a:p>
                  </a:txBody>
                  <a:tcPr>
                    <a:solidFill>
                      <a:srgbClr val="A6A6A6"/>
                    </a:solidFill>
                  </a:tcPr>
                </a:tc>
                <a:tc>
                  <a:txBody>
                    <a:bodyPr/>
                    <a:lstStyle/>
                    <a:p>
                      <a:endParaRPr lang="en-US"/>
                    </a:p>
                  </a:txBody>
                  <a:tcPr>
                    <a:solidFill>
                      <a:srgbClr val="A6A6A6"/>
                    </a:solidFill>
                  </a:tcPr>
                </a:tc>
                <a:tc>
                  <a:txBody>
                    <a:bodyPr/>
                    <a:lstStyle/>
                    <a:p>
                      <a:endParaRPr lang="en-US"/>
                    </a:p>
                  </a:txBody>
                  <a:tcPr>
                    <a:solidFill>
                      <a:srgbClr val="A6A6A6"/>
                    </a:solidFill>
                  </a:tcPr>
                </a:tc>
                <a:tc>
                  <a:txBody>
                    <a:bodyPr/>
                    <a:lstStyle/>
                    <a:p>
                      <a:endParaRPr lang="en-US"/>
                    </a:p>
                  </a:txBody>
                  <a:tcPr>
                    <a:solidFill>
                      <a:schemeClr val="accent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89287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01000" y="1066800"/>
            <a:ext cx="1066800" cy="9906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a:xfrm>
            <a:off x="457199" y="457200"/>
            <a:ext cx="8458201" cy="762000"/>
          </a:xfrm>
        </p:spPr>
        <p:txBody>
          <a:bodyPr>
            <a:normAutofit/>
          </a:bodyPr>
          <a:lstStyle/>
          <a:p>
            <a:r>
              <a:rPr lang="en-US" sz="3200" dirty="0"/>
              <a:t>Leave-one-out cross-validation</a:t>
            </a:r>
          </a:p>
        </p:txBody>
      </p:sp>
      <p:sp>
        <p:nvSpPr>
          <p:cNvPr id="3" name="Rectangle 2"/>
          <p:cNvSpPr>
            <a:spLocks noGrp="1"/>
          </p:cNvSpPr>
          <p:nvPr>
            <p:ph sz="half" idx="1"/>
          </p:nvPr>
        </p:nvSpPr>
        <p:spPr>
          <a:xfrm>
            <a:off x="457200" y="1524000"/>
            <a:ext cx="8458200" cy="5334000"/>
          </a:xfrm>
        </p:spPr>
        <p:txBody>
          <a:bodyPr>
            <a:normAutofit/>
          </a:bodyPr>
          <a:lstStyle/>
          <a:p>
            <a:pPr>
              <a:spcBef>
                <a:spcPts val="1200"/>
              </a:spcBef>
            </a:pPr>
            <a:r>
              <a:rPr lang="en-US" sz="2200" dirty="0">
                <a:solidFill>
                  <a:schemeClr val="tx1"/>
                </a:solidFill>
              </a:rPr>
              <a:t>It is K-fold cross-validation when K = |D|.</a:t>
            </a:r>
            <a:endParaRPr lang="en-US" dirty="0">
              <a:solidFill>
                <a:schemeClr val="tx1"/>
              </a:solidFill>
            </a:endParaRPr>
          </a:p>
          <a:p>
            <a:pPr lvl="1">
              <a:spcBef>
                <a:spcPts val="1200"/>
              </a:spcBef>
              <a:buClr>
                <a:schemeClr val="tx1"/>
              </a:buClr>
              <a:buSzPct val="50000"/>
              <a:buFont typeface="Wingdings" charset="2"/>
              <a:buChar char=""/>
            </a:pPr>
            <a:r>
              <a:rPr lang="en-US" sz="2000" dirty="0">
                <a:solidFill>
                  <a:schemeClr val="tx1"/>
                </a:solidFill>
              </a:rPr>
              <a:t>Each testing set consists of only one instance from D.</a:t>
            </a:r>
          </a:p>
          <a:p>
            <a:pPr lvl="1">
              <a:spcBef>
                <a:spcPts val="1200"/>
              </a:spcBef>
              <a:buClr>
                <a:schemeClr val="tx1"/>
              </a:buClr>
              <a:buSzPct val="50000"/>
              <a:buFont typeface="Wingdings" charset="2"/>
              <a:buChar char=""/>
            </a:pPr>
            <a:r>
              <a:rPr lang="en-US" sz="2000" dirty="0">
                <a:solidFill>
                  <a:schemeClr val="tx1"/>
                </a:solidFill>
              </a:rPr>
              <a:t>The remaining is for training.</a:t>
            </a:r>
          </a:p>
          <a:p>
            <a:pPr>
              <a:spcBef>
                <a:spcPts val="1200"/>
              </a:spcBef>
            </a:pPr>
            <a:r>
              <a:rPr lang="en-US" sz="2200" dirty="0">
                <a:solidFill>
                  <a:schemeClr val="tx1"/>
                </a:solidFill>
              </a:rPr>
              <a:t>So all observed instances are exploited as much as possible.</a:t>
            </a:r>
          </a:p>
          <a:p>
            <a:pPr>
              <a:spcBef>
                <a:spcPts val="1200"/>
              </a:spcBef>
            </a:pPr>
            <a:r>
              <a:rPr lang="en-US" sz="2200" dirty="0">
                <a:solidFill>
                  <a:schemeClr val="tx1"/>
                </a:solidFill>
              </a:rPr>
              <a:t>No randomness appears.</a:t>
            </a:r>
          </a:p>
          <a:p>
            <a:pPr>
              <a:spcBef>
                <a:spcPts val="1200"/>
              </a:spcBef>
            </a:pPr>
            <a:r>
              <a:rPr lang="en-US" sz="2200" dirty="0">
                <a:solidFill>
                  <a:schemeClr val="tx1"/>
                </a:solidFill>
              </a:rPr>
              <a:t>But it is expensive, and hence is suitable with small datasets.</a:t>
            </a:r>
          </a:p>
        </p:txBody>
      </p:sp>
      <p:cxnSp>
        <p:nvCxnSpPr>
          <p:cNvPr id="7" name="Straight Connector 6"/>
          <p:cNvCxnSpPr/>
          <p:nvPr/>
        </p:nvCxnSpPr>
        <p:spPr>
          <a:xfrm>
            <a:off x="568680" y="1219200"/>
            <a:ext cx="8305800"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2"/>
          </p:nvPr>
        </p:nvSpPr>
        <p:spPr/>
        <p:txBody>
          <a:bodyPr/>
          <a:lstStyle/>
          <a:p>
            <a:fld id="{62D56ECA-4C16-4208-B374-27591EF545A3}" type="slidenum">
              <a:rPr lang="en-US" smtClean="0"/>
              <a:pPr/>
              <a:t>11</a:t>
            </a:fld>
            <a:endParaRPr lang="en-US"/>
          </a:p>
        </p:txBody>
      </p:sp>
    </p:spTree>
    <p:extLst>
      <p:ext uri="{BB962C8B-B14F-4D97-AF65-F5344CB8AC3E}">
        <p14:creationId xmlns:p14="http://schemas.microsoft.com/office/powerpoint/2010/main" val="1389287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01000" y="1066800"/>
            <a:ext cx="1066800" cy="9906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a:xfrm>
            <a:off x="457199" y="457200"/>
            <a:ext cx="8458201" cy="762000"/>
          </a:xfrm>
        </p:spPr>
        <p:txBody>
          <a:bodyPr>
            <a:normAutofit/>
          </a:bodyPr>
          <a:lstStyle/>
          <a:p>
            <a:r>
              <a:rPr lang="en-US" sz="3200" dirty="0"/>
              <a:t>Bootstrap sampling</a:t>
            </a:r>
          </a:p>
        </p:txBody>
      </p:sp>
      <mc:AlternateContent xmlns:mc="http://schemas.openxmlformats.org/markup-compatibility/2006" xmlns:a14="http://schemas.microsoft.com/office/drawing/2010/main">
        <mc:Choice Requires="a14">
          <p:sp>
            <p:nvSpPr>
              <p:cNvPr id="3" name="Rectangle 2"/>
              <p:cNvSpPr>
                <a:spLocks noGrp="1"/>
              </p:cNvSpPr>
              <p:nvPr>
                <p:ph sz="half" idx="1"/>
              </p:nvPr>
            </p:nvSpPr>
            <p:spPr>
              <a:xfrm>
                <a:off x="457200" y="1524000"/>
                <a:ext cx="8458200" cy="5334000"/>
              </a:xfrm>
            </p:spPr>
            <p:txBody>
              <a:bodyPr>
                <a:normAutofit/>
              </a:bodyPr>
              <a:lstStyle/>
              <a:p>
                <a:pPr>
                  <a:spcBef>
                    <a:spcPts val="1200"/>
                  </a:spcBef>
                </a:pPr>
                <a:r>
                  <a:rPr lang="en-US" sz="2200" dirty="0">
                    <a:solidFill>
                      <a:schemeClr val="tx1"/>
                    </a:solidFill>
                  </a:rPr>
                  <a:t>Previous methods do not allow repetitions of an instance in any training part.</a:t>
                </a:r>
              </a:p>
              <a:p>
                <a:pPr>
                  <a:spcBef>
                    <a:spcPts val="1200"/>
                  </a:spcBef>
                </a:pPr>
                <a:r>
                  <a:rPr lang="en-US" sz="2200" dirty="0">
                    <a:solidFill>
                      <a:srgbClr val="0000FF"/>
                    </a:solidFill>
                  </a:rPr>
                  <a:t>Bootstrap sampling: </a:t>
                </a:r>
              </a:p>
              <a:p>
                <a:pPr lvl="1">
                  <a:spcBef>
                    <a:spcPts val="1200"/>
                  </a:spcBef>
                  <a:buClr>
                    <a:schemeClr val="tx1"/>
                  </a:buClr>
                  <a:buSzPct val="50000"/>
                  <a:buFont typeface="Wingdings" charset="2"/>
                  <a:buChar char=""/>
                </a:pPr>
                <a:r>
                  <a:rPr lang="en-US" sz="2000" dirty="0">
                    <a:solidFill>
                      <a:schemeClr val="tx1"/>
                    </a:solidFill>
                  </a:rPr>
                  <a:t>Assume D having n instances.</a:t>
                </a:r>
              </a:p>
              <a:p>
                <a:pPr lvl="1">
                  <a:spcBef>
                    <a:spcPts val="1200"/>
                  </a:spcBef>
                  <a:buClr>
                    <a:schemeClr val="tx1"/>
                  </a:buClr>
                  <a:buSzPct val="50000"/>
                  <a:buFont typeface="Wingdings" charset="2"/>
                  <a:buChar char=""/>
                </a:pPr>
                <a:r>
                  <a:rPr lang="en-US" sz="2000" dirty="0">
                    <a:solidFill>
                      <a:schemeClr val="tx1"/>
                    </a:solidFill>
                  </a:rPr>
                  <a:t>Build D</a:t>
                </a:r>
                <a:r>
                  <a:rPr lang="en-US" sz="2000" baseline="-25000" dirty="0">
                    <a:solidFill>
                      <a:schemeClr val="tx1"/>
                    </a:solidFill>
                  </a:rPr>
                  <a:t>train</a:t>
                </a:r>
                <a:r>
                  <a:rPr lang="en-US" sz="2000" dirty="0">
                    <a:solidFill>
                      <a:schemeClr val="tx1"/>
                    </a:solidFill>
                  </a:rPr>
                  <a:t> by randomly sampling (with replacement/repetition) n instances from D.</a:t>
                </a:r>
              </a:p>
              <a:p>
                <a:pPr lvl="1">
                  <a:spcBef>
                    <a:spcPts val="1200"/>
                  </a:spcBef>
                  <a:buClr>
                    <a:schemeClr val="tx1"/>
                  </a:buClr>
                  <a:buSzPct val="50000"/>
                  <a:buFont typeface="Wingdings" charset="2"/>
                  <a:buChar char=""/>
                </a:pPr>
                <a:r>
                  <a:rPr lang="en-US" sz="2000" dirty="0">
                    <a:solidFill>
                      <a:schemeClr val="tx1"/>
                    </a:solidFill>
                  </a:rPr>
                  <a:t>D</a:t>
                </a:r>
                <a:r>
                  <a:rPr lang="en-US" sz="2000" baseline="-25000" dirty="0">
                    <a:solidFill>
                      <a:schemeClr val="tx1"/>
                    </a:solidFill>
                  </a:rPr>
                  <a:t>train</a:t>
                </a:r>
                <a:r>
                  <a:rPr lang="en-US" sz="2000" dirty="0">
                    <a:solidFill>
                      <a:schemeClr val="tx1"/>
                    </a:solidFill>
                  </a:rPr>
                  <a:t> is used for the training phase.</a:t>
                </a:r>
              </a:p>
              <a:p>
                <a:pPr lvl="1">
                  <a:spcBef>
                    <a:spcPts val="1200"/>
                  </a:spcBef>
                  <a:buClr>
                    <a:schemeClr val="tx1"/>
                  </a:buClr>
                  <a:buSzPct val="50000"/>
                  <a:buFont typeface="Wingdings" charset="2"/>
                  <a:buChar char=""/>
                </a:pPr>
                <a:r>
                  <a:rPr lang="en-US" sz="2000" dirty="0">
                    <a:solidFill>
                      <a:schemeClr val="tx1"/>
                    </a:solidFill>
                  </a:rPr>
                  <a:t>D</a:t>
                </a:r>
                <a:r>
                  <a:rPr lang="en-US" sz="2000" baseline="-25000" dirty="0">
                    <a:solidFill>
                      <a:schemeClr val="tx1"/>
                    </a:solidFill>
                  </a:rPr>
                  <a:t>test </a:t>
                </a:r>
                <a:r>
                  <a:rPr lang="en-US" sz="2000" dirty="0">
                    <a:solidFill>
                      <a:schemeClr val="tx1"/>
                    </a:solidFill>
                  </a:rPr>
                  <a:t>= D\D</a:t>
                </a:r>
                <a:r>
                  <a:rPr lang="en-US" sz="2000" baseline="-25000" dirty="0">
                    <a:solidFill>
                      <a:schemeClr val="tx1"/>
                    </a:solidFill>
                  </a:rPr>
                  <a:t>train</a:t>
                </a:r>
                <a:r>
                  <a:rPr lang="en-US" sz="2000" dirty="0">
                    <a:solidFill>
                      <a:schemeClr val="tx1"/>
                    </a:solidFill>
                  </a:rPr>
                  <a:t> is used for testing quality.</a:t>
                </a:r>
              </a:p>
              <a:p>
                <a:pPr lvl="1">
                  <a:spcBef>
                    <a:spcPts val="1200"/>
                  </a:spcBef>
                  <a:buClr>
                    <a:schemeClr val="tx1"/>
                  </a:buClr>
                  <a:buSzPct val="50000"/>
                  <a:buFont typeface="Wingdings" charset="2"/>
                  <a:buChar char=""/>
                </a:pPr>
                <a:r>
                  <a:rPr lang="en-US" sz="2000" dirty="0">
                    <a:solidFill>
                      <a:schemeClr val="tx1"/>
                    </a:solidFill>
                  </a:rPr>
                  <a:t>Note that </a:t>
                </a:r>
                <a14:m>
                  <m:oMath xmlns:m="http://schemas.openxmlformats.org/officeDocument/2006/math">
                    <m:r>
                      <a:rPr lang="en-US" sz="2000" i="1" dirty="0">
                        <a:solidFill>
                          <a:schemeClr val="tx1"/>
                        </a:solidFill>
                        <a:latin typeface="Cambria Math" panose="02040503050406030204" pitchFamily="18" charset="0"/>
                      </a:rPr>
                      <m:t>𝐷</m:t>
                    </m:r>
                    <m:r>
                      <a:rPr lang="en-US" sz="2000" i="1" baseline="-25000" dirty="0">
                        <a:solidFill>
                          <a:schemeClr val="tx1"/>
                        </a:solidFill>
                        <a:latin typeface="Cambria Math" panose="02040503050406030204" pitchFamily="18" charset="0"/>
                      </a:rPr>
                      <m:t>𝑡𝑒𝑠𝑡</m:t>
                    </m:r>
                    <m:r>
                      <a:rPr lang="en-US" sz="2000" i="1" dirty="0">
                        <a:solidFill>
                          <a:schemeClr val="tx1"/>
                        </a:solidFill>
                        <a:latin typeface="Cambria Math" panose="02040503050406030204" pitchFamily="18" charset="0"/>
                      </a:rPr>
                      <m:t> = {</m:t>
                    </m:r>
                    <m:r>
                      <a:rPr lang="en-US" sz="2000" i="1" dirty="0">
                        <a:solidFill>
                          <a:schemeClr val="tx1"/>
                        </a:solidFill>
                        <a:latin typeface="Cambria Math" panose="02040503050406030204" pitchFamily="18" charset="0"/>
                      </a:rPr>
                      <m:t>𝑧</m:t>
                    </m:r>
                    <m:r>
                      <a:rPr lang="en-US" sz="2000" i="1" dirty="0">
                        <a:solidFill>
                          <a:schemeClr val="tx1"/>
                        </a:solidFill>
                        <a:latin typeface="Cambria Math" panose="02040503050406030204" pitchFamily="18" charset="0"/>
                        <a:ea typeface="Cambria Math" panose="02040503050406030204" pitchFamily="18" charset="0"/>
                      </a:rPr>
                      <m:t>∈</m:t>
                    </m:r>
                    <m:r>
                      <a:rPr lang="en-US" sz="2000" i="1" dirty="0">
                        <a:solidFill>
                          <a:schemeClr val="tx1"/>
                        </a:solidFill>
                        <a:latin typeface="Cambria Math" panose="02040503050406030204" pitchFamily="18" charset="0"/>
                      </a:rPr>
                      <m:t>𝐷</m:t>
                    </m:r>
                    <m:r>
                      <a:rPr lang="en-US" sz="2000" i="1" dirty="0">
                        <a:solidFill>
                          <a:schemeClr val="tx1"/>
                        </a:solidFill>
                        <a:latin typeface="Cambria Math" panose="02040503050406030204" pitchFamily="18" charset="0"/>
                      </a:rPr>
                      <m:t>: </m:t>
                    </m:r>
                    <m:r>
                      <a:rPr lang="en-US" sz="2000" i="1" dirty="0">
                        <a:solidFill>
                          <a:schemeClr val="tx1"/>
                        </a:solidFill>
                        <a:latin typeface="Cambria Math" panose="02040503050406030204" pitchFamily="18" charset="0"/>
                      </a:rPr>
                      <m:t>𝑧</m:t>
                    </m:r>
                    <m:r>
                      <a:rPr lang="en-US" sz="2000" i="1" dirty="0">
                        <a:solidFill>
                          <a:schemeClr val="tx1"/>
                        </a:solidFill>
                        <a:latin typeface="Cambria Math" panose="02040503050406030204" pitchFamily="18" charset="0"/>
                        <a:ea typeface="Cambria Math" panose="02040503050406030204" pitchFamily="18" charset="0"/>
                      </a:rPr>
                      <m:t>∉</m:t>
                    </m:r>
                    <m:r>
                      <a:rPr lang="en-US" sz="2000" i="1" dirty="0">
                        <a:solidFill>
                          <a:schemeClr val="tx1"/>
                        </a:solidFill>
                        <a:latin typeface="Cambria Math" panose="02040503050406030204" pitchFamily="18" charset="0"/>
                      </a:rPr>
                      <m:t>𝐷</m:t>
                    </m:r>
                    <m:r>
                      <a:rPr lang="en-US" sz="2000" i="1" baseline="-25000" dirty="0">
                        <a:solidFill>
                          <a:schemeClr val="tx1"/>
                        </a:solidFill>
                        <a:latin typeface="Cambria Math" panose="02040503050406030204" pitchFamily="18" charset="0"/>
                      </a:rPr>
                      <m:t>𝑡𝑟𝑎𝑖𝑛</m:t>
                    </m:r>
                    <m:r>
                      <a:rPr lang="en-US" sz="2000" i="1" dirty="0">
                        <a:solidFill>
                          <a:schemeClr val="tx1"/>
                        </a:solidFill>
                        <a:latin typeface="Cambria Math" panose="02040503050406030204" pitchFamily="18" charset="0"/>
                      </a:rPr>
                      <m:t>}</m:t>
                    </m:r>
                  </m:oMath>
                </a14:m>
                <a:endParaRPr lang="en-US" sz="2000" dirty="0">
                  <a:solidFill>
                    <a:schemeClr val="tx1"/>
                  </a:solidFill>
                </a:endParaRPr>
              </a:p>
              <a:p>
                <a:pPr>
                  <a:spcBef>
                    <a:spcPts val="1200"/>
                  </a:spcBef>
                </a:pPr>
                <a:r>
                  <a:rPr lang="en-US" sz="2200" dirty="0">
                    <a:solidFill>
                      <a:schemeClr val="tx1"/>
                    </a:solidFill>
                  </a:rPr>
                  <a:t>It can be shown that D</a:t>
                </a:r>
                <a:r>
                  <a:rPr lang="en-US" sz="2200" baseline="-25000" dirty="0">
                    <a:solidFill>
                      <a:schemeClr val="tx1"/>
                    </a:solidFill>
                  </a:rPr>
                  <a:t>train</a:t>
                </a:r>
                <a:r>
                  <a:rPr lang="en-US" sz="2200" dirty="0">
                    <a:solidFill>
                      <a:schemeClr val="tx1"/>
                    </a:solidFill>
                  </a:rPr>
                  <a:t> contains nearly 63.2% different instances of D. 36.8% of D are used for testing.</a:t>
                </a:r>
              </a:p>
              <a:p>
                <a:pPr>
                  <a:spcBef>
                    <a:spcPts val="1200"/>
                  </a:spcBef>
                </a:pPr>
                <a:r>
                  <a:rPr lang="en-US" sz="2200" dirty="0">
                    <a:solidFill>
                      <a:schemeClr val="tx1"/>
                    </a:solidFill>
                  </a:rPr>
                  <a:t>This technique is suitable for small datasets.</a:t>
                </a:r>
              </a:p>
            </p:txBody>
          </p:sp>
        </mc:Choice>
        <mc:Fallback xmlns="">
          <p:sp>
            <p:nvSpPr>
              <p:cNvPr id="3" name="Rectangle 2"/>
              <p:cNvSpPr>
                <a:spLocks noGrp="1" noRot="1" noChangeAspect="1" noMove="1" noResize="1" noEditPoints="1" noAdjustHandles="1" noChangeArrowheads="1" noChangeShapeType="1" noTextEdit="1"/>
              </p:cNvSpPr>
              <p:nvPr>
                <p:ph sz="half" idx="1"/>
              </p:nvPr>
            </p:nvSpPr>
            <p:spPr>
              <a:xfrm>
                <a:off x="457200" y="1524000"/>
                <a:ext cx="8458200" cy="5334000"/>
              </a:xfrm>
              <a:blipFill>
                <a:blip r:embed="rId3"/>
                <a:stretch>
                  <a:fillRect l="-750" t="-952" r="-450"/>
                </a:stretch>
              </a:blipFill>
            </p:spPr>
            <p:txBody>
              <a:bodyPr/>
              <a:lstStyle/>
              <a:p>
                <a:r>
                  <a:rPr>
                    <a:noFill/>
                  </a:rPr>
                  <a:t> </a:t>
                </a:r>
              </a:p>
            </p:txBody>
          </p:sp>
        </mc:Fallback>
      </mc:AlternateContent>
      <p:cxnSp>
        <p:nvCxnSpPr>
          <p:cNvPr id="7" name="Straight Connector 6"/>
          <p:cNvCxnSpPr/>
          <p:nvPr/>
        </p:nvCxnSpPr>
        <p:spPr>
          <a:xfrm>
            <a:off x="568680" y="1219200"/>
            <a:ext cx="8305800"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2"/>
          </p:nvPr>
        </p:nvSpPr>
        <p:spPr/>
        <p:txBody>
          <a:bodyPr/>
          <a:lstStyle/>
          <a:p>
            <a:fld id="{62D56ECA-4C16-4208-B374-27591EF545A3}" type="slidenum">
              <a:rPr lang="en-US" smtClean="0"/>
              <a:pPr/>
              <a:t>12</a:t>
            </a:fld>
            <a:endParaRPr lang="en-US"/>
          </a:p>
        </p:txBody>
      </p:sp>
    </p:spTree>
    <p:extLst>
      <p:ext uri="{BB962C8B-B14F-4D97-AF65-F5344CB8AC3E}">
        <p14:creationId xmlns:p14="http://schemas.microsoft.com/office/powerpoint/2010/main" val="1389287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01000" y="1066800"/>
            <a:ext cx="1066800" cy="9906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a:xfrm>
            <a:off x="457199" y="457200"/>
            <a:ext cx="8458201" cy="762000"/>
          </a:xfrm>
        </p:spPr>
        <p:txBody>
          <a:bodyPr>
            <a:normAutofit/>
          </a:bodyPr>
          <a:lstStyle/>
          <a:p>
            <a:r>
              <a:rPr lang="en-US" sz="3200" dirty="0"/>
              <a:t>3. Model selection</a:t>
            </a:r>
          </a:p>
        </p:txBody>
      </p:sp>
      <p:sp>
        <p:nvSpPr>
          <p:cNvPr id="3" name="Rectangle 2"/>
          <p:cNvSpPr>
            <a:spLocks noGrp="1"/>
          </p:cNvSpPr>
          <p:nvPr>
            <p:ph sz="half" idx="1"/>
          </p:nvPr>
        </p:nvSpPr>
        <p:spPr>
          <a:xfrm>
            <a:off x="457200" y="1524000"/>
            <a:ext cx="8458200" cy="5334000"/>
          </a:xfrm>
        </p:spPr>
        <p:txBody>
          <a:bodyPr>
            <a:normAutofit/>
          </a:bodyPr>
          <a:lstStyle/>
          <a:p>
            <a:pPr>
              <a:spcBef>
                <a:spcPts val="1200"/>
              </a:spcBef>
            </a:pPr>
            <a:r>
              <a:rPr lang="en-US" sz="2200" dirty="0">
                <a:solidFill>
                  <a:schemeClr val="tx1"/>
                </a:solidFill>
              </a:rPr>
              <a:t>An ML method often has a set of hyperparameters that require us to select suitable values a priori.</a:t>
            </a:r>
            <a:endParaRPr lang="en-US" dirty="0">
              <a:solidFill>
                <a:schemeClr val="tx1"/>
              </a:solidFill>
            </a:endParaRPr>
          </a:p>
          <a:p>
            <a:pPr lvl="1">
              <a:spcBef>
                <a:spcPts val="1200"/>
              </a:spcBef>
              <a:buClr>
                <a:schemeClr val="tx1"/>
              </a:buClr>
              <a:buSzPct val="50000"/>
              <a:buFont typeface="Wingdings" charset="2"/>
              <a:buChar char=""/>
            </a:pPr>
            <a:r>
              <a:rPr lang="en-US" sz="2000">
                <a:solidFill>
                  <a:srgbClr val="FF0000"/>
                </a:solidFill>
              </a:rPr>
              <a:t>λ</a:t>
            </a:r>
            <a:r>
              <a:rPr lang="en-US" sz="2000">
                <a:solidFill>
                  <a:schemeClr val="tx1"/>
                </a:solidFill>
              </a:rPr>
              <a:t> in </a:t>
            </a:r>
            <a:r>
              <a:rPr lang="en-US" sz="2000" dirty="0">
                <a:solidFill>
                  <a:schemeClr val="tx1"/>
                </a:solidFill>
              </a:rPr>
              <a:t>Ridge regression;</a:t>
            </a:r>
            <a:r>
              <a:rPr lang="en-US" sz="2000" dirty="0"/>
              <a:t> </a:t>
            </a:r>
            <a:r>
              <a:rPr lang="en-US" sz="2000" dirty="0">
                <a:solidFill>
                  <a:srgbClr val="FF0000"/>
                </a:solidFill>
              </a:rPr>
              <a:t>C</a:t>
            </a:r>
            <a:r>
              <a:rPr lang="en-US" sz="2000" dirty="0">
                <a:solidFill>
                  <a:schemeClr val="tx1"/>
                </a:solidFill>
              </a:rPr>
              <a:t> in Linear SVM</a:t>
            </a:r>
            <a:endParaRPr lang="en-US" sz="2000" dirty="0">
              <a:solidFill>
                <a:srgbClr val="FF0000"/>
              </a:solidFill>
            </a:endParaRPr>
          </a:p>
          <a:p>
            <a:pPr>
              <a:spcBef>
                <a:spcPts val="1200"/>
              </a:spcBef>
            </a:pPr>
            <a:r>
              <a:rPr lang="en-US" sz="2200" dirty="0">
                <a:solidFill>
                  <a:srgbClr val="FF0000"/>
                </a:solidFill>
              </a:rPr>
              <a:t>How to choose a good value?</a:t>
            </a:r>
          </a:p>
          <a:p>
            <a:pPr>
              <a:spcBef>
                <a:spcPts val="1200"/>
              </a:spcBef>
            </a:pPr>
            <a:r>
              <a:rPr lang="en-US" sz="2200" b="1" i="1" dirty="0">
                <a:solidFill>
                  <a:schemeClr val="tx1"/>
                </a:solidFill>
              </a:rPr>
              <a:t>Model selection:</a:t>
            </a:r>
            <a:r>
              <a:rPr lang="en-US" sz="2200" i="1" dirty="0">
                <a:solidFill>
                  <a:schemeClr val="tx1"/>
                </a:solidFill>
              </a:rPr>
              <a:t> given a dataset D, we need to choose a good setting of the hyperparameters in method (model) A such that the function learned by A generalizes well.</a:t>
            </a:r>
            <a:br>
              <a:rPr lang="en-US" sz="2200" i="1" dirty="0">
                <a:solidFill>
                  <a:schemeClr val="tx1"/>
                </a:solidFill>
              </a:rPr>
            </a:br>
            <a:r>
              <a:rPr lang="en-US" dirty="0">
                <a:solidFill>
                  <a:schemeClr val="tx1"/>
                </a:solidFill>
                <a:latin typeface="Arial" panose="020B0604020202020204" pitchFamily="34" charset="0"/>
                <a:cs typeface="Arial" panose="020B0604020202020204" pitchFamily="34" charset="0"/>
              </a:rPr>
              <a:t>(</a:t>
            </a:r>
            <a:r>
              <a:rPr lang="vi-VN" dirty="0">
                <a:solidFill>
                  <a:schemeClr val="tx1"/>
                </a:solidFill>
                <a:latin typeface="Arial" panose="020B0604020202020204" pitchFamily="34" charset="0"/>
                <a:cs typeface="Arial" panose="020B0604020202020204" pitchFamily="34" charset="0"/>
              </a:rPr>
              <a:t>từ một tập học D, cần lựa chọn bộ tham số (model) trong phương pháp học A sao cho hệ thống được huấn luyện tốt nhất từ D.</a:t>
            </a:r>
            <a:r>
              <a:rPr lang="en-US" dirty="0">
                <a:solidFill>
                  <a:schemeClr val="tx1"/>
                </a:solidFill>
                <a:latin typeface="Arial" panose="020B0604020202020204" pitchFamily="34" charset="0"/>
                <a:cs typeface="Arial" panose="020B0604020202020204" pitchFamily="34" charset="0"/>
              </a:rPr>
              <a:t>)</a:t>
            </a:r>
          </a:p>
          <a:p>
            <a:pPr>
              <a:spcBef>
                <a:spcPts val="1200"/>
              </a:spcBef>
            </a:pPr>
            <a:r>
              <a:rPr lang="en-US" sz="2200" dirty="0">
                <a:solidFill>
                  <a:schemeClr val="tx1"/>
                </a:solidFill>
              </a:rPr>
              <a:t>A validation set T</a:t>
            </a:r>
            <a:r>
              <a:rPr lang="en-US" sz="2200" baseline="-25000" dirty="0">
                <a:solidFill>
                  <a:schemeClr val="tx1"/>
                </a:solidFill>
              </a:rPr>
              <a:t>valid</a:t>
            </a:r>
            <a:r>
              <a:rPr lang="en-US" sz="2200" dirty="0">
                <a:solidFill>
                  <a:schemeClr val="tx1"/>
                </a:solidFill>
              </a:rPr>
              <a:t> is often used to find a good setting.</a:t>
            </a:r>
            <a:endParaRPr lang="en-US" dirty="0">
              <a:solidFill>
                <a:schemeClr val="tx1"/>
              </a:solidFill>
            </a:endParaRPr>
          </a:p>
          <a:p>
            <a:pPr lvl="1">
              <a:spcBef>
                <a:spcPts val="1200"/>
              </a:spcBef>
              <a:buClr>
                <a:schemeClr val="tx1"/>
              </a:buClr>
              <a:buSzPct val="50000"/>
              <a:buFont typeface="Wingdings" charset="2"/>
              <a:buChar char=""/>
            </a:pPr>
            <a:r>
              <a:rPr lang="en-US" dirty="0">
                <a:solidFill>
                  <a:schemeClr val="tx1"/>
                </a:solidFill>
              </a:rPr>
              <a:t>It is often a subset of D.</a:t>
            </a:r>
          </a:p>
          <a:p>
            <a:pPr lvl="1">
              <a:spcBef>
                <a:spcPts val="1200"/>
              </a:spcBef>
              <a:buClr>
                <a:schemeClr val="tx1"/>
              </a:buClr>
              <a:buSzPct val="50000"/>
              <a:buFont typeface="Wingdings" charset="2"/>
              <a:buChar char=""/>
            </a:pPr>
            <a:r>
              <a:rPr lang="en-US" dirty="0">
                <a:solidFill>
                  <a:schemeClr val="tx1"/>
                </a:solidFill>
              </a:rPr>
              <a:t>A good setting should help the learned function predicts well on T</a:t>
            </a:r>
            <a:r>
              <a:rPr lang="en-US" baseline="-25000" dirty="0">
                <a:solidFill>
                  <a:schemeClr val="tx1"/>
                </a:solidFill>
              </a:rPr>
              <a:t>valid</a:t>
            </a:r>
            <a:r>
              <a:rPr lang="en-US" dirty="0">
                <a:solidFill>
                  <a:schemeClr val="tx1"/>
                </a:solidFill>
              </a:rPr>
              <a:t>. </a:t>
            </a:r>
            <a:r>
              <a:rPr lang="en-US" dirty="0">
                <a:solidFill>
                  <a:srgbClr val="0432FF"/>
                </a:solidFill>
                <a:sym typeface="Wingdings" pitchFamily="2" charset="2"/>
              </a:rPr>
              <a:t> we are approximating the generalization error on the whole data space by just using a small set </a:t>
            </a:r>
            <a:r>
              <a:rPr lang="en-US" dirty="0">
                <a:solidFill>
                  <a:srgbClr val="0432FF"/>
                </a:solidFill>
              </a:rPr>
              <a:t>T</a:t>
            </a:r>
            <a:r>
              <a:rPr lang="en-US" baseline="-25000" dirty="0">
                <a:solidFill>
                  <a:srgbClr val="0432FF"/>
                </a:solidFill>
              </a:rPr>
              <a:t>valid</a:t>
            </a:r>
            <a:r>
              <a:rPr lang="en-US" dirty="0">
                <a:solidFill>
                  <a:srgbClr val="0432FF"/>
                </a:solidFill>
                <a:sym typeface="Wingdings" pitchFamily="2" charset="2"/>
              </a:rPr>
              <a:t>.</a:t>
            </a:r>
            <a:endParaRPr lang="en-US" dirty="0">
              <a:solidFill>
                <a:srgbClr val="0432FF"/>
              </a:solidFill>
            </a:endParaRPr>
          </a:p>
        </p:txBody>
      </p:sp>
      <p:cxnSp>
        <p:nvCxnSpPr>
          <p:cNvPr id="7" name="Straight Connector 6"/>
          <p:cNvCxnSpPr/>
          <p:nvPr/>
        </p:nvCxnSpPr>
        <p:spPr>
          <a:xfrm>
            <a:off x="568680" y="1219200"/>
            <a:ext cx="8305800"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2"/>
          </p:nvPr>
        </p:nvSpPr>
        <p:spPr/>
        <p:txBody>
          <a:bodyPr/>
          <a:lstStyle/>
          <a:p>
            <a:fld id="{62D56ECA-4C16-4208-B374-27591EF545A3}" type="slidenum">
              <a:rPr lang="en-US" smtClean="0"/>
              <a:pPr/>
              <a:t>13</a:t>
            </a:fld>
            <a:endParaRPr lang="en-US"/>
          </a:p>
        </p:txBody>
      </p:sp>
    </p:spTree>
    <p:extLst>
      <p:ext uri="{BB962C8B-B14F-4D97-AF65-F5344CB8AC3E}">
        <p14:creationId xmlns:p14="http://schemas.microsoft.com/office/powerpoint/2010/main" val="1389287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01000" y="1066800"/>
            <a:ext cx="1066800" cy="9906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a:xfrm>
            <a:off x="457199" y="457200"/>
            <a:ext cx="8458201" cy="762000"/>
          </a:xfrm>
        </p:spPr>
        <p:txBody>
          <a:bodyPr>
            <a:normAutofit/>
          </a:bodyPr>
          <a:lstStyle/>
          <a:p>
            <a:r>
              <a:rPr lang="en-US" sz="3200" dirty="0"/>
              <a:t>Model selection: </a:t>
            </a:r>
            <a:r>
              <a:rPr lang="en-US" sz="3200" dirty="0">
                <a:solidFill>
                  <a:srgbClr val="0000FF"/>
                </a:solidFill>
              </a:rPr>
              <a:t>using hold-out</a:t>
            </a:r>
          </a:p>
        </p:txBody>
      </p:sp>
      <p:sp>
        <p:nvSpPr>
          <p:cNvPr id="3" name="Rectangle 2"/>
          <p:cNvSpPr>
            <a:spLocks noGrp="1"/>
          </p:cNvSpPr>
          <p:nvPr>
            <p:ph sz="half" idx="1"/>
          </p:nvPr>
        </p:nvSpPr>
        <p:spPr>
          <a:xfrm>
            <a:off x="457200" y="1524000"/>
            <a:ext cx="8458200" cy="5334000"/>
          </a:xfrm>
        </p:spPr>
        <p:txBody>
          <a:bodyPr>
            <a:normAutofit/>
          </a:bodyPr>
          <a:lstStyle/>
          <a:p>
            <a:pPr>
              <a:spcBef>
                <a:spcPts val="1200"/>
              </a:spcBef>
            </a:pPr>
            <a:r>
              <a:rPr lang="en-US" sz="2200" dirty="0">
                <a:solidFill>
                  <a:schemeClr val="tx1"/>
                </a:solidFill>
              </a:rPr>
              <a:t>Given an observed dataset D, we can </a:t>
            </a:r>
            <a:r>
              <a:rPr lang="en-US" sz="2200" b="1" dirty="0">
                <a:solidFill>
                  <a:schemeClr val="tx1"/>
                </a:solidFill>
              </a:rPr>
              <a:t>select</a:t>
            </a:r>
            <a:r>
              <a:rPr lang="en-US" sz="2200" dirty="0">
                <a:solidFill>
                  <a:schemeClr val="tx1"/>
                </a:solidFill>
              </a:rPr>
              <a:t> a good value for hyperparamerter </a:t>
            </a:r>
            <a:r>
              <a:rPr lang="en-US" sz="2000">
                <a:solidFill>
                  <a:schemeClr val="tx1"/>
                </a:solidFill>
              </a:rPr>
              <a:t>λ </a:t>
            </a:r>
            <a:r>
              <a:rPr lang="en-US" sz="2200" dirty="0">
                <a:solidFill>
                  <a:schemeClr val="tx1"/>
                </a:solidFill>
              </a:rPr>
              <a:t>as follows:</a:t>
            </a:r>
            <a:endParaRPr lang="en-US" dirty="0">
              <a:solidFill>
                <a:schemeClr val="tx1"/>
              </a:solidFill>
            </a:endParaRPr>
          </a:p>
          <a:p>
            <a:pPr lvl="1">
              <a:spcBef>
                <a:spcPts val="1200"/>
              </a:spcBef>
              <a:buClr>
                <a:schemeClr val="tx1"/>
              </a:buClr>
              <a:buSzPct val="50000"/>
              <a:buFont typeface="Wingdings" charset="2"/>
              <a:buChar char=""/>
            </a:pPr>
            <a:r>
              <a:rPr lang="en-US" sz="2000" i="1" dirty="0">
                <a:solidFill>
                  <a:schemeClr val="tx1"/>
                </a:solidFill>
              </a:rPr>
              <a:t>Select a finite set S which contains all potential values of </a:t>
            </a:r>
            <a:r>
              <a:rPr lang="en-US" sz="2000" i="1">
                <a:solidFill>
                  <a:schemeClr val="tx1"/>
                </a:solidFill>
              </a:rPr>
              <a:t>λ.</a:t>
            </a:r>
          </a:p>
          <a:p>
            <a:pPr lvl="1">
              <a:spcBef>
                <a:spcPts val="1200"/>
              </a:spcBef>
              <a:buClr>
                <a:schemeClr val="tx1"/>
              </a:buClr>
              <a:buSzPct val="50000"/>
              <a:buFont typeface="Wingdings" charset="2"/>
              <a:buChar char=""/>
            </a:pPr>
            <a:r>
              <a:rPr lang="en-US" sz="2000" i="1" dirty="0">
                <a:solidFill>
                  <a:schemeClr val="tx1"/>
                </a:solidFill>
              </a:rPr>
              <a:t>Select a performance measure P.</a:t>
            </a:r>
          </a:p>
          <a:p>
            <a:pPr lvl="1">
              <a:spcBef>
                <a:spcPts val="1200"/>
              </a:spcBef>
              <a:buClr>
                <a:schemeClr val="tx1"/>
              </a:buClr>
              <a:buSzPct val="50000"/>
              <a:buFont typeface="Wingdings" charset="2"/>
              <a:buChar char=""/>
            </a:pPr>
            <a:r>
              <a:rPr lang="en-US" sz="2000" i="1" dirty="0">
                <a:solidFill>
                  <a:schemeClr val="tx1"/>
                </a:solidFill>
              </a:rPr>
              <a:t>Randomly split D into 2 non-overlapping subsets: D</a:t>
            </a:r>
            <a:r>
              <a:rPr lang="en-US" sz="2000" i="1" baseline="-25000" dirty="0">
                <a:solidFill>
                  <a:schemeClr val="tx1"/>
                </a:solidFill>
              </a:rPr>
              <a:t>train</a:t>
            </a:r>
            <a:r>
              <a:rPr lang="en-US" sz="2000" i="1" dirty="0">
                <a:solidFill>
                  <a:schemeClr val="tx1"/>
                </a:solidFill>
              </a:rPr>
              <a:t> and T</a:t>
            </a:r>
            <a:r>
              <a:rPr lang="en-US" sz="2000" i="1" baseline="-25000" dirty="0">
                <a:solidFill>
                  <a:schemeClr val="tx1"/>
                </a:solidFill>
              </a:rPr>
              <a:t>valid</a:t>
            </a:r>
          </a:p>
          <a:p>
            <a:pPr lvl="1">
              <a:spcBef>
                <a:spcPts val="1200"/>
              </a:spcBef>
              <a:buClr>
                <a:schemeClr val="tx1"/>
              </a:buClr>
              <a:buSzPct val="50000"/>
              <a:buFont typeface="Wingdings" charset="2"/>
              <a:buChar char=""/>
            </a:pPr>
            <a:r>
              <a:rPr lang="en-US" sz="2000" i="1" dirty="0">
                <a:solidFill>
                  <a:srgbClr val="0000FF"/>
                </a:solidFill>
              </a:rPr>
              <a:t>For each </a:t>
            </a:r>
            <a:r>
              <a:rPr lang="en-US" sz="2000" i="1">
                <a:solidFill>
                  <a:srgbClr val="0000FF"/>
                </a:solidFill>
              </a:rPr>
              <a:t>λ </a:t>
            </a:r>
            <a:r>
              <a:rPr lang="en-US" sz="2000" i="1">
                <a:solidFill>
                  <a:srgbClr val="0000FF"/>
                </a:solidFill>
                <a:sym typeface="Symbol" panose="05050102010706020507" pitchFamily="18" charset="2"/>
              </a:rPr>
              <a:t> </a:t>
            </a:r>
            <a:r>
              <a:rPr lang="en-US" sz="2000" i="1">
                <a:solidFill>
                  <a:srgbClr val="0000FF"/>
                </a:solidFill>
              </a:rPr>
              <a:t>S:</a:t>
            </a:r>
            <a:r>
              <a:rPr lang="en-US" sz="2000" i="1" dirty="0">
                <a:solidFill>
                  <a:srgbClr val="0000FF"/>
                </a:solidFill>
              </a:rPr>
              <a:t> train the system given D</a:t>
            </a:r>
            <a:r>
              <a:rPr lang="en-US" sz="2000" i="1" baseline="-25000" dirty="0">
                <a:solidFill>
                  <a:srgbClr val="0000FF"/>
                </a:solidFill>
              </a:rPr>
              <a:t>train</a:t>
            </a:r>
            <a:r>
              <a:rPr lang="en-US" sz="2000" i="1" dirty="0">
                <a:solidFill>
                  <a:srgbClr val="0000FF"/>
                </a:solidFill>
              </a:rPr>
              <a:t> and </a:t>
            </a:r>
            <a:r>
              <a:rPr lang="en-US" sz="2000" i="1">
                <a:solidFill>
                  <a:srgbClr val="0000FF"/>
                </a:solidFill>
              </a:rPr>
              <a:t>λ. Measure the quality on T</a:t>
            </a:r>
            <a:r>
              <a:rPr lang="en-US" sz="2000" i="1" baseline="-25000">
                <a:solidFill>
                  <a:srgbClr val="0000FF"/>
                </a:solidFill>
              </a:rPr>
              <a:t>valid</a:t>
            </a:r>
            <a:r>
              <a:rPr lang="en-US" sz="2000" i="1">
                <a:solidFill>
                  <a:srgbClr val="0000FF"/>
                </a:solidFill>
              </a:rPr>
              <a:t> to get P</a:t>
            </a:r>
            <a:r>
              <a:rPr lang="en-US" sz="2000" i="1" baseline="-25000">
                <a:solidFill>
                  <a:srgbClr val="0000FF"/>
                </a:solidFill>
              </a:rPr>
              <a:t>λ</a:t>
            </a:r>
            <a:r>
              <a:rPr lang="en-US" sz="2000" i="1">
                <a:solidFill>
                  <a:srgbClr val="0000FF"/>
                </a:solidFill>
              </a:rPr>
              <a:t>.</a:t>
            </a:r>
          </a:p>
          <a:p>
            <a:pPr lvl="1">
              <a:spcBef>
                <a:spcPts val="1200"/>
              </a:spcBef>
              <a:buClr>
                <a:schemeClr val="tx1"/>
              </a:buClr>
              <a:buSzPct val="50000"/>
              <a:buFont typeface="Wingdings" charset="2"/>
              <a:buChar char=""/>
            </a:pPr>
            <a:r>
              <a:rPr lang="en-US" sz="2000" i="1" dirty="0">
                <a:solidFill>
                  <a:srgbClr val="0000FF"/>
                </a:solidFill>
              </a:rPr>
              <a:t>Select the best </a:t>
            </a:r>
            <a:r>
              <a:rPr lang="en-US" sz="2000" i="1">
                <a:solidFill>
                  <a:srgbClr val="0000FF"/>
                </a:solidFill>
              </a:rPr>
              <a:t>λ* which corresponds to the best P</a:t>
            </a:r>
            <a:r>
              <a:rPr lang="en-US" sz="2000" i="1" baseline="-25000">
                <a:solidFill>
                  <a:srgbClr val="0000FF"/>
                </a:solidFill>
              </a:rPr>
              <a:t>λ</a:t>
            </a:r>
            <a:r>
              <a:rPr lang="en-US" sz="2000" i="1">
                <a:solidFill>
                  <a:srgbClr val="0000FF"/>
                </a:solidFill>
              </a:rPr>
              <a:t>.</a:t>
            </a:r>
            <a:endParaRPr lang="en-US" sz="2000" i="1" dirty="0">
              <a:solidFill>
                <a:srgbClr val="0000FF"/>
              </a:solidFill>
            </a:endParaRPr>
          </a:p>
          <a:p>
            <a:pPr>
              <a:spcBef>
                <a:spcPts val="1200"/>
              </a:spcBef>
            </a:pPr>
            <a:r>
              <a:rPr lang="en-US" sz="2200" dirty="0">
                <a:solidFill>
                  <a:schemeClr val="tx1"/>
                </a:solidFill>
              </a:rPr>
              <a:t>It is often beneficial to learn again from D given </a:t>
            </a:r>
            <a:r>
              <a:rPr lang="en-US" sz="2000">
                <a:solidFill>
                  <a:schemeClr val="tx1"/>
                </a:solidFill>
              </a:rPr>
              <a:t>λ* to get a better function.</a:t>
            </a:r>
          </a:p>
          <a:p>
            <a:pPr>
              <a:spcBef>
                <a:spcPts val="1200"/>
              </a:spcBef>
            </a:pPr>
            <a:r>
              <a:rPr lang="en-US" sz="2000" dirty="0">
                <a:solidFill>
                  <a:schemeClr val="tx1"/>
                </a:solidFill>
              </a:rPr>
              <a:t>Hold-out can be replaced with other techniques e.g., sampling, cross-validation.</a:t>
            </a:r>
            <a:endParaRPr lang="en-US" sz="2200" dirty="0">
              <a:solidFill>
                <a:schemeClr val="tx1"/>
              </a:solidFill>
            </a:endParaRPr>
          </a:p>
        </p:txBody>
      </p:sp>
      <p:cxnSp>
        <p:nvCxnSpPr>
          <p:cNvPr id="7" name="Straight Connector 6"/>
          <p:cNvCxnSpPr/>
          <p:nvPr/>
        </p:nvCxnSpPr>
        <p:spPr>
          <a:xfrm>
            <a:off x="568680" y="1219200"/>
            <a:ext cx="8305800"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2"/>
          </p:nvPr>
        </p:nvSpPr>
        <p:spPr/>
        <p:txBody>
          <a:bodyPr/>
          <a:lstStyle/>
          <a:p>
            <a:fld id="{62D56ECA-4C16-4208-B374-27591EF545A3}" type="slidenum">
              <a:rPr lang="en-US" smtClean="0"/>
              <a:pPr/>
              <a:t>14</a:t>
            </a:fld>
            <a:endParaRPr lang="en-US"/>
          </a:p>
        </p:txBody>
      </p:sp>
      <p:sp>
        <p:nvSpPr>
          <p:cNvPr id="4" name="Rectangle 3"/>
          <p:cNvSpPr/>
          <p:nvPr/>
        </p:nvSpPr>
        <p:spPr>
          <a:xfrm>
            <a:off x="457200" y="3276600"/>
            <a:ext cx="8382000" cy="1676400"/>
          </a:xfrm>
          <a:prstGeom prst="rect">
            <a:avLst/>
          </a:prstGeom>
          <a:noFill/>
          <a:ln w="28575" cmpd="sng">
            <a:solidFill>
              <a:srgbClr val="99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9287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01000" y="1066800"/>
            <a:ext cx="1066800" cy="9906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a:xfrm>
            <a:off x="457199" y="457200"/>
            <a:ext cx="8458201" cy="762000"/>
          </a:xfrm>
        </p:spPr>
        <p:txBody>
          <a:bodyPr>
            <a:normAutofit/>
          </a:bodyPr>
          <a:lstStyle/>
          <a:p>
            <a:r>
              <a:rPr lang="en-US" sz="3200" dirty="0"/>
              <a:t>Example: </a:t>
            </a:r>
            <a:r>
              <a:rPr lang="en-US" sz="3200" dirty="0">
                <a:solidFill>
                  <a:srgbClr val="0432FF"/>
                </a:solidFill>
              </a:rPr>
              <a:t>select parameters</a:t>
            </a:r>
          </a:p>
        </p:txBody>
      </p:sp>
      <p:sp>
        <p:nvSpPr>
          <p:cNvPr id="3" name="Rectangle 2"/>
          <p:cNvSpPr>
            <a:spLocks noGrp="1"/>
          </p:cNvSpPr>
          <p:nvPr>
            <p:ph sz="half" idx="1"/>
          </p:nvPr>
        </p:nvSpPr>
        <p:spPr>
          <a:xfrm>
            <a:off x="457200" y="1524000"/>
            <a:ext cx="8458200" cy="5334000"/>
          </a:xfrm>
        </p:spPr>
        <p:txBody>
          <a:bodyPr>
            <a:normAutofit/>
          </a:bodyPr>
          <a:lstStyle/>
          <a:p>
            <a:pPr>
              <a:spcBef>
                <a:spcPts val="1200"/>
              </a:spcBef>
            </a:pPr>
            <a:r>
              <a:rPr lang="en-US" sz="2200" dirty="0">
                <a:solidFill>
                  <a:schemeClr val="tx1"/>
                </a:solidFill>
              </a:rPr>
              <a:t>Random forest for news classification</a:t>
            </a:r>
            <a:endParaRPr lang="en-US" dirty="0">
              <a:solidFill>
                <a:schemeClr val="tx1"/>
              </a:solidFill>
            </a:endParaRPr>
          </a:p>
          <a:p>
            <a:pPr lvl="1">
              <a:spcBef>
                <a:spcPts val="1200"/>
              </a:spcBef>
              <a:buClr>
                <a:schemeClr val="tx1"/>
              </a:buClr>
              <a:buSzPct val="50000"/>
              <a:buFont typeface="Wingdings" charset="2"/>
              <a:buChar char=""/>
            </a:pPr>
            <a:r>
              <a:rPr lang="en-US" sz="2000" dirty="0">
                <a:solidFill>
                  <a:srgbClr val="FF0000"/>
                </a:solidFill>
              </a:rPr>
              <a:t>Parameter: n_estimates (number of trees)</a:t>
            </a:r>
          </a:p>
          <a:p>
            <a:pPr>
              <a:spcBef>
                <a:spcPts val="1200"/>
              </a:spcBef>
            </a:pPr>
            <a:r>
              <a:rPr lang="en-US" sz="2200" dirty="0">
                <a:solidFill>
                  <a:schemeClr val="tx1"/>
                </a:solidFill>
              </a:rPr>
              <a:t>Dataset: </a:t>
            </a:r>
            <a:r>
              <a:rPr lang="en-US" sz="2200" i="1" dirty="0">
                <a:solidFill>
                  <a:schemeClr val="tx1"/>
                </a:solidFill>
              </a:rPr>
              <a:t>1135 news, 10 classes, vocabulary of 25199 terms</a:t>
            </a:r>
          </a:p>
          <a:p>
            <a:pPr>
              <a:spcBef>
                <a:spcPts val="1200"/>
              </a:spcBef>
            </a:pPr>
            <a:r>
              <a:rPr lang="en-US" sz="2200" dirty="0">
                <a:solidFill>
                  <a:schemeClr val="tx1"/>
                </a:solidFill>
              </a:rPr>
              <a:t>10-fold cross-validation is used</a:t>
            </a:r>
          </a:p>
        </p:txBody>
      </p:sp>
      <p:cxnSp>
        <p:nvCxnSpPr>
          <p:cNvPr id="7" name="Straight Connector 6"/>
          <p:cNvCxnSpPr/>
          <p:nvPr/>
        </p:nvCxnSpPr>
        <p:spPr>
          <a:xfrm>
            <a:off x="568680" y="1219200"/>
            <a:ext cx="8305800"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2"/>
          </p:nvPr>
        </p:nvSpPr>
        <p:spPr/>
        <p:txBody>
          <a:bodyPr/>
          <a:lstStyle/>
          <a:p>
            <a:fld id="{62D56ECA-4C16-4208-B374-27591EF545A3}" type="slidenum">
              <a:rPr lang="en-US" smtClean="0"/>
              <a:pPr/>
              <a:t>15</a:t>
            </a:fld>
            <a:endParaRPr lang="en-US"/>
          </a:p>
        </p:txBody>
      </p:sp>
      <p:pic>
        <p:nvPicPr>
          <p:cNvPr id="10" name="Picture 9">
            <a:extLst>
              <a:ext uri="{FF2B5EF4-FFF2-40B4-BE49-F238E27FC236}">
                <a16:creationId xmlns:a16="http://schemas.microsoft.com/office/drawing/2014/main" id="{E82CE695-DC09-3D41-9DEC-0BB714311F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819526"/>
            <a:ext cx="2082800" cy="2400300"/>
          </a:xfrm>
          <a:prstGeom prst="rect">
            <a:avLst/>
          </a:prstGeom>
        </p:spPr>
      </p:pic>
      <p:pic>
        <p:nvPicPr>
          <p:cNvPr id="11" name="Picture 10">
            <a:extLst>
              <a:ext uri="{FF2B5EF4-FFF2-40B4-BE49-F238E27FC236}">
                <a16:creationId xmlns:a16="http://schemas.microsoft.com/office/drawing/2014/main" id="{F19B5CB9-D7EE-EC4E-B4A3-AE22221F11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4400" y="3429000"/>
            <a:ext cx="4267200" cy="3403352"/>
          </a:xfrm>
          <a:prstGeom prst="rect">
            <a:avLst/>
          </a:prstGeom>
        </p:spPr>
      </p:pic>
    </p:spTree>
    <p:extLst>
      <p:ext uri="{BB962C8B-B14F-4D97-AF65-F5344CB8AC3E}">
        <p14:creationId xmlns:p14="http://schemas.microsoft.com/office/powerpoint/2010/main" val="3630651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01000" y="1066800"/>
            <a:ext cx="1066800" cy="9906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a:xfrm>
            <a:off x="457199" y="457200"/>
            <a:ext cx="8458201" cy="762000"/>
          </a:xfrm>
        </p:spPr>
        <p:txBody>
          <a:bodyPr>
            <a:normAutofit/>
          </a:bodyPr>
          <a:lstStyle/>
          <a:p>
            <a:r>
              <a:rPr lang="en-US" sz="3200" dirty="0"/>
              <a:t>4. Model assessment and selection</a:t>
            </a:r>
            <a:endParaRPr lang="en-US" sz="3200" dirty="0">
              <a:solidFill>
                <a:srgbClr val="0000FF"/>
              </a:solidFill>
            </a:endParaRPr>
          </a:p>
        </p:txBody>
      </p:sp>
      <p:sp>
        <p:nvSpPr>
          <p:cNvPr id="3" name="Rectangle 2"/>
          <p:cNvSpPr>
            <a:spLocks noGrp="1"/>
          </p:cNvSpPr>
          <p:nvPr>
            <p:ph sz="half" idx="1"/>
          </p:nvPr>
        </p:nvSpPr>
        <p:spPr>
          <a:xfrm>
            <a:off x="457200" y="1524000"/>
            <a:ext cx="8458200" cy="5334000"/>
          </a:xfrm>
        </p:spPr>
        <p:txBody>
          <a:bodyPr>
            <a:normAutofit/>
          </a:bodyPr>
          <a:lstStyle/>
          <a:p>
            <a:pPr>
              <a:spcBef>
                <a:spcPts val="1200"/>
              </a:spcBef>
            </a:pPr>
            <a:r>
              <a:rPr lang="en-US" sz="2200" dirty="0">
                <a:solidFill>
                  <a:schemeClr val="tx1"/>
                </a:solidFill>
              </a:rPr>
              <a:t>Given an observed dataset D, </a:t>
            </a:r>
            <a:r>
              <a:rPr lang="en-US" sz="2200" dirty="0">
                <a:solidFill>
                  <a:srgbClr val="0000FF"/>
                </a:solidFill>
              </a:rPr>
              <a:t>we need to </a:t>
            </a:r>
            <a:r>
              <a:rPr lang="en-US" sz="2200" b="1" dirty="0">
                <a:solidFill>
                  <a:srgbClr val="0000FF"/>
                </a:solidFill>
              </a:rPr>
              <a:t>select</a:t>
            </a:r>
            <a:r>
              <a:rPr lang="en-US" sz="2200" dirty="0">
                <a:solidFill>
                  <a:srgbClr val="0000FF"/>
                </a:solidFill>
              </a:rPr>
              <a:t> a good value for hyperparamerter </a:t>
            </a:r>
            <a:r>
              <a:rPr lang="en-US" sz="2000">
                <a:solidFill>
                  <a:srgbClr val="0000FF"/>
                </a:solidFill>
              </a:rPr>
              <a:t>λ </a:t>
            </a:r>
            <a:r>
              <a:rPr lang="en-US" sz="2200" dirty="0">
                <a:solidFill>
                  <a:srgbClr val="0000FF"/>
                </a:solidFill>
              </a:rPr>
              <a:t>and </a:t>
            </a:r>
            <a:r>
              <a:rPr lang="en-US" sz="2200" b="1" dirty="0">
                <a:solidFill>
                  <a:srgbClr val="0000FF"/>
                </a:solidFill>
              </a:rPr>
              <a:t>evaluate</a:t>
            </a:r>
            <a:r>
              <a:rPr lang="en-US" sz="2200" dirty="0">
                <a:solidFill>
                  <a:srgbClr val="0000FF"/>
                </a:solidFill>
              </a:rPr>
              <a:t> the overall performance of a method A:</a:t>
            </a:r>
            <a:endParaRPr lang="en-US" dirty="0">
              <a:solidFill>
                <a:srgbClr val="0000FF"/>
              </a:solidFill>
            </a:endParaRPr>
          </a:p>
          <a:p>
            <a:pPr lvl="1">
              <a:spcBef>
                <a:spcPts val="1200"/>
              </a:spcBef>
              <a:buClr>
                <a:schemeClr val="tx1"/>
              </a:buClr>
              <a:buSzPct val="50000"/>
              <a:buFont typeface="Wingdings" charset="2"/>
              <a:buChar char=""/>
            </a:pPr>
            <a:r>
              <a:rPr lang="en-US" sz="2000" i="1" dirty="0">
                <a:solidFill>
                  <a:schemeClr val="tx1"/>
                </a:solidFill>
              </a:rPr>
              <a:t>Select a finite set S which contains all potential values of </a:t>
            </a:r>
            <a:r>
              <a:rPr lang="en-US" sz="2000" i="1">
                <a:solidFill>
                  <a:schemeClr val="tx1"/>
                </a:solidFill>
              </a:rPr>
              <a:t>λ.</a:t>
            </a:r>
          </a:p>
          <a:p>
            <a:pPr lvl="1">
              <a:spcBef>
                <a:spcPts val="1200"/>
              </a:spcBef>
              <a:buClr>
                <a:schemeClr val="tx1"/>
              </a:buClr>
              <a:buSzPct val="50000"/>
              <a:buFont typeface="Wingdings" charset="2"/>
              <a:buChar char=""/>
            </a:pPr>
            <a:r>
              <a:rPr lang="en-US" sz="2000" i="1" dirty="0">
                <a:solidFill>
                  <a:schemeClr val="tx1"/>
                </a:solidFill>
              </a:rPr>
              <a:t>Select a performance measure P.</a:t>
            </a:r>
          </a:p>
          <a:p>
            <a:pPr lvl="1">
              <a:spcBef>
                <a:spcPts val="1200"/>
              </a:spcBef>
              <a:buClr>
                <a:schemeClr val="tx1"/>
              </a:buClr>
              <a:buSzPct val="50000"/>
              <a:buFont typeface="Wingdings" charset="2"/>
              <a:buChar char=""/>
            </a:pPr>
            <a:r>
              <a:rPr lang="en-US" sz="2000" i="1" dirty="0">
                <a:solidFill>
                  <a:srgbClr val="0000FF"/>
                </a:solidFill>
              </a:rPr>
              <a:t>Split D into 3 non-overlapping subsets: D</a:t>
            </a:r>
            <a:r>
              <a:rPr lang="en-US" sz="2000" i="1" baseline="-25000" dirty="0">
                <a:solidFill>
                  <a:srgbClr val="0000FF"/>
                </a:solidFill>
              </a:rPr>
              <a:t>train</a:t>
            </a:r>
            <a:r>
              <a:rPr lang="en-US" sz="2000" i="1" dirty="0">
                <a:solidFill>
                  <a:srgbClr val="0000FF"/>
                </a:solidFill>
              </a:rPr>
              <a:t>, T</a:t>
            </a:r>
            <a:r>
              <a:rPr lang="en-US" sz="2000" i="1" baseline="-25000" dirty="0">
                <a:solidFill>
                  <a:srgbClr val="0000FF"/>
                </a:solidFill>
              </a:rPr>
              <a:t>valid</a:t>
            </a:r>
            <a:r>
              <a:rPr lang="en-US" sz="2000" i="1" dirty="0">
                <a:solidFill>
                  <a:srgbClr val="0000FF"/>
                </a:solidFill>
              </a:rPr>
              <a:t> and T</a:t>
            </a:r>
            <a:r>
              <a:rPr lang="en-US" sz="2000" i="1" baseline="-25000" dirty="0">
                <a:solidFill>
                  <a:srgbClr val="0000FF"/>
                </a:solidFill>
              </a:rPr>
              <a:t>test</a:t>
            </a:r>
          </a:p>
          <a:p>
            <a:pPr lvl="1">
              <a:spcBef>
                <a:spcPts val="1200"/>
              </a:spcBef>
              <a:buClr>
                <a:schemeClr val="tx1"/>
              </a:buClr>
              <a:buSzPct val="50000"/>
              <a:buFont typeface="Wingdings" charset="2"/>
              <a:buChar char=""/>
            </a:pPr>
            <a:r>
              <a:rPr lang="en-US" sz="2000" i="1" dirty="0">
                <a:solidFill>
                  <a:srgbClr val="0000FF"/>
                </a:solidFill>
              </a:rPr>
              <a:t>For each </a:t>
            </a:r>
            <a:r>
              <a:rPr lang="en-US" sz="2000" i="1">
                <a:solidFill>
                  <a:srgbClr val="0000FF"/>
                </a:solidFill>
              </a:rPr>
              <a:t>λ </a:t>
            </a:r>
            <a:r>
              <a:rPr lang="en-US" sz="2000" i="1">
                <a:solidFill>
                  <a:srgbClr val="0000FF"/>
                </a:solidFill>
                <a:sym typeface="Symbol" panose="05050102010706020507" pitchFamily="18" charset="2"/>
              </a:rPr>
              <a:t> </a:t>
            </a:r>
            <a:r>
              <a:rPr lang="en-US" sz="2000" i="1">
                <a:solidFill>
                  <a:srgbClr val="0000FF"/>
                </a:solidFill>
              </a:rPr>
              <a:t>S:</a:t>
            </a:r>
            <a:r>
              <a:rPr lang="en-US" sz="2000" i="1" dirty="0">
                <a:solidFill>
                  <a:srgbClr val="0000FF"/>
                </a:solidFill>
              </a:rPr>
              <a:t> train the system given D</a:t>
            </a:r>
            <a:r>
              <a:rPr lang="en-US" sz="2000" i="1" baseline="-25000" dirty="0">
                <a:solidFill>
                  <a:srgbClr val="0000FF"/>
                </a:solidFill>
              </a:rPr>
              <a:t>train</a:t>
            </a:r>
            <a:r>
              <a:rPr lang="en-US" sz="2000" i="1" dirty="0">
                <a:solidFill>
                  <a:srgbClr val="0000FF"/>
                </a:solidFill>
              </a:rPr>
              <a:t> and </a:t>
            </a:r>
            <a:r>
              <a:rPr lang="en-US" sz="2000" i="1">
                <a:solidFill>
                  <a:srgbClr val="0000FF"/>
                </a:solidFill>
              </a:rPr>
              <a:t>λ. Measure the quality on T</a:t>
            </a:r>
            <a:r>
              <a:rPr lang="en-US" sz="2000" i="1" baseline="-25000">
                <a:solidFill>
                  <a:srgbClr val="0000FF"/>
                </a:solidFill>
              </a:rPr>
              <a:t>valid</a:t>
            </a:r>
            <a:r>
              <a:rPr lang="en-US" sz="2000" i="1">
                <a:solidFill>
                  <a:srgbClr val="0000FF"/>
                </a:solidFill>
              </a:rPr>
              <a:t> to get P</a:t>
            </a:r>
            <a:r>
              <a:rPr lang="en-US" sz="2000" i="1" baseline="-25000">
                <a:solidFill>
                  <a:srgbClr val="0000FF"/>
                </a:solidFill>
              </a:rPr>
              <a:t>λ</a:t>
            </a:r>
            <a:r>
              <a:rPr lang="en-US" sz="2000" i="1">
                <a:solidFill>
                  <a:srgbClr val="0000FF"/>
                </a:solidFill>
              </a:rPr>
              <a:t>.</a:t>
            </a:r>
          </a:p>
          <a:p>
            <a:pPr lvl="1">
              <a:spcBef>
                <a:spcPts val="1200"/>
              </a:spcBef>
              <a:buClr>
                <a:schemeClr val="tx1"/>
              </a:buClr>
              <a:buSzPct val="50000"/>
              <a:buFont typeface="Wingdings" charset="2"/>
              <a:buChar char=""/>
            </a:pPr>
            <a:r>
              <a:rPr lang="en-US" sz="2000" i="1" dirty="0">
                <a:solidFill>
                  <a:srgbClr val="0000FF"/>
                </a:solidFill>
              </a:rPr>
              <a:t>Select the best </a:t>
            </a:r>
            <a:r>
              <a:rPr lang="en-US" sz="2000" i="1">
                <a:solidFill>
                  <a:srgbClr val="0000FF"/>
                </a:solidFill>
              </a:rPr>
              <a:t>λ* which corresponds to the best P</a:t>
            </a:r>
            <a:r>
              <a:rPr lang="en-US" sz="2000" i="1" baseline="-25000">
                <a:solidFill>
                  <a:srgbClr val="0000FF"/>
                </a:solidFill>
              </a:rPr>
              <a:t>λ</a:t>
            </a:r>
            <a:r>
              <a:rPr lang="en-US" sz="2000" i="1">
                <a:solidFill>
                  <a:srgbClr val="0000FF"/>
                </a:solidFill>
              </a:rPr>
              <a:t>.</a:t>
            </a:r>
            <a:r>
              <a:rPr lang="en-US" sz="2000" i="1" dirty="0">
                <a:solidFill>
                  <a:srgbClr val="0000FF"/>
                </a:solidFill>
              </a:rPr>
              <a:t> </a:t>
            </a:r>
          </a:p>
          <a:p>
            <a:pPr lvl="1">
              <a:spcBef>
                <a:spcPts val="1200"/>
              </a:spcBef>
              <a:buClr>
                <a:schemeClr val="tx1"/>
              </a:buClr>
              <a:buSzPct val="50000"/>
              <a:buFont typeface="Wingdings" charset="2"/>
              <a:buChar char=""/>
            </a:pPr>
            <a:r>
              <a:rPr lang="en-US" sz="2000" dirty="0">
                <a:solidFill>
                  <a:schemeClr val="tx1"/>
                </a:solidFill>
              </a:rPr>
              <a:t>Train the system again from </a:t>
            </a:r>
            <a:r>
              <a:rPr lang="en-US" sz="2000">
                <a:solidFill>
                  <a:schemeClr val="tx1"/>
                </a:solidFill>
              </a:rPr>
              <a:t>D</a:t>
            </a:r>
            <a:r>
              <a:rPr lang="en-US" sz="2000" baseline="-25000">
                <a:solidFill>
                  <a:schemeClr val="tx1"/>
                </a:solidFill>
              </a:rPr>
              <a:t>train</a:t>
            </a:r>
            <a:r>
              <a:rPr lang="en-US" sz="2000">
                <a:solidFill>
                  <a:schemeClr val="tx1"/>
                </a:solidFill>
              </a:rPr>
              <a:t> </a:t>
            </a:r>
            <a:r>
              <a:rPr lang="en-GB" sz="2000">
                <a:solidFill>
                  <a:schemeClr val="tx1"/>
                </a:solidFill>
                <a:sym typeface="Symbol" panose="05050102010706020507" pitchFamily="18" charset="2"/>
              </a:rPr>
              <a:t></a:t>
            </a:r>
            <a:r>
              <a:rPr lang="en-US" sz="2000">
                <a:solidFill>
                  <a:schemeClr val="tx1"/>
                </a:solidFill>
              </a:rPr>
              <a:t> T</a:t>
            </a:r>
            <a:r>
              <a:rPr lang="en-US" sz="2000" baseline="-25000">
                <a:solidFill>
                  <a:schemeClr val="tx1"/>
                </a:solidFill>
              </a:rPr>
              <a:t>valid</a:t>
            </a:r>
            <a:r>
              <a:rPr lang="en-US" sz="2000" dirty="0">
                <a:solidFill>
                  <a:schemeClr val="tx1"/>
                </a:solidFill>
              </a:rPr>
              <a:t> given </a:t>
            </a:r>
            <a:r>
              <a:rPr lang="en-US" sz="2000">
                <a:solidFill>
                  <a:schemeClr val="tx1"/>
                </a:solidFill>
              </a:rPr>
              <a:t>λ*.</a:t>
            </a:r>
          </a:p>
          <a:p>
            <a:pPr lvl="1">
              <a:spcBef>
                <a:spcPts val="1200"/>
              </a:spcBef>
              <a:buClr>
                <a:schemeClr val="tx1"/>
              </a:buClr>
              <a:buSzPct val="50000"/>
              <a:buFont typeface="Wingdings" charset="2"/>
              <a:buChar char=""/>
            </a:pPr>
            <a:r>
              <a:rPr lang="en-US" sz="2000">
                <a:solidFill>
                  <a:schemeClr val="tx1"/>
                </a:solidFill>
              </a:rPr>
              <a:t>Test performance of the system on T</a:t>
            </a:r>
            <a:r>
              <a:rPr lang="en-US" sz="2000" baseline="-25000">
                <a:solidFill>
                  <a:schemeClr val="tx1"/>
                </a:solidFill>
              </a:rPr>
              <a:t>test</a:t>
            </a:r>
            <a:r>
              <a:rPr lang="en-US" sz="2000">
                <a:solidFill>
                  <a:schemeClr val="tx1"/>
                </a:solidFill>
              </a:rPr>
              <a:t>.</a:t>
            </a:r>
          </a:p>
          <a:p>
            <a:pPr>
              <a:spcBef>
                <a:spcPts val="1200"/>
              </a:spcBef>
            </a:pPr>
            <a:r>
              <a:rPr lang="en-US" sz="2000" dirty="0">
                <a:solidFill>
                  <a:schemeClr val="tx1"/>
                </a:solidFill>
              </a:rPr>
              <a:t>Hold-out can be replaced with other techniques.</a:t>
            </a:r>
            <a:endParaRPr lang="en-US" sz="2200" dirty="0">
              <a:solidFill>
                <a:schemeClr val="tx1"/>
              </a:solidFill>
            </a:endParaRPr>
          </a:p>
        </p:txBody>
      </p:sp>
      <p:cxnSp>
        <p:nvCxnSpPr>
          <p:cNvPr id="7" name="Straight Connector 6"/>
          <p:cNvCxnSpPr/>
          <p:nvPr/>
        </p:nvCxnSpPr>
        <p:spPr>
          <a:xfrm>
            <a:off x="568680" y="1219200"/>
            <a:ext cx="8305800"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2"/>
          </p:nvPr>
        </p:nvSpPr>
        <p:spPr/>
        <p:txBody>
          <a:bodyPr/>
          <a:lstStyle/>
          <a:p>
            <a:fld id="{62D56ECA-4C16-4208-B374-27591EF545A3}" type="slidenum">
              <a:rPr lang="en-US" smtClean="0"/>
              <a:pPr/>
              <a:t>16</a:t>
            </a:fld>
            <a:endParaRPr lang="en-US"/>
          </a:p>
        </p:txBody>
      </p:sp>
      <p:sp>
        <p:nvSpPr>
          <p:cNvPr id="4" name="Rectangle 3"/>
          <p:cNvSpPr/>
          <p:nvPr/>
        </p:nvSpPr>
        <p:spPr>
          <a:xfrm>
            <a:off x="457200" y="3581400"/>
            <a:ext cx="8382000" cy="1676400"/>
          </a:xfrm>
          <a:prstGeom prst="rect">
            <a:avLst/>
          </a:prstGeom>
          <a:noFill/>
          <a:ln w="28575" cmpd="sng">
            <a:solidFill>
              <a:srgbClr val="99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9069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01000" y="1066800"/>
            <a:ext cx="1066800" cy="9906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a:xfrm>
            <a:off x="457199" y="457200"/>
            <a:ext cx="8458201" cy="762000"/>
          </a:xfrm>
        </p:spPr>
        <p:txBody>
          <a:bodyPr>
            <a:normAutofit/>
          </a:bodyPr>
          <a:lstStyle/>
          <a:p>
            <a:r>
              <a:rPr lang="en-US" sz="3200" dirty="0"/>
              <a:t>5. Performance measures</a:t>
            </a:r>
          </a:p>
        </p:txBody>
      </p:sp>
      <p:sp>
        <p:nvSpPr>
          <p:cNvPr id="3" name="Rectangle 2"/>
          <p:cNvSpPr>
            <a:spLocks noGrp="1"/>
          </p:cNvSpPr>
          <p:nvPr>
            <p:ph sz="half" idx="1"/>
          </p:nvPr>
        </p:nvSpPr>
        <p:spPr>
          <a:xfrm>
            <a:off x="457200" y="1524000"/>
            <a:ext cx="8458200" cy="5334000"/>
          </a:xfrm>
        </p:spPr>
        <p:txBody>
          <a:bodyPr>
            <a:normAutofit/>
          </a:bodyPr>
          <a:lstStyle/>
          <a:p>
            <a:pPr>
              <a:spcBef>
                <a:spcPts val="1200"/>
              </a:spcBef>
            </a:pPr>
            <a:r>
              <a:rPr lang="en-US" sz="2200" dirty="0">
                <a:solidFill>
                  <a:schemeClr val="tx1"/>
                </a:solidFill>
              </a:rPr>
              <a:t>Accuracy </a:t>
            </a:r>
            <a:r>
              <a:rPr lang="en-US" dirty="0">
                <a:solidFill>
                  <a:schemeClr val="tx1"/>
                </a:solidFill>
                <a:latin typeface="Arial" panose="020B0604020202020204" pitchFamily="34" charset="0"/>
                <a:cs typeface="Arial" panose="020B0604020202020204" pitchFamily="34" charset="0"/>
              </a:rPr>
              <a:t>(độ chính xác)</a:t>
            </a:r>
            <a:endParaRPr lang="en-US" dirty="0">
              <a:solidFill>
                <a:schemeClr val="tx1"/>
              </a:solidFill>
            </a:endParaRPr>
          </a:p>
          <a:p>
            <a:pPr lvl="1">
              <a:spcBef>
                <a:spcPts val="1200"/>
              </a:spcBef>
              <a:buClr>
                <a:schemeClr val="tx1"/>
              </a:buClr>
              <a:buSzPct val="50000"/>
              <a:buFont typeface="Wingdings" charset="2"/>
              <a:buChar char=""/>
            </a:pPr>
            <a:r>
              <a:rPr lang="en-US" sz="2000" dirty="0">
                <a:solidFill>
                  <a:schemeClr val="tx1"/>
                </a:solidFill>
              </a:rPr>
              <a:t>Percentage of correct predictions on testing data.</a:t>
            </a:r>
          </a:p>
          <a:p>
            <a:pPr>
              <a:spcBef>
                <a:spcPts val="1200"/>
              </a:spcBef>
            </a:pPr>
            <a:r>
              <a:rPr lang="en-US" sz="2200" dirty="0">
                <a:solidFill>
                  <a:schemeClr val="tx1"/>
                </a:solidFill>
              </a:rPr>
              <a:t>Efficiency </a:t>
            </a:r>
            <a:r>
              <a:rPr lang="en-US" dirty="0">
                <a:solidFill>
                  <a:schemeClr val="tx1"/>
                </a:solidFill>
                <a:latin typeface="Arial" panose="020B0604020202020204" pitchFamily="34" charset="0"/>
                <a:cs typeface="Arial" panose="020B0604020202020204" pitchFamily="34" charset="0"/>
              </a:rPr>
              <a:t>(tính hiệu quả)</a:t>
            </a:r>
            <a:endParaRPr lang="en-US" dirty="0">
              <a:solidFill>
                <a:schemeClr val="tx1"/>
              </a:solidFill>
            </a:endParaRPr>
          </a:p>
          <a:p>
            <a:pPr lvl="1">
              <a:spcBef>
                <a:spcPts val="1200"/>
              </a:spcBef>
              <a:buClr>
                <a:schemeClr val="tx1"/>
              </a:buClr>
              <a:buSzPct val="50000"/>
              <a:buFont typeface="Wingdings" charset="2"/>
              <a:buChar char=""/>
            </a:pPr>
            <a:r>
              <a:rPr lang="en-US" sz="2000" dirty="0">
                <a:solidFill>
                  <a:schemeClr val="tx1"/>
                </a:solidFill>
              </a:rPr>
              <a:t>The cost in time and storage when learning/prediction.</a:t>
            </a:r>
            <a:endParaRPr lang="en-US" sz="2200" dirty="0">
              <a:solidFill>
                <a:schemeClr val="tx1"/>
              </a:solidFill>
            </a:endParaRPr>
          </a:p>
          <a:p>
            <a:pPr>
              <a:spcBef>
                <a:spcPts val="1200"/>
              </a:spcBef>
            </a:pPr>
            <a:r>
              <a:rPr lang="en-US" sz="2200" dirty="0">
                <a:solidFill>
                  <a:schemeClr val="tx1"/>
                </a:solidFill>
              </a:rPr>
              <a:t>Robustness </a:t>
            </a:r>
            <a:r>
              <a:rPr lang="en-US" dirty="0">
                <a:solidFill>
                  <a:schemeClr val="tx1"/>
                </a:solidFill>
                <a:latin typeface="Arial" panose="020B0604020202020204" pitchFamily="34" charset="0"/>
                <a:cs typeface="Arial" panose="020B0604020202020204" pitchFamily="34" charset="0"/>
              </a:rPr>
              <a:t>(khả năng chống nhiễu)</a:t>
            </a:r>
            <a:endParaRPr lang="en-US" dirty="0">
              <a:solidFill>
                <a:schemeClr val="tx1"/>
              </a:solidFill>
            </a:endParaRPr>
          </a:p>
          <a:p>
            <a:pPr lvl="1">
              <a:spcBef>
                <a:spcPts val="1200"/>
              </a:spcBef>
              <a:buClr>
                <a:schemeClr val="tx1"/>
              </a:buClr>
              <a:buSzPct val="50000"/>
              <a:buFont typeface="Wingdings" charset="2"/>
              <a:buChar char=""/>
            </a:pPr>
            <a:r>
              <a:rPr lang="en-US" sz="2000" dirty="0">
                <a:solidFill>
                  <a:schemeClr val="tx1"/>
                </a:solidFill>
              </a:rPr>
              <a:t>The ability to reduce possible affects by noises/errors/missings.</a:t>
            </a:r>
            <a:endParaRPr lang="en-US" sz="2200" dirty="0">
              <a:solidFill>
                <a:schemeClr val="tx1"/>
              </a:solidFill>
            </a:endParaRPr>
          </a:p>
          <a:p>
            <a:pPr>
              <a:spcBef>
                <a:spcPts val="1200"/>
              </a:spcBef>
            </a:pPr>
            <a:r>
              <a:rPr lang="en-US" sz="2200" dirty="0">
                <a:solidFill>
                  <a:schemeClr val="tx1"/>
                </a:solidFill>
              </a:rPr>
              <a:t>Scalability </a:t>
            </a:r>
            <a:r>
              <a:rPr lang="en-US" sz="2000" dirty="0">
                <a:solidFill>
                  <a:schemeClr val="tx1"/>
                </a:solidFill>
                <a:latin typeface="Arial" panose="020B0604020202020204" pitchFamily="34" charset="0"/>
                <a:cs typeface="Arial" panose="020B0604020202020204" pitchFamily="34" charset="0"/>
              </a:rPr>
              <a:t>(tính khả mở)</a:t>
            </a:r>
            <a:endParaRPr lang="en-US" dirty="0">
              <a:solidFill>
                <a:schemeClr val="tx1"/>
              </a:solidFill>
            </a:endParaRPr>
          </a:p>
          <a:p>
            <a:pPr lvl="1">
              <a:spcBef>
                <a:spcPts val="1200"/>
              </a:spcBef>
              <a:buClr>
                <a:schemeClr val="tx1"/>
              </a:buClr>
              <a:buSzPct val="50000"/>
              <a:buFont typeface="Wingdings" charset="2"/>
              <a:buChar char=""/>
            </a:pPr>
            <a:r>
              <a:rPr lang="en-US" sz="2000" dirty="0">
                <a:solidFill>
                  <a:schemeClr val="tx1"/>
                </a:solidFill>
              </a:rPr>
              <a:t>The relation between the performance and training size.</a:t>
            </a:r>
            <a:endParaRPr lang="en-US" sz="2200" dirty="0">
              <a:solidFill>
                <a:schemeClr val="tx1"/>
              </a:solidFill>
            </a:endParaRPr>
          </a:p>
          <a:p>
            <a:pPr>
              <a:spcBef>
                <a:spcPts val="1200"/>
              </a:spcBef>
            </a:pPr>
            <a:r>
              <a:rPr lang="en-US" sz="2200" dirty="0">
                <a:solidFill>
                  <a:schemeClr val="tx1"/>
                </a:solidFill>
              </a:rPr>
              <a:t>Complexity</a:t>
            </a:r>
            <a:r>
              <a:rPr lang="en-US" sz="2200" dirty="0">
                <a:solidFill>
                  <a:schemeClr val="tx1"/>
                </a:solidFill>
                <a:latin typeface="Arial" panose="020B0604020202020204" pitchFamily="34" charset="0"/>
                <a:cs typeface="Arial" panose="020B0604020202020204" pitchFamily="34" charset="0"/>
              </a:rPr>
              <a:t> (độ phức tạp)</a:t>
            </a:r>
            <a:endParaRPr lang="en-US" dirty="0">
              <a:solidFill>
                <a:schemeClr val="tx1"/>
              </a:solidFill>
              <a:latin typeface="Arial" panose="020B0604020202020204" pitchFamily="34" charset="0"/>
              <a:cs typeface="Arial" panose="020B0604020202020204" pitchFamily="34" charset="0"/>
            </a:endParaRPr>
          </a:p>
          <a:p>
            <a:pPr lvl="1">
              <a:spcBef>
                <a:spcPts val="1200"/>
              </a:spcBef>
              <a:buClr>
                <a:schemeClr val="tx1"/>
              </a:buClr>
              <a:buSzPct val="50000"/>
              <a:buFont typeface="Wingdings" charset="2"/>
              <a:buChar char=""/>
            </a:pPr>
            <a:r>
              <a:rPr lang="en-US" sz="2000" dirty="0">
                <a:solidFill>
                  <a:schemeClr val="tx1"/>
                </a:solidFill>
              </a:rPr>
              <a:t>The complexity of the learned function.</a:t>
            </a:r>
            <a:endParaRPr lang="en-US" sz="2200" dirty="0">
              <a:solidFill>
                <a:schemeClr val="tx1"/>
              </a:solidFill>
            </a:endParaRPr>
          </a:p>
          <a:p>
            <a:pPr>
              <a:spcBef>
                <a:spcPts val="1200"/>
              </a:spcBef>
            </a:pPr>
            <a:r>
              <a:rPr lang="en-US" sz="2200" dirty="0">
                <a:solidFill>
                  <a:schemeClr val="tx1"/>
                </a:solidFill>
              </a:rPr>
              <a:t>…</a:t>
            </a:r>
          </a:p>
        </p:txBody>
      </p:sp>
      <p:cxnSp>
        <p:nvCxnSpPr>
          <p:cNvPr id="7" name="Straight Connector 6"/>
          <p:cNvCxnSpPr/>
          <p:nvPr/>
        </p:nvCxnSpPr>
        <p:spPr>
          <a:xfrm>
            <a:off x="568680" y="1219200"/>
            <a:ext cx="8305800"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2"/>
          </p:nvPr>
        </p:nvSpPr>
        <p:spPr/>
        <p:txBody>
          <a:bodyPr/>
          <a:lstStyle/>
          <a:p>
            <a:fld id="{62D56ECA-4C16-4208-B374-27591EF545A3}" type="slidenum">
              <a:rPr lang="en-US" smtClean="0"/>
              <a:pPr/>
              <a:t>17</a:t>
            </a:fld>
            <a:endParaRPr lang="en-US"/>
          </a:p>
        </p:txBody>
      </p:sp>
    </p:spTree>
    <p:extLst>
      <p:ext uri="{BB962C8B-B14F-4D97-AF65-F5344CB8AC3E}">
        <p14:creationId xmlns:p14="http://schemas.microsoft.com/office/powerpoint/2010/main" val="1389287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01000" y="1066800"/>
            <a:ext cx="1066800" cy="9906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a:xfrm>
            <a:off x="457199" y="457200"/>
            <a:ext cx="8458201" cy="762000"/>
          </a:xfrm>
        </p:spPr>
        <p:txBody>
          <a:bodyPr>
            <a:normAutofit/>
          </a:bodyPr>
          <a:lstStyle/>
          <a:p>
            <a:r>
              <a:rPr lang="en-US" sz="3200" dirty="0"/>
              <a:t>Accuracy </a:t>
            </a:r>
          </a:p>
        </p:txBody>
      </p:sp>
      <mc:AlternateContent xmlns:mc="http://schemas.openxmlformats.org/markup-compatibility/2006" xmlns:a14="http://schemas.microsoft.com/office/drawing/2010/main">
        <mc:Choice Requires="a14">
          <p:sp>
            <p:nvSpPr>
              <p:cNvPr id="3" name="Rectangle 2"/>
              <p:cNvSpPr>
                <a:spLocks noGrp="1"/>
              </p:cNvSpPr>
              <p:nvPr>
                <p:ph sz="half" idx="1"/>
              </p:nvPr>
            </p:nvSpPr>
            <p:spPr>
              <a:xfrm>
                <a:off x="457200" y="1524000"/>
                <a:ext cx="8458200" cy="5334000"/>
              </a:xfrm>
            </p:spPr>
            <p:txBody>
              <a:bodyPr>
                <a:normAutofit/>
              </a:bodyPr>
              <a:lstStyle/>
              <a:p>
                <a:pPr>
                  <a:spcBef>
                    <a:spcPts val="1200"/>
                  </a:spcBef>
                </a:pPr>
                <a:r>
                  <a:rPr lang="en-US" sz="2200" dirty="0">
                    <a:solidFill>
                      <a:schemeClr val="tx1"/>
                    </a:solidFill>
                  </a:rPr>
                  <a:t>Classification:</a:t>
                </a:r>
                <a:endParaRPr lang="en-US" dirty="0">
                  <a:solidFill>
                    <a:schemeClr val="tx1"/>
                  </a:solidFill>
                </a:endParaRPr>
              </a:p>
              <a:p>
                <a:pPr lvl="1">
                  <a:spcBef>
                    <a:spcPts val="1200"/>
                  </a:spcBef>
                  <a:buClr>
                    <a:schemeClr val="tx1"/>
                  </a:buClr>
                  <a:buSzPct val="50000"/>
                  <a:buFont typeface="Wingdings" charset="2"/>
                  <a:buChar char=""/>
                </a:pPr>
                <a:endParaRPr lang="en-US" sz="2000" dirty="0">
                  <a:solidFill>
                    <a:schemeClr val="tx1"/>
                  </a:solidFill>
                </a:endParaRPr>
              </a:p>
              <a:p>
                <a:pPr marL="228600" lvl="1" indent="0">
                  <a:spcBef>
                    <a:spcPts val="1200"/>
                  </a:spcBef>
                  <a:buClr>
                    <a:schemeClr val="tx1"/>
                  </a:buClr>
                  <a:buSzPct val="50000"/>
                  <a:buNone/>
                </a:pPr>
                <a14:m>
                  <m:oMathPara xmlns:m="http://schemas.openxmlformats.org/officeDocument/2006/math">
                    <m:oMathParaPr>
                      <m:jc m:val="centerGroup"/>
                    </m:oMathParaPr>
                    <m:oMath xmlns:m="http://schemas.openxmlformats.org/officeDocument/2006/math">
                      <m:r>
                        <a:rPr lang="en-GB" sz="2400" b="0" i="1" dirty="0">
                          <a:solidFill>
                            <a:schemeClr val="tx1"/>
                          </a:solidFill>
                          <a:latin typeface="Cambria Math" panose="02040503050406030204" pitchFamily="18" charset="0"/>
                        </a:rPr>
                        <m:t>𝐴𝑐𝑐𝑢𝑟𝑎𝑐𝑦</m:t>
                      </m:r>
                      <m:r>
                        <a:rPr lang="en-GB" sz="2400" b="0" i="1" dirty="0">
                          <a:solidFill>
                            <a:schemeClr val="tx1"/>
                          </a:solidFill>
                          <a:latin typeface="Cambria Math" panose="02040503050406030204" pitchFamily="18" charset="0"/>
                        </a:rPr>
                        <m:t>= </m:t>
                      </m:r>
                      <m:box>
                        <m:boxPr>
                          <m:ctrlPr>
                            <a:rPr lang="en-GB" sz="2400" b="0" i="1" dirty="0">
                              <a:solidFill>
                                <a:schemeClr val="tx1"/>
                              </a:solidFill>
                              <a:latin typeface="Cambria Math" panose="02040503050406030204" pitchFamily="18" charset="0"/>
                            </a:rPr>
                          </m:ctrlPr>
                        </m:boxPr>
                        <m:e>
                          <m:argPr>
                            <m:argSz m:val="-1"/>
                          </m:argPr>
                          <m:f>
                            <m:fPr>
                              <m:ctrlPr>
                                <a:rPr lang="en-GB" sz="2400" b="0" i="1" dirty="0">
                                  <a:solidFill>
                                    <a:schemeClr val="tx1"/>
                                  </a:solidFill>
                                  <a:latin typeface="Cambria Math" panose="02040503050406030204" pitchFamily="18" charset="0"/>
                                </a:rPr>
                              </m:ctrlPr>
                            </m:fPr>
                            <m:num>
                              <m:r>
                                <a:rPr lang="en-GB" sz="2400" b="0" i="1" dirty="0">
                                  <a:solidFill>
                                    <a:schemeClr val="tx1"/>
                                  </a:solidFill>
                                  <a:latin typeface="Cambria Math" panose="02040503050406030204" pitchFamily="18" charset="0"/>
                                </a:rPr>
                                <m:t>𝑛𝑢𝑚𝑏𝑒𝑟</m:t>
                              </m:r>
                              <m:r>
                                <a:rPr lang="en-GB" sz="2400" b="0" i="1" dirty="0">
                                  <a:solidFill>
                                    <a:schemeClr val="tx1"/>
                                  </a:solidFill>
                                  <a:latin typeface="Cambria Math" panose="02040503050406030204" pitchFamily="18" charset="0"/>
                                </a:rPr>
                                <m:t> </m:t>
                              </m:r>
                              <m:r>
                                <a:rPr lang="en-GB" sz="2400" b="0" i="1" dirty="0">
                                  <a:solidFill>
                                    <a:schemeClr val="tx1"/>
                                  </a:solidFill>
                                  <a:latin typeface="Cambria Math" panose="02040503050406030204" pitchFamily="18" charset="0"/>
                                </a:rPr>
                                <m:t>𝑜𝑓</m:t>
                              </m:r>
                              <m:r>
                                <a:rPr lang="en-GB" sz="2400" b="0" i="1" dirty="0">
                                  <a:solidFill>
                                    <a:schemeClr val="tx1"/>
                                  </a:solidFill>
                                  <a:latin typeface="Cambria Math" panose="02040503050406030204" pitchFamily="18" charset="0"/>
                                </a:rPr>
                                <m:t> </m:t>
                              </m:r>
                              <m:r>
                                <a:rPr lang="en-GB" sz="2400" b="0" i="1" dirty="0">
                                  <a:solidFill>
                                    <a:schemeClr val="tx1"/>
                                  </a:solidFill>
                                  <a:latin typeface="Cambria Math" panose="02040503050406030204" pitchFamily="18" charset="0"/>
                                </a:rPr>
                                <m:t>𝑐𝑜𝑟𝑟𝑒𝑐𝑡</m:t>
                              </m:r>
                              <m:r>
                                <a:rPr lang="en-GB" sz="2400" b="0" i="1" dirty="0">
                                  <a:solidFill>
                                    <a:schemeClr val="tx1"/>
                                  </a:solidFill>
                                  <a:latin typeface="Cambria Math" panose="02040503050406030204" pitchFamily="18" charset="0"/>
                                </a:rPr>
                                <m:t> </m:t>
                              </m:r>
                              <m:r>
                                <a:rPr lang="en-GB" sz="2400" b="0" i="1" dirty="0">
                                  <a:solidFill>
                                    <a:schemeClr val="tx1"/>
                                  </a:solidFill>
                                  <a:latin typeface="Cambria Math" panose="02040503050406030204" pitchFamily="18" charset="0"/>
                                </a:rPr>
                                <m:t>𝑝𝑟𝑒𝑑𝑖𝑐𝑡𝑖𝑜𝑛𝑠</m:t>
                              </m:r>
                            </m:num>
                            <m:den>
                              <m:r>
                                <a:rPr lang="en-GB" sz="2400" b="0" i="1" dirty="0">
                                  <a:solidFill>
                                    <a:schemeClr val="tx1"/>
                                  </a:solidFill>
                                  <a:latin typeface="Cambria Math" panose="02040503050406030204" pitchFamily="18" charset="0"/>
                                </a:rPr>
                                <m:t>𝑇𝑜𝑡𝑎𝑙</m:t>
                              </m:r>
                              <m:r>
                                <a:rPr lang="en-GB" sz="2400" b="0" i="1" dirty="0">
                                  <a:solidFill>
                                    <a:schemeClr val="tx1"/>
                                  </a:solidFill>
                                  <a:latin typeface="Cambria Math" panose="02040503050406030204" pitchFamily="18" charset="0"/>
                                </a:rPr>
                                <m:t> </m:t>
                              </m:r>
                              <m:r>
                                <a:rPr lang="en-GB" sz="2400" b="0" i="1" dirty="0">
                                  <a:solidFill>
                                    <a:schemeClr val="tx1"/>
                                  </a:solidFill>
                                  <a:latin typeface="Cambria Math" panose="02040503050406030204" pitchFamily="18" charset="0"/>
                                </a:rPr>
                                <m:t>𝑛𝑢𝑚𝑏𝑒𝑟</m:t>
                              </m:r>
                              <m:r>
                                <a:rPr lang="en-GB" sz="2400" b="0" i="1" dirty="0">
                                  <a:solidFill>
                                    <a:schemeClr val="tx1"/>
                                  </a:solidFill>
                                  <a:latin typeface="Cambria Math" panose="02040503050406030204" pitchFamily="18" charset="0"/>
                                </a:rPr>
                                <m:t> </m:t>
                              </m:r>
                              <m:r>
                                <a:rPr lang="en-GB" sz="2400" b="0" i="1" dirty="0">
                                  <a:solidFill>
                                    <a:schemeClr val="tx1"/>
                                  </a:solidFill>
                                  <a:latin typeface="Cambria Math" panose="02040503050406030204" pitchFamily="18" charset="0"/>
                                </a:rPr>
                                <m:t>𝑜𝑓</m:t>
                              </m:r>
                              <m:r>
                                <a:rPr lang="en-GB" sz="2400" b="0" i="1" dirty="0">
                                  <a:solidFill>
                                    <a:schemeClr val="tx1"/>
                                  </a:solidFill>
                                  <a:latin typeface="Cambria Math" panose="02040503050406030204" pitchFamily="18" charset="0"/>
                                </a:rPr>
                                <m:t> </m:t>
                              </m:r>
                              <m:r>
                                <a:rPr lang="en-GB" sz="2400" b="0" i="1" dirty="0">
                                  <a:solidFill>
                                    <a:schemeClr val="tx1"/>
                                  </a:solidFill>
                                  <a:latin typeface="Cambria Math" panose="02040503050406030204" pitchFamily="18" charset="0"/>
                                </a:rPr>
                                <m:t>𝑝𝑟𝑒𝑑𝑖𝑐𝑡𝑖𝑜𝑛𝑠</m:t>
                              </m:r>
                            </m:den>
                          </m:f>
                        </m:e>
                      </m:box>
                    </m:oMath>
                  </m:oMathPara>
                </a14:m>
                <a:endParaRPr lang="en-US" sz="2400" dirty="0">
                  <a:solidFill>
                    <a:schemeClr val="tx1"/>
                  </a:solidFill>
                </a:endParaRPr>
              </a:p>
              <a:p>
                <a:pPr lvl="1">
                  <a:spcBef>
                    <a:spcPts val="1200"/>
                  </a:spcBef>
                  <a:buClr>
                    <a:schemeClr val="tx1"/>
                  </a:buClr>
                  <a:buSzPct val="50000"/>
                  <a:buFont typeface="Wingdings" charset="2"/>
                  <a:buChar char=""/>
                </a:pPr>
                <a:endParaRPr lang="en-US" sz="2000" dirty="0">
                  <a:solidFill>
                    <a:schemeClr val="tx1"/>
                  </a:solidFill>
                </a:endParaRPr>
              </a:p>
              <a:p>
                <a:pPr>
                  <a:spcBef>
                    <a:spcPts val="1200"/>
                  </a:spcBef>
                </a:pPr>
                <a:r>
                  <a:rPr lang="en-US" sz="2200" dirty="0">
                    <a:solidFill>
                      <a:schemeClr val="tx1"/>
                    </a:solidFill>
                  </a:rPr>
                  <a:t>Regression: (MAE – mean absolute error)</a:t>
                </a:r>
                <a:endParaRPr lang="en-US" dirty="0">
                  <a:solidFill>
                    <a:schemeClr val="tx1"/>
                  </a:solidFill>
                </a:endParaRPr>
              </a:p>
              <a:p>
                <a:pPr marL="228600" lvl="1" indent="0">
                  <a:spcBef>
                    <a:spcPts val="1200"/>
                  </a:spcBef>
                  <a:buClr>
                    <a:schemeClr val="tx1"/>
                  </a:buClr>
                  <a:buSzPct val="50000"/>
                  <a:buNone/>
                </a:pPr>
                <a:endParaRPr lang="en-GB" sz="2000" b="0" i="1" dirty="0">
                  <a:solidFill>
                    <a:schemeClr val="tx1"/>
                  </a:solidFill>
                  <a:latin typeface="Cambria Math" panose="02040503050406030204" pitchFamily="18" charset="0"/>
                </a:endParaRPr>
              </a:p>
              <a:p>
                <a:pPr marL="228600" lvl="1" indent="0">
                  <a:spcBef>
                    <a:spcPts val="1200"/>
                  </a:spcBef>
                  <a:buClr>
                    <a:schemeClr val="tx1"/>
                  </a:buClr>
                  <a:buSzPct val="50000"/>
                  <a:buNone/>
                </a:pPr>
                <a14:m>
                  <m:oMathPara xmlns:m="http://schemas.openxmlformats.org/officeDocument/2006/math">
                    <m:oMathParaPr>
                      <m:jc m:val="centerGroup"/>
                    </m:oMathParaPr>
                    <m:oMath xmlns:m="http://schemas.openxmlformats.org/officeDocument/2006/math">
                      <m:r>
                        <a:rPr lang="en-GB" sz="2400" b="0" i="1" dirty="0">
                          <a:solidFill>
                            <a:schemeClr val="tx1"/>
                          </a:solidFill>
                          <a:latin typeface="Cambria Math" panose="02040503050406030204" pitchFamily="18" charset="0"/>
                        </a:rPr>
                        <m:t>𝑀𝐴𝐸</m:t>
                      </m:r>
                      <m:r>
                        <a:rPr lang="en-GB" sz="2400" b="0" i="1" dirty="0">
                          <a:solidFill>
                            <a:schemeClr val="tx1"/>
                          </a:solidFill>
                          <a:latin typeface="Cambria Math" panose="02040503050406030204" pitchFamily="18" charset="0"/>
                        </a:rPr>
                        <m:t>= </m:t>
                      </m:r>
                      <m:box>
                        <m:boxPr>
                          <m:ctrlPr>
                            <a:rPr lang="en-GB" sz="2400" b="0" i="1" dirty="0">
                              <a:solidFill>
                                <a:schemeClr val="tx1"/>
                              </a:solidFill>
                              <a:latin typeface="Cambria Math" panose="02040503050406030204" pitchFamily="18" charset="0"/>
                            </a:rPr>
                          </m:ctrlPr>
                        </m:boxPr>
                        <m:e>
                          <m:argPr>
                            <m:argSz m:val="-1"/>
                          </m:argPr>
                          <m:f>
                            <m:fPr>
                              <m:ctrlPr>
                                <a:rPr lang="en-GB" sz="2400" b="0" i="1" dirty="0">
                                  <a:solidFill>
                                    <a:schemeClr val="tx1"/>
                                  </a:solidFill>
                                  <a:latin typeface="Cambria Math" panose="02040503050406030204" pitchFamily="18" charset="0"/>
                                </a:rPr>
                              </m:ctrlPr>
                            </m:fPr>
                            <m:num>
                              <m:r>
                                <a:rPr lang="en-GB" sz="2400" b="0" i="1" dirty="0">
                                  <a:solidFill>
                                    <a:schemeClr val="tx1"/>
                                  </a:solidFill>
                                  <a:latin typeface="Cambria Math" panose="02040503050406030204" pitchFamily="18" charset="0"/>
                                </a:rPr>
                                <m:t>1</m:t>
                              </m:r>
                            </m:num>
                            <m:den>
                              <m:sSub>
                                <m:sSubPr>
                                  <m:ctrlPr>
                                    <a:rPr lang="en-GB" sz="2400" b="0" i="1" dirty="0">
                                      <a:solidFill>
                                        <a:schemeClr val="tx1"/>
                                      </a:solidFill>
                                      <a:latin typeface="Cambria Math" panose="02040503050406030204" pitchFamily="18" charset="0"/>
                                    </a:rPr>
                                  </m:ctrlPr>
                                </m:sSubPr>
                                <m:e>
                                  <m:r>
                                    <a:rPr lang="en-GB" sz="2400" b="0" i="1" dirty="0">
                                      <a:solidFill>
                                        <a:schemeClr val="tx1"/>
                                      </a:solidFill>
                                      <a:latin typeface="Cambria Math" panose="02040503050406030204" pitchFamily="18" charset="0"/>
                                    </a:rPr>
                                    <m:t>|</m:t>
                                  </m:r>
                                  <m:r>
                                    <a:rPr lang="en-GB" sz="2400" b="0" i="1" dirty="0">
                                      <a:solidFill>
                                        <a:schemeClr val="tx1"/>
                                      </a:solidFill>
                                      <a:latin typeface="Cambria Math" panose="02040503050406030204" pitchFamily="18" charset="0"/>
                                    </a:rPr>
                                    <m:t>𝐷</m:t>
                                  </m:r>
                                </m:e>
                                <m:sub>
                                  <m:r>
                                    <a:rPr lang="en-GB" sz="2400" b="0" i="1" dirty="0">
                                      <a:solidFill>
                                        <a:schemeClr val="tx1"/>
                                      </a:solidFill>
                                      <a:latin typeface="Cambria Math" panose="02040503050406030204" pitchFamily="18" charset="0"/>
                                    </a:rPr>
                                    <m:t>𝑡𝑒𝑠𝑡</m:t>
                                  </m:r>
                                </m:sub>
                              </m:sSub>
                              <m:r>
                                <a:rPr lang="en-GB" sz="2400" b="0" i="1" dirty="0">
                                  <a:solidFill>
                                    <a:schemeClr val="tx1"/>
                                  </a:solidFill>
                                  <a:latin typeface="Cambria Math" panose="02040503050406030204" pitchFamily="18" charset="0"/>
                                </a:rPr>
                                <m:t>|</m:t>
                              </m:r>
                            </m:den>
                          </m:f>
                          <m:nary>
                            <m:naryPr>
                              <m:chr m:val="∑"/>
                              <m:supHide m:val="on"/>
                              <m:ctrlPr>
                                <a:rPr lang="en-GB" sz="2400" b="0" i="1" dirty="0">
                                  <a:solidFill>
                                    <a:schemeClr val="tx1"/>
                                  </a:solidFill>
                                  <a:latin typeface="Cambria Math" panose="02040503050406030204" pitchFamily="18" charset="0"/>
                                </a:rPr>
                              </m:ctrlPr>
                            </m:naryPr>
                            <m:sub>
                              <m:r>
                                <m:rPr>
                                  <m:brk m:alnAt="7"/>
                                </m:rPr>
                                <a:rPr lang="en-GB" sz="2400" b="0" i="1" dirty="0">
                                  <a:solidFill>
                                    <a:schemeClr val="tx1"/>
                                  </a:solidFill>
                                  <a:latin typeface="Cambria Math" panose="02040503050406030204" pitchFamily="18" charset="0"/>
                                </a:rPr>
                                <m:t>𝑥</m:t>
                              </m:r>
                              <m:r>
                                <a:rPr lang="en-GB" sz="2400" b="0" i="1" dirty="0">
                                  <a:solidFill>
                                    <a:schemeClr val="tx1"/>
                                  </a:solidFill>
                                  <a:latin typeface="Cambria Math" panose="02040503050406030204" pitchFamily="18" charset="0"/>
                                  <a:ea typeface="Cambria Math" panose="02040503050406030204" pitchFamily="18" charset="0"/>
                                </a:rPr>
                                <m:t>∈</m:t>
                              </m:r>
                              <m:sSub>
                                <m:sSubPr>
                                  <m:ctrlPr>
                                    <a:rPr lang="en-GB" sz="2400" i="1" dirty="0">
                                      <a:solidFill>
                                        <a:schemeClr val="tx1"/>
                                      </a:solidFill>
                                      <a:latin typeface="Cambria Math" panose="02040503050406030204" pitchFamily="18" charset="0"/>
                                    </a:rPr>
                                  </m:ctrlPr>
                                </m:sSubPr>
                                <m:e>
                                  <m:r>
                                    <a:rPr lang="en-GB" sz="2400" i="1" dirty="0">
                                      <a:solidFill>
                                        <a:schemeClr val="tx1"/>
                                      </a:solidFill>
                                      <a:latin typeface="Cambria Math" panose="02040503050406030204" pitchFamily="18" charset="0"/>
                                    </a:rPr>
                                    <m:t>𝐷</m:t>
                                  </m:r>
                                </m:e>
                                <m:sub>
                                  <m:r>
                                    <a:rPr lang="en-GB" sz="2400" i="1" dirty="0">
                                      <a:solidFill>
                                        <a:schemeClr val="tx1"/>
                                      </a:solidFill>
                                      <a:latin typeface="Cambria Math" panose="02040503050406030204" pitchFamily="18" charset="0"/>
                                    </a:rPr>
                                    <m:t>𝑡𝑒𝑠𝑡</m:t>
                                  </m:r>
                                </m:sub>
                              </m:sSub>
                            </m:sub>
                            <m:sup/>
                            <m:e>
                              <m:r>
                                <a:rPr lang="en-GB" sz="2400" b="0" i="1" dirty="0">
                                  <a:solidFill>
                                    <a:schemeClr val="tx1"/>
                                  </a:solidFill>
                                  <a:latin typeface="Cambria Math" panose="02040503050406030204" pitchFamily="18" charset="0"/>
                                </a:rPr>
                                <m:t>|</m:t>
                              </m:r>
                              <m:r>
                                <a:rPr lang="en-GB" sz="2400" b="0" i="1" dirty="0">
                                  <a:solidFill>
                                    <a:schemeClr val="tx1"/>
                                  </a:solidFill>
                                  <a:latin typeface="Cambria Math" panose="02040503050406030204" pitchFamily="18" charset="0"/>
                                </a:rPr>
                                <m:t>𝑜</m:t>
                              </m:r>
                              <m:d>
                                <m:dPr>
                                  <m:ctrlPr>
                                    <a:rPr lang="en-GB" sz="2400" b="0" i="1" dirty="0">
                                      <a:solidFill>
                                        <a:schemeClr val="tx1"/>
                                      </a:solidFill>
                                      <a:latin typeface="Cambria Math" panose="02040503050406030204" pitchFamily="18" charset="0"/>
                                    </a:rPr>
                                  </m:ctrlPr>
                                </m:dPr>
                                <m:e>
                                  <m:r>
                                    <a:rPr lang="en-GB" sz="2400" b="0" i="1" dirty="0">
                                      <a:solidFill>
                                        <a:schemeClr val="tx1"/>
                                      </a:solidFill>
                                      <a:latin typeface="Cambria Math" panose="02040503050406030204" pitchFamily="18" charset="0"/>
                                    </a:rPr>
                                    <m:t>𝑥</m:t>
                                  </m:r>
                                </m:e>
                              </m:d>
                              <m:r>
                                <a:rPr lang="en-GB" sz="2400" b="0" i="1" dirty="0">
                                  <a:solidFill>
                                    <a:schemeClr val="tx1"/>
                                  </a:solidFill>
                                  <a:latin typeface="Cambria Math" panose="02040503050406030204" pitchFamily="18" charset="0"/>
                                </a:rPr>
                                <m:t> − </m:t>
                              </m:r>
                              <m:r>
                                <a:rPr lang="en-GB" sz="2400" b="0" i="1" dirty="0">
                                  <a:solidFill>
                                    <a:schemeClr val="tx1"/>
                                  </a:solidFill>
                                  <a:latin typeface="Cambria Math" panose="02040503050406030204" pitchFamily="18" charset="0"/>
                                </a:rPr>
                                <m:t>𝑦</m:t>
                              </m:r>
                              <m:r>
                                <a:rPr lang="en-GB" sz="2400" b="0" i="1" dirty="0">
                                  <a:solidFill>
                                    <a:schemeClr val="tx1"/>
                                  </a:solidFill>
                                  <a:latin typeface="Cambria Math" panose="02040503050406030204" pitchFamily="18" charset="0"/>
                                </a:rPr>
                                <m:t>(</m:t>
                              </m:r>
                              <m:r>
                                <a:rPr lang="en-GB" sz="2400" b="0" i="1" dirty="0">
                                  <a:solidFill>
                                    <a:schemeClr val="tx1"/>
                                  </a:solidFill>
                                  <a:latin typeface="Cambria Math" panose="02040503050406030204" pitchFamily="18" charset="0"/>
                                </a:rPr>
                                <m:t>𝑥</m:t>
                              </m:r>
                              <m:r>
                                <a:rPr lang="en-GB" sz="2400" b="0" i="1" dirty="0">
                                  <a:solidFill>
                                    <a:schemeClr val="tx1"/>
                                  </a:solidFill>
                                  <a:latin typeface="Cambria Math" panose="02040503050406030204" pitchFamily="18" charset="0"/>
                                </a:rPr>
                                <m:t>)|</m:t>
                              </m:r>
                            </m:e>
                          </m:nary>
                        </m:e>
                      </m:box>
                    </m:oMath>
                  </m:oMathPara>
                </a14:m>
                <a:endParaRPr lang="en-US" sz="2400" dirty="0">
                  <a:solidFill>
                    <a:schemeClr val="tx1"/>
                  </a:solidFill>
                </a:endParaRPr>
              </a:p>
              <a:p>
                <a:pPr lvl="1">
                  <a:spcBef>
                    <a:spcPts val="1200"/>
                  </a:spcBef>
                  <a:buClr>
                    <a:schemeClr val="tx1"/>
                  </a:buClr>
                  <a:buSzPct val="50000"/>
                  <a:buFont typeface="Wingdings" charset="2"/>
                  <a:buChar char=""/>
                </a:pPr>
                <a:r>
                  <a:rPr lang="en-US" sz="2000" dirty="0">
                    <a:solidFill>
                      <a:schemeClr val="tx1"/>
                    </a:solidFill>
                  </a:rPr>
                  <a:t>o(x) is the prediction for an instance x.</a:t>
                </a:r>
              </a:p>
              <a:p>
                <a:pPr lvl="1">
                  <a:spcBef>
                    <a:spcPts val="1200"/>
                  </a:spcBef>
                  <a:buClr>
                    <a:schemeClr val="tx1"/>
                  </a:buClr>
                  <a:buSzPct val="50000"/>
                  <a:buFont typeface="Wingdings" charset="2"/>
                  <a:buChar char=""/>
                </a:pPr>
                <a:r>
                  <a:rPr lang="en-US" sz="2000" dirty="0">
                    <a:solidFill>
                      <a:schemeClr val="tx1"/>
                    </a:solidFill>
                  </a:rPr>
                  <a:t>y(x) is the true value.</a:t>
                </a:r>
                <a:endParaRPr lang="en-US" sz="2200" dirty="0">
                  <a:solidFill>
                    <a:schemeClr val="tx1"/>
                  </a:solidFill>
                </a:endParaRPr>
              </a:p>
            </p:txBody>
          </p:sp>
        </mc:Choice>
        <mc:Fallback xmlns="">
          <p:sp>
            <p:nvSpPr>
              <p:cNvPr id="3" name="Rectangle 2"/>
              <p:cNvSpPr>
                <a:spLocks noGrp="1" noRot="1" noChangeAspect="1" noMove="1" noResize="1" noEditPoints="1" noAdjustHandles="1" noChangeArrowheads="1" noChangeShapeType="1" noTextEdit="1"/>
              </p:cNvSpPr>
              <p:nvPr>
                <p:ph sz="half" idx="1"/>
              </p:nvPr>
            </p:nvSpPr>
            <p:spPr>
              <a:xfrm>
                <a:off x="457200" y="1524000"/>
                <a:ext cx="8458200" cy="5334000"/>
              </a:xfrm>
              <a:blipFill>
                <a:blip r:embed="rId3"/>
                <a:stretch>
                  <a:fillRect l="-750" t="-952"/>
                </a:stretch>
              </a:blipFill>
            </p:spPr>
            <p:txBody>
              <a:bodyPr/>
              <a:lstStyle/>
              <a:p>
                <a:r>
                  <a:rPr>
                    <a:noFill/>
                  </a:rPr>
                  <a:t> </a:t>
                </a:r>
              </a:p>
            </p:txBody>
          </p:sp>
        </mc:Fallback>
      </mc:AlternateContent>
      <p:cxnSp>
        <p:nvCxnSpPr>
          <p:cNvPr id="7" name="Straight Connector 6"/>
          <p:cNvCxnSpPr/>
          <p:nvPr/>
        </p:nvCxnSpPr>
        <p:spPr>
          <a:xfrm>
            <a:off x="568680" y="1219200"/>
            <a:ext cx="8305800"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2"/>
          </p:nvPr>
        </p:nvSpPr>
        <p:spPr/>
        <p:txBody>
          <a:bodyPr/>
          <a:lstStyle/>
          <a:p>
            <a:fld id="{62D56ECA-4C16-4208-B374-27591EF545A3}" type="slidenum">
              <a:rPr lang="en-US" smtClean="0"/>
              <a:pPr/>
              <a:t>18</a:t>
            </a:fld>
            <a:endParaRPr lang="en-US"/>
          </a:p>
        </p:txBody>
      </p:sp>
    </p:spTree>
    <p:extLst>
      <p:ext uri="{BB962C8B-B14F-4D97-AF65-F5344CB8AC3E}">
        <p14:creationId xmlns:p14="http://schemas.microsoft.com/office/powerpoint/2010/main" val="2329295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01000" y="1066800"/>
            <a:ext cx="1066800" cy="9906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a:xfrm>
            <a:off x="457199" y="457200"/>
            <a:ext cx="8458201" cy="762000"/>
          </a:xfrm>
        </p:spPr>
        <p:txBody>
          <a:bodyPr>
            <a:normAutofit/>
          </a:bodyPr>
          <a:lstStyle/>
          <a:p>
            <a:r>
              <a:rPr lang="en-US" sz="3200" dirty="0"/>
              <a:t>Precision and Recall (1)</a:t>
            </a:r>
          </a:p>
        </p:txBody>
      </p:sp>
      <p:sp>
        <p:nvSpPr>
          <p:cNvPr id="3" name="Rectangle 2"/>
          <p:cNvSpPr>
            <a:spLocks noGrp="1"/>
          </p:cNvSpPr>
          <p:nvPr>
            <p:ph sz="half" idx="1"/>
          </p:nvPr>
        </p:nvSpPr>
        <p:spPr>
          <a:xfrm>
            <a:off x="457200" y="1524000"/>
            <a:ext cx="8458200" cy="5334000"/>
          </a:xfrm>
        </p:spPr>
        <p:txBody>
          <a:bodyPr>
            <a:normAutofit/>
          </a:bodyPr>
          <a:lstStyle/>
          <a:p>
            <a:pPr>
              <a:spcBef>
                <a:spcPts val="1200"/>
              </a:spcBef>
            </a:pPr>
            <a:r>
              <a:rPr lang="en-US" sz="2200" dirty="0">
                <a:solidFill>
                  <a:schemeClr val="tx1"/>
                </a:solidFill>
              </a:rPr>
              <a:t>These two measures are often used for classification</a:t>
            </a:r>
          </a:p>
          <a:p>
            <a:pPr>
              <a:spcBef>
                <a:spcPts val="1200"/>
              </a:spcBef>
            </a:pPr>
            <a:r>
              <a:rPr lang="en-US" sz="2200" b="1" dirty="0">
                <a:solidFill>
                  <a:schemeClr val="tx1"/>
                </a:solidFill>
              </a:rPr>
              <a:t>Precision</a:t>
            </a:r>
            <a:r>
              <a:rPr lang="en-US" sz="2200" dirty="0">
                <a:solidFill>
                  <a:schemeClr val="tx1"/>
                </a:solidFill>
              </a:rPr>
              <a:t> for class c</a:t>
            </a:r>
            <a:r>
              <a:rPr lang="en-US" sz="2200" baseline="-25000" dirty="0">
                <a:solidFill>
                  <a:schemeClr val="tx1"/>
                </a:solidFill>
              </a:rPr>
              <a:t>i</a:t>
            </a:r>
            <a:r>
              <a:rPr lang="en-US" sz="2200" dirty="0">
                <a:solidFill>
                  <a:schemeClr val="tx1"/>
                </a:solidFill>
              </a:rPr>
              <a:t>:</a:t>
            </a:r>
            <a:endParaRPr lang="en-US" dirty="0">
              <a:solidFill>
                <a:schemeClr val="tx1"/>
              </a:solidFill>
            </a:endParaRPr>
          </a:p>
          <a:p>
            <a:pPr lvl="1">
              <a:spcBef>
                <a:spcPts val="1200"/>
              </a:spcBef>
              <a:buClr>
                <a:schemeClr val="tx1"/>
              </a:buClr>
              <a:buSzPct val="50000"/>
              <a:buFont typeface="Wingdings" charset="2"/>
              <a:buChar char=""/>
            </a:pPr>
            <a:r>
              <a:rPr lang="en-US" sz="2000" dirty="0">
                <a:solidFill>
                  <a:schemeClr val="tx1"/>
                </a:solidFill>
              </a:rPr>
              <a:t>Percentage of correct instances, </a:t>
            </a:r>
            <a:br>
              <a:rPr lang="en-US" sz="2000" dirty="0">
                <a:solidFill>
                  <a:schemeClr val="tx1"/>
                </a:solidFill>
              </a:rPr>
            </a:br>
            <a:r>
              <a:rPr lang="en-US" sz="2000" dirty="0">
                <a:solidFill>
                  <a:schemeClr val="tx1"/>
                </a:solidFill>
              </a:rPr>
              <a:t>among all that are assigned to c</a:t>
            </a:r>
            <a:r>
              <a:rPr lang="en-US" sz="2000" baseline="-25000" dirty="0">
                <a:solidFill>
                  <a:schemeClr val="tx1"/>
                </a:solidFill>
              </a:rPr>
              <a:t>i</a:t>
            </a:r>
            <a:r>
              <a:rPr lang="en-US" sz="2000" dirty="0">
                <a:solidFill>
                  <a:schemeClr val="tx1"/>
                </a:solidFill>
              </a:rPr>
              <a:t>.</a:t>
            </a:r>
          </a:p>
          <a:p>
            <a:pPr>
              <a:spcBef>
                <a:spcPts val="1200"/>
              </a:spcBef>
            </a:pPr>
            <a:r>
              <a:rPr lang="en-US" sz="2200" b="1" dirty="0">
                <a:solidFill>
                  <a:schemeClr val="tx1"/>
                </a:solidFill>
              </a:rPr>
              <a:t>Recall</a:t>
            </a:r>
            <a:r>
              <a:rPr lang="en-US" sz="2200" dirty="0">
                <a:solidFill>
                  <a:schemeClr val="tx1"/>
                </a:solidFill>
              </a:rPr>
              <a:t> for class c</a:t>
            </a:r>
            <a:r>
              <a:rPr lang="en-US" sz="2200" baseline="-25000" dirty="0">
                <a:solidFill>
                  <a:schemeClr val="tx1"/>
                </a:solidFill>
              </a:rPr>
              <a:t>i</a:t>
            </a:r>
            <a:r>
              <a:rPr lang="en-US" sz="2200" dirty="0">
                <a:solidFill>
                  <a:schemeClr val="tx1"/>
                </a:solidFill>
              </a:rPr>
              <a:t>:</a:t>
            </a:r>
            <a:endParaRPr lang="en-US" dirty="0">
              <a:solidFill>
                <a:schemeClr val="tx1"/>
              </a:solidFill>
            </a:endParaRPr>
          </a:p>
          <a:p>
            <a:pPr lvl="1">
              <a:spcBef>
                <a:spcPts val="1200"/>
              </a:spcBef>
              <a:buClr>
                <a:schemeClr val="tx1"/>
              </a:buClr>
              <a:buSzPct val="50000"/>
              <a:buFont typeface="Wingdings" charset="2"/>
              <a:buChar char=""/>
            </a:pPr>
            <a:r>
              <a:rPr lang="en-US" sz="2000" dirty="0">
                <a:solidFill>
                  <a:schemeClr val="tx1"/>
                </a:solidFill>
              </a:rPr>
              <a:t>Percentage of instances in c</a:t>
            </a:r>
            <a:r>
              <a:rPr lang="en-US" sz="2000" baseline="-25000" dirty="0">
                <a:solidFill>
                  <a:schemeClr val="tx1"/>
                </a:solidFill>
              </a:rPr>
              <a:t>i</a:t>
            </a:r>
            <a:r>
              <a:rPr lang="en-US" sz="2000" dirty="0">
                <a:solidFill>
                  <a:schemeClr val="tx1"/>
                </a:solidFill>
              </a:rPr>
              <a:t> that </a:t>
            </a:r>
            <a:br>
              <a:rPr lang="en-US" sz="2000" dirty="0">
                <a:solidFill>
                  <a:schemeClr val="tx1"/>
                </a:solidFill>
              </a:rPr>
            </a:br>
            <a:r>
              <a:rPr lang="en-US" sz="2000" dirty="0">
                <a:solidFill>
                  <a:schemeClr val="tx1"/>
                </a:solidFill>
              </a:rPr>
              <a:t>are correctly assigned to c</a:t>
            </a:r>
            <a:r>
              <a:rPr lang="en-US" sz="2000" baseline="-25000" dirty="0">
                <a:solidFill>
                  <a:schemeClr val="tx1"/>
                </a:solidFill>
              </a:rPr>
              <a:t>i</a:t>
            </a:r>
            <a:r>
              <a:rPr lang="en-US" sz="2000" dirty="0">
                <a:solidFill>
                  <a:schemeClr val="tx1"/>
                </a:solidFill>
              </a:rPr>
              <a:t>.</a:t>
            </a:r>
          </a:p>
          <a:p>
            <a:pPr>
              <a:spcBef>
                <a:spcPts val="1200"/>
              </a:spcBef>
            </a:pPr>
            <a:endParaRPr lang="en-US" sz="2200" dirty="0"/>
          </a:p>
        </p:txBody>
      </p:sp>
      <p:cxnSp>
        <p:nvCxnSpPr>
          <p:cNvPr id="7" name="Straight Connector 6"/>
          <p:cNvCxnSpPr/>
          <p:nvPr/>
        </p:nvCxnSpPr>
        <p:spPr>
          <a:xfrm>
            <a:off x="568680" y="1219200"/>
            <a:ext cx="8305800"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2"/>
          </p:nvPr>
        </p:nvSpPr>
        <p:spPr/>
        <p:txBody>
          <a:bodyPr/>
          <a:lstStyle/>
          <a:p>
            <a:fld id="{62D56ECA-4C16-4208-B374-27591EF545A3}" type="slidenum">
              <a:rPr lang="en-US" smtClean="0"/>
              <a:pPr/>
              <a:t>19</a:t>
            </a:fld>
            <a:endParaRPr lang="en-US"/>
          </a:p>
        </p:txBody>
      </p:sp>
      <p:graphicFrame>
        <p:nvGraphicFramePr>
          <p:cNvPr id="8" name="Object 4"/>
          <p:cNvGraphicFramePr>
            <a:graphicFrameLocks noGrp="1" noChangeAspect="1"/>
          </p:cNvGraphicFramePr>
          <p:nvPr>
            <p:ph sz="quarter" idx="2"/>
          </p:nvPr>
        </p:nvGraphicFramePr>
        <p:xfrm>
          <a:off x="5683250" y="1981200"/>
          <a:ext cx="2717800" cy="769938"/>
        </p:xfrm>
        <a:graphic>
          <a:graphicData uri="http://schemas.openxmlformats.org/presentationml/2006/ole">
            <mc:AlternateContent xmlns:mc="http://schemas.openxmlformats.org/markup-compatibility/2006">
              <mc:Choice xmlns:v="urn:schemas-microsoft-com:vml" Requires="v">
                <p:oleObj name="Equation" r:id="rId3" imgW="1524000" imgH="431800" progId="Equation.3">
                  <p:embed/>
                </p:oleObj>
              </mc:Choice>
              <mc:Fallback>
                <p:oleObj name="Equation" r:id="rId3" imgW="1524000" imgH="431800" progId="Equation.3">
                  <p:embed/>
                  <p:pic>
                    <p:nvPicPr>
                      <p:cNvPr id="8" name="Object 4"/>
                      <p:cNvPicPr>
                        <a:picLocks noChangeAspect="1" noChangeArrowheads="1"/>
                      </p:cNvPicPr>
                      <p:nvPr/>
                    </p:nvPicPr>
                    <p:blipFill>
                      <a:blip r:embed="rId4"/>
                      <a:srcRect/>
                      <a:stretch>
                        <a:fillRect/>
                      </a:stretch>
                    </p:blipFill>
                    <p:spPr bwMode="auto">
                      <a:xfrm>
                        <a:off x="5683250" y="1981200"/>
                        <a:ext cx="2717800" cy="7699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6"/>
          <p:cNvGraphicFramePr>
            <a:graphicFrameLocks noChangeAspect="1"/>
          </p:cNvGraphicFramePr>
          <p:nvPr/>
        </p:nvGraphicFramePr>
        <p:xfrm>
          <a:off x="5770563" y="3733800"/>
          <a:ext cx="2481262" cy="781050"/>
        </p:xfrm>
        <a:graphic>
          <a:graphicData uri="http://schemas.openxmlformats.org/presentationml/2006/ole">
            <mc:AlternateContent xmlns:mc="http://schemas.openxmlformats.org/markup-compatibility/2006">
              <mc:Choice xmlns:v="urn:schemas-microsoft-com:vml" Requires="v">
                <p:oleObj name="Equation" r:id="rId5" imgW="1371600" imgH="431800" progId="Equation.3">
                  <p:embed/>
                </p:oleObj>
              </mc:Choice>
              <mc:Fallback>
                <p:oleObj name="Equation" r:id="rId5" imgW="1371600" imgH="431800" progId="Equation.3">
                  <p:embed/>
                  <p:pic>
                    <p:nvPicPr>
                      <p:cNvPr id="10" name="Object 6"/>
                      <p:cNvPicPr>
                        <a:picLocks noChangeAspect="1" noChangeArrowheads="1"/>
                      </p:cNvPicPr>
                      <p:nvPr/>
                    </p:nvPicPr>
                    <p:blipFill>
                      <a:blip r:embed="rId6"/>
                      <a:srcRect/>
                      <a:stretch>
                        <a:fillRect/>
                      </a:stretch>
                    </p:blipFill>
                    <p:spPr bwMode="auto">
                      <a:xfrm>
                        <a:off x="5770563" y="3733800"/>
                        <a:ext cx="2481262" cy="7810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2">
            <a:extLst>
              <a:ext uri="{FF2B5EF4-FFF2-40B4-BE49-F238E27FC236}">
                <a16:creationId xmlns:a16="http://schemas.microsoft.com/office/drawing/2014/main" id="{3E782CF5-A063-4E43-834C-547C36EC0D1E}"/>
              </a:ext>
            </a:extLst>
          </p:cNvPr>
          <p:cNvSpPr txBox="1">
            <a:spLocks/>
          </p:cNvSpPr>
          <p:nvPr/>
        </p:nvSpPr>
        <p:spPr>
          <a:xfrm>
            <a:off x="457200" y="4953000"/>
            <a:ext cx="8458200" cy="2057400"/>
          </a:xfrm>
          <a:prstGeom prst="rect">
            <a:avLst/>
          </a:prstGeom>
        </p:spPr>
        <p:txBody>
          <a:bodyPr vert="horz" lIns="91440" tIns="45720" rIns="91440" bIns="45720" rtlCol="0">
            <a:normAutofit/>
          </a:bodyPr>
          <a:lstStyle>
            <a:lvl1pPr marL="228600" indent="-228600" algn="l" defTabSz="914400" rtl="0" eaLnBrk="1" latinLnBrk="0" hangingPunct="1">
              <a:spcBef>
                <a:spcPts val="1800"/>
              </a:spcBef>
              <a:buClr>
                <a:schemeClr val="accent1"/>
              </a:buClr>
              <a:buSzPct val="100000"/>
              <a:buFont typeface="Wingdings 2" pitchFamily="18" charset="2"/>
              <a:buChar char="¡"/>
              <a:defRPr sz="18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a:solidFill>
                  <a:schemeClr val="tx2"/>
                </a:solidFill>
                <a:latin typeface="+mn-lt"/>
                <a:ea typeface="+mn-ea"/>
                <a:cs typeface="+mn-cs"/>
              </a:defRPr>
            </a:lvl9pPr>
          </a:lstStyle>
          <a:p>
            <a:pPr>
              <a:spcBef>
                <a:spcPts val="1200"/>
              </a:spcBef>
            </a:pPr>
            <a:r>
              <a:rPr lang="en-US" i="1" dirty="0">
                <a:solidFill>
                  <a:srgbClr val="0000FF"/>
                </a:solidFill>
              </a:rPr>
              <a:t>TP</a:t>
            </a:r>
            <a:r>
              <a:rPr lang="en-US" i="1" baseline="-25000" dirty="0">
                <a:solidFill>
                  <a:srgbClr val="0000FF"/>
                </a:solidFill>
              </a:rPr>
              <a:t>i</a:t>
            </a:r>
            <a:r>
              <a:rPr lang="en-US" i="1" dirty="0">
                <a:solidFill>
                  <a:srgbClr val="0000FF"/>
                </a:solidFill>
              </a:rPr>
              <a:t>:</a:t>
            </a:r>
            <a:r>
              <a:rPr lang="en-US" dirty="0">
                <a:solidFill>
                  <a:srgbClr val="0000FF"/>
                </a:solidFill>
              </a:rPr>
              <a:t> the number of instances that are assigned correctly to class c</a:t>
            </a:r>
            <a:r>
              <a:rPr lang="en-US" baseline="-25000" dirty="0">
                <a:solidFill>
                  <a:srgbClr val="0000FF"/>
                </a:solidFill>
              </a:rPr>
              <a:t>i</a:t>
            </a:r>
            <a:r>
              <a:rPr lang="en-US" dirty="0">
                <a:solidFill>
                  <a:srgbClr val="0000FF"/>
                </a:solidFill>
              </a:rPr>
              <a:t>.</a:t>
            </a:r>
          </a:p>
          <a:p>
            <a:pPr>
              <a:spcBef>
                <a:spcPts val="1200"/>
              </a:spcBef>
            </a:pPr>
            <a:r>
              <a:rPr lang="en-US" i="1" dirty="0">
                <a:solidFill>
                  <a:srgbClr val="FF0000"/>
                </a:solidFill>
              </a:rPr>
              <a:t>FP</a:t>
            </a:r>
            <a:r>
              <a:rPr lang="en-US" i="1" baseline="-25000" dirty="0">
                <a:solidFill>
                  <a:srgbClr val="FF0000"/>
                </a:solidFill>
              </a:rPr>
              <a:t>i</a:t>
            </a:r>
            <a:r>
              <a:rPr lang="en-US" i="1" dirty="0">
                <a:solidFill>
                  <a:srgbClr val="FF0000"/>
                </a:solidFill>
              </a:rPr>
              <a:t>:</a:t>
            </a:r>
            <a:r>
              <a:rPr lang="en-US" dirty="0">
                <a:solidFill>
                  <a:srgbClr val="FF0000"/>
                </a:solidFill>
              </a:rPr>
              <a:t> the number of instances that are assigned incorrectly to class c</a:t>
            </a:r>
            <a:r>
              <a:rPr lang="en-US" baseline="-25000" dirty="0">
                <a:solidFill>
                  <a:srgbClr val="FF0000"/>
                </a:solidFill>
              </a:rPr>
              <a:t>i</a:t>
            </a:r>
            <a:r>
              <a:rPr lang="en-US" dirty="0">
                <a:solidFill>
                  <a:srgbClr val="FF0000"/>
                </a:solidFill>
              </a:rPr>
              <a:t>.</a:t>
            </a:r>
          </a:p>
          <a:p>
            <a:pPr>
              <a:spcBef>
                <a:spcPts val="1200"/>
              </a:spcBef>
            </a:pPr>
            <a:r>
              <a:rPr lang="en-US" i="1" dirty="0">
                <a:solidFill>
                  <a:srgbClr val="FF0000"/>
                </a:solidFill>
              </a:rPr>
              <a:t>FN</a:t>
            </a:r>
            <a:r>
              <a:rPr lang="en-US" i="1" baseline="-25000" dirty="0">
                <a:solidFill>
                  <a:srgbClr val="FF0000"/>
                </a:solidFill>
              </a:rPr>
              <a:t>i</a:t>
            </a:r>
            <a:r>
              <a:rPr lang="en-US" i="1" dirty="0">
                <a:solidFill>
                  <a:srgbClr val="FF0000"/>
                </a:solidFill>
              </a:rPr>
              <a:t>:</a:t>
            </a:r>
            <a:r>
              <a:rPr lang="en-US" dirty="0">
                <a:solidFill>
                  <a:srgbClr val="FF0000"/>
                </a:solidFill>
              </a:rPr>
              <a:t> the number of instances inside c</a:t>
            </a:r>
            <a:r>
              <a:rPr lang="en-US" baseline="-25000" dirty="0">
                <a:solidFill>
                  <a:srgbClr val="FF0000"/>
                </a:solidFill>
              </a:rPr>
              <a:t>i</a:t>
            </a:r>
            <a:r>
              <a:rPr lang="en-US" dirty="0">
                <a:solidFill>
                  <a:srgbClr val="FF0000"/>
                </a:solidFill>
              </a:rPr>
              <a:t> that are assigned incorrectly to another class.</a:t>
            </a:r>
          </a:p>
          <a:p>
            <a:pPr>
              <a:spcBef>
                <a:spcPts val="1200"/>
              </a:spcBef>
            </a:pPr>
            <a:r>
              <a:rPr lang="en-US" i="1" dirty="0">
                <a:solidFill>
                  <a:srgbClr val="0000FF"/>
                </a:solidFill>
              </a:rPr>
              <a:t>TN</a:t>
            </a:r>
            <a:r>
              <a:rPr lang="en-US" i="1" baseline="-25000" dirty="0">
                <a:solidFill>
                  <a:srgbClr val="0000FF"/>
                </a:solidFill>
              </a:rPr>
              <a:t>i</a:t>
            </a:r>
            <a:r>
              <a:rPr lang="en-US" i="1" dirty="0">
                <a:solidFill>
                  <a:srgbClr val="0000FF"/>
                </a:solidFill>
              </a:rPr>
              <a:t>:</a:t>
            </a:r>
            <a:r>
              <a:rPr lang="en-US" dirty="0">
                <a:solidFill>
                  <a:srgbClr val="0000FF"/>
                </a:solidFill>
              </a:rPr>
              <a:t> the number of instances outside c</a:t>
            </a:r>
            <a:r>
              <a:rPr lang="en-US" baseline="-25000" dirty="0">
                <a:solidFill>
                  <a:srgbClr val="0000FF"/>
                </a:solidFill>
              </a:rPr>
              <a:t>i</a:t>
            </a:r>
            <a:r>
              <a:rPr lang="en-US" dirty="0">
                <a:solidFill>
                  <a:srgbClr val="0000FF"/>
                </a:solidFill>
              </a:rPr>
              <a:t> that are not assigned to class c</a:t>
            </a:r>
            <a:r>
              <a:rPr lang="en-US" baseline="-25000" dirty="0">
                <a:solidFill>
                  <a:srgbClr val="0000FF"/>
                </a:solidFill>
              </a:rPr>
              <a:t>i</a:t>
            </a:r>
            <a:r>
              <a:rPr lang="en-US" dirty="0">
                <a:solidFill>
                  <a:srgbClr val="0000FF"/>
                </a:solidFill>
              </a:rPr>
              <a:t>.</a:t>
            </a:r>
          </a:p>
        </p:txBody>
      </p:sp>
    </p:spTree>
    <p:extLst>
      <p:ext uri="{BB962C8B-B14F-4D97-AF65-F5344CB8AC3E}">
        <p14:creationId xmlns:p14="http://schemas.microsoft.com/office/powerpoint/2010/main" val="261473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2" y="685800"/>
            <a:ext cx="8458201" cy="703385"/>
          </a:xfrm>
        </p:spPr>
        <p:txBody>
          <a:bodyPr>
            <a:normAutofit/>
          </a:bodyPr>
          <a:lstStyle/>
          <a:p>
            <a:r>
              <a:rPr lang="en-US" sz="2954" dirty="0"/>
              <a:t>Contents</a:t>
            </a:r>
          </a:p>
        </p:txBody>
      </p:sp>
      <p:sp>
        <p:nvSpPr>
          <p:cNvPr id="3" name="Rectangle 2"/>
          <p:cNvSpPr>
            <a:spLocks noGrp="1"/>
          </p:cNvSpPr>
          <p:nvPr>
            <p:ph sz="half" idx="1"/>
          </p:nvPr>
        </p:nvSpPr>
        <p:spPr>
          <a:xfrm>
            <a:off x="457200" y="1670541"/>
            <a:ext cx="8458200" cy="4923690"/>
          </a:xfrm>
        </p:spPr>
        <p:txBody>
          <a:bodyPr>
            <a:normAutofit/>
          </a:bodyPr>
          <a:lstStyle/>
          <a:p>
            <a:r>
              <a:rPr lang="en-US" sz="2000" dirty="0"/>
              <a:t>Introduction to Machine Learning &amp; Data Mining</a:t>
            </a:r>
          </a:p>
          <a:p>
            <a:pPr>
              <a:spcBef>
                <a:spcPts val="1108"/>
              </a:spcBef>
            </a:pPr>
            <a:r>
              <a:rPr lang="en-US" sz="2000" dirty="0"/>
              <a:t>Unsupervised learning</a:t>
            </a:r>
          </a:p>
          <a:p>
            <a:pPr>
              <a:spcBef>
                <a:spcPts val="1108"/>
              </a:spcBef>
            </a:pPr>
            <a:r>
              <a:rPr lang="en-US" sz="2000" dirty="0"/>
              <a:t>Supervised learning</a:t>
            </a:r>
            <a:endParaRPr lang="en-US" sz="2000" b="1" dirty="0">
              <a:solidFill>
                <a:srgbClr val="0000FF"/>
              </a:solidFill>
            </a:endParaRPr>
          </a:p>
          <a:p>
            <a:pPr lvl="1">
              <a:spcBef>
                <a:spcPts val="1108"/>
              </a:spcBef>
              <a:buClr>
                <a:schemeClr val="tx1"/>
              </a:buClr>
              <a:buSzPct val="50000"/>
              <a:buFont typeface="Wingdings" charset="2"/>
              <a:buChar char=""/>
            </a:pPr>
            <a:r>
              <a:rPr lang="en-US" sz="2000" b="1" dirty="0">
                <a:solidFill>
                  <a:srgbClr val="0000FF"/>
                </a:solidFill>
              </a:rPr>
              <a:t>Evaluation of empirical results</a:t>
            </a:r>
          </a:p>
          <a:p>
            <a:r>
              <a:rPr lang="en-US" sz="2000" dirty="0"/>
              <a:t>Practical advice</a:t>
            </a:r>
          </a:p>
        </p:txBody>
      </p:sp>
      <p:sp>
        <p:nvSpPr>
          <p:cNvPr id="5" name="Rectangle 4"/>
          <p:cNvSpPr/>
          <p:nvPr/>
        </p:nvSpPr>
        <p:spPr>
          <a:xfrm>
            <a:off x="8001000" y="1066800"/>
            <a:ext cx="1066800" cy="9144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cxnSp>
        <p:nvCxnSpPr>
          <p:cNvPr id="7" name="Straight Connector 6"/>
          <p:cNvCxnSpPr/>
          <p:nvPr/>
        </p:nvCxnSpPr>
        <p:spPr>
          <a:xfrm>
            <a:off x="568680" y="1389185"/>
            <a:ext cx="8305800"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2"/>
          </p:nvPr>
        </p:nvSpPr>
        <p:spPr/>
        <p:txBody>
          <a:bodyPr/>
          <a:lstStyle/>
          <a:p>
            <a:fld id="{62D56ECA-4C16-4208-B374-27591EF545A3}" type="slidenum">
              <a:rPr lang="en-US" smtClean="0"/>
              <a:pPr/>
              <a:t>2</a:t>
            </a:fld>
            <a:endParaRPr lang="en-US"/>
          </a:p>
        </p:txBody>
      </p:sp>
    </p:spTree>
    <p:extLst>
      <p:ext uri="{BB962C8B-B14F-4D97-AF65-F5344CB8AC3E}">
        <p14:creationId xmlns:p14="http://schemas.microsoft.com/office/powerpoint/2010/main" val="4051574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01000" y="1066800"/>
            <a:ext cx="1066800" cy="9906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a:xfrm>
            <a:off x="457199" y="457200"/>
            <a:ext cx="8458201" cy="762000"/>
          </a:xfrm>
        </p:spPr>
        <p:txBody>
          <a:bodyPr>
            <a:normAutofit/>
          </a:bodyPr>
          <a:lstStyle/>
          <a:p>
            <a:r>
              <a:rPr lang="en-US" sz="3200" dirty="0"/>
              <a:t>Precision and Recall (1)</a:t>
            </a:r>
          </a:p>
        </p:txBody>
      </p:sp>
      <p:sp>
        <p:nvSpPr>
          <p:cNvPr id="3" name="Rectangle 2"/>
          <p:cNvSpPr>
            <a:spLocks noGrp="1"/>
          </p:cNvSpPr>
          <p:nvPr>
            <p:ph sz="half" idx="1"/>
          </p:nvPr>
        </p:nvSpPr>
        <p:spPr>
          <a:xfrm>
            <a:off x="457200" y="1524000"/>
            <a:ext cx="8458200" cy="5334000"/>
          </a:xfrm>
        </p:spPr>
        <p:txBody>
          <a:bodyPr>
            <a:normAutofit/>
          </a:bodyPr>
          <a:lstStyle/>
          <a:p>
            <a:pPr>
              <a:spcBef>
                <a:spcPts val="1200"/>
              </a:spcBef>
            </a:pPr>
            <a:r>
              <a:rPr lang="en-US" sz="2200" dirty="0">
                <a:solidFill>
                  <a:schemeClr val="tx1"/>
                </a:solidFill>
              </a:rPr>
              <a:t>These two measures are often used in information retrieval and classification</a:t>
            </a:r>
          </a:p>
          <a:p>
            <a:pPr>
              <a:spcBef>
                <a:spcPts val="1200"/>
              </a:spcBef>
            </a:pPr>
            <a:r>
              <a:rPr lang="en-US" sz="2200" b="1" dirty="0">
                <a:solidFill>
                  <a:schemeClr val="tx1"/>
                </a:solidFill>
              </a:rPr>
              <a:t>Precision</a:t>
            </a:r>
            <a:r>
              <a:rPr lang="en-US" sz="2200" dirty="0">
                <a:solidFill>
                  <a:schemeClr val="tx1"/>
                </a:solidFill>
              </a:rPr>
              <a:t> for class c</a:t>
            </a:r>
            <a:r>
              <a:rPr lang="en-US" sz="2200" baseline="-25000" dirty="0">
                <a:solidFill>
                  <a:schemeClr val="tx1"/>
                </a:solidFill>
              </a:rPr>
              <a:t>i</a:t>
            </a:r>
            <a:r>
              <a:rPr lang="en-US" sz="2200" dirty="0">
                <a:solidFill>
                  <a:schemeClr val="tx1"/>
                </a:solidFill>
              </a:rPr>
              <a:t>:</a:t>
            </a:r>
            <a:endParaRPr lang="en-US" dirty="0">
              <a:solidFill>
                <a:schemeClr val="tx1"/>
              </a:solidFill>
            </a:endParaRPr>
          </a:p>
          <a:p>
            <a:pPr lvl="1">
              <a:spcBef>
                <a:spcPts val="1200"/>
              </a:spcBef>
              <a:buClr>
                <a:schemeClr val="tx1"/>
              </a:buClr>
              <a:buSzPct val="50000"/>
              <a:buFont typeface="Wingdings" charset="2"/>
              <a:buChar char=""/>
            </a:pPr>
            <a:r>
              <a:rPr lang="en-US" sz="2000" dirty="0">
                <a:solidFill>
                  <a:schemeClr val="tx1"/>
                </a:solidFill>
              </a:rPr>
              <a:t>Percentage of correct instances, </a:t>
            </a:r>
            <a:br>
              <a:rPr lang="en-US" sz="2000" dirty="0">
                <a:solidFill>
                  <a:schemeClr val="tx1"/>
                </a:solidFill>
              </a:rPr>
            </a:br>
            <a:r>
              <a:rPr lang="en-US" sz="2000" dirty="0">
                <a:solidFill>
                  <a:schemeClr val="tx1"/>
                </a:solidFill>
              </a:rPr>
              <a:t>among all that are assigned to c</a:t>
            </a:r>
            <a:r>
              <a:rPr lang="en-US" sz="2000" baseline="-25000" dirty="0">
                <a:solidFill>
                  <a:schemeClr val="tx1"/>
                </a:solidFill>
              </a:rPr>
              <a:t>i</a:t>
            </a:r>
            <a:r>
              <a:rPr lang="en-US" sz="2000" dirty="0">
                <a:solidFill>
                  <a:schemeClr val="tx1"/>
                </a:solidFill>
              </a:rPr>
              <a:t>.</a:t>
            </a:r>
          </a:p>
          <a:p>
            <a:pPr>
              <a:spcBef>
                <a:spcPts val="1200"/>
              </a:spcBef>
            </a:pPr>
            <a:r>
              <a:rPr lang="en-US" sz="2200" b="1" dirty="0">
                <a:solidFill>
                  <a:schemeClr val="tx1"/>
                </a:solidFill>
              </a:rPr>
              <a:t>Recall</a:t>
            </a:r>
            <a:r>
              <a:rPr lang="en-US" sz="2200" dirty="0">
                <a:solidFill>
                  <a:schemeClr val="tx1"/>
                </a:solidFill>
              </a:rPr>
              <a:t> for class c</a:t>
            </a:r>
            <a:r>
              <a:rPr lang="en-US" sz="2200" baseline="-25000" dirty="0">
                <a:solidFill>
                  <a:schemeClr val="tx1"/>
                </a:solidFill>
              </a:rPr>
              <a:t>i</a:t>
            </a:r>
            <a:r>
              <a:rPr lang="en-US" sz="2200" dirty="0">
                <a:solidFill>
                  <a:schemeClr val="tx1"/>
                </a:solidFill>
              </a:rPr>
              <a:t>:</a:t>
            </a:r>
            <a:endParaRPr lang="en-US" dirty="0">
              <a:solidFill>
                <a:schemeClr val="tx1"/>
              </a:solidFill>
            </a:endParaRPr>
          </a:p>
          <a:p>
            <a:pPr lvl="1">
              <a:spcBef>
                <a:spcPts val="1200"/>
              </a:spcBef>
              <a:buClr>
                <a:schemeClr val="tx1"/>
              </a:buClr>
              <a:buSzPct val="50000"/>
              <a:buFont typeface="Wingdings" charset="2"/>
              <a:buChar char=""/>
            </a:pPr>
            <a:r>
              <a:rPr lang="en-US" sz="2000" dirty="0">
                <a:solidFill>
                  <a:schemeClr val="tx1"/>
                </a:solidFill>
              </a:rPr>
              <a:t>Percentage of instances in c</a:t>
            </a:r>
            <a:r>
              <a:rPr lang="en-US" sz="2000" baseline="-25000" dirty="0">
                <a:solidFill>
                  <a:schemeClr val="tx1"/>
                </a:solidFill>
              </a:rPr>
              <a:t>i</a:t>
            </a:r>
            <a:r>
              <a:rPr lang="en-US" sz="2000" dirty="0">
                <a:solidFill>
                  <a:schemeClr val="tx1"/>
                </a:solidFill>
              </a:rPr>
              <a:t> that </a:t>
            </a:r>
            <a:br>
              <a:rPr lang="en-US" sz="2000" dirty="0">
                <a:solidFill>
                  <a:schemeClr val="tx1"/>
                </a:solidFill>
              </a:rPr>
            </a:br>
            <a:r>
              <a:rPr lang="en-US" sz="2000" dirty="0">
                <a:solidFill>
                  <a:schemeClr val="tx1"/>
                </a:solidFill>
              </a:rPr>
              <a:t>are correctly assigned to c</a:t>
            </a:r>
            <a:r>
              <a:rPr lang="en-US" sz="2000" baseline="-25000" dirty="0">
                <a:solidFill>
                  <a:schemeClr val="tx1"/>
                </a:solidFill>
              </a:rPr>
              <a:t>i</a:t>
            </a:r>
            <a:r>
              <a:rPr lang="en-US" sz="2000" dirty="0">
                <a:solidFill>
                  <a:schemeClr val="tx1"/>
                </a:solidFill>
              </a:rPr>
              <a:t>.</a:t>
            </a:r>
          </a:p>
          <a:p>
            <a:pPr>
              <a:spcBef>
                <a:spcPts val="1200"/>
              </a:spcBef>
            </a:pPr>
            <a:endParaRPr lang="en-US" sz="2200" dirty="0">
              <a:solidFill>
                <a:schemeClr val="tx1"/>
              </a:solidFill>
            </a:endParaRPr>
          </a:p>
        </p:txBody>
      </p:sp>
      <p:cxnSp>
        <p:nvCxnSpPr>
          <p:cNvPr id="7" name="Straight Connector 6"/>
          <p:cNvCxnSpPr/>
          <p:nvPr/>
        </p:nvCxnSpPr>
        <p:spPr>
          <a:xfrm>
            <a:off x="568680" y="1219200"/>
            <a:ext cx="8305800"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2"/>
          </p:nvPr>
        </p:nvSpPr>
        <p:spPr/>
        <p:txBody>
          <a:bodyPr/>
          <a:lstStyle/>
          <a:p>
            <a:fld id="{62D56ECA-4C16-4208-B374-27591EF545A3}" type="slidenum">
              <a:rPr lang="en-US" smtClean="0"/>
              <a:pPr/>
              <a:t>20</a:t>
            </a:fld>
            <a:endParaRPr lang="en-US"/>
          </a:p>
        </p:txBody>
      </p:sp>
      <p:graphicFrame>
        <p:nvGraphicFramePr>
          <p:cNvPr id="8" name="Object 4"/>
          <p:cNvGraphicFramePr>
            <a:graphicFrameLocks noGrp="1" noChangeAspect="1"/>
          </p:cNvGraphicFramePr>
          <p:nvPr>
            <p:ph sz="quarter" idx="2"/>
            <p:extLst>
              <p:ext uri="{D42A27DB-BD31-4B8C-83A1-F6EECF244321}">
                <p14:modId xmlns:p14="http://schemas.microsoft.com/office/powerpoint/2010/main" val="1129342666"/>
              </p:ext>
            </p:extLst>
          </p:nvPr>
        </p:nvGraphicFramePr>
        <p:xfrm>
          <a:off x="5683250" y="2590800"/>
          <a:ext cx="2717800" cy="769938"/>
        </p:xfrm>
        <a:graphic>
          <a:graphicData uri="http://schemas.openxmlformats.org/presentationml/2006/ole">
            <mc:AlternateContent xmlns:mc="http://schemas.openxmlformats.org/markup-compatibility/2006">
              <mc:Choice xmlns:v="urn:schemas-microsoft-com:vml" Requires="v">
                <p:oleObj name="Equation" r:id="rId3" imgW="1524000" imgH="431800" progId="Equation.3">
                  <p:embed/>
                </p:oleObj>
              </mc:Choice>
              <mc:Fallback>
                <p:oleObj name="Equation" r:id="rId3" imgW="1524000" imgH="431800" progId="Equation.3">
                  <p:embed/>
                  <p:pic>
                    <p:nvPicPr>
                      <p:cNvPr id="8" name="Object 4"/>
                      <p:cNvPicPr>
                        <a:picLocks noChangeAspect="1" noChangeArrowheads="1"/>
                      </p:cNvPicPr>
                      <p:nvPr/>
                    </p:nvPicPr>
                    <p:blipFill>
                      <a:blip r:embed="rId4"/>
                      <a:srcRect/>
                      <a:stretch>
                        <a:fillRect/>
                      </a:stretch>
                    </p:blipFill>
                    <p:spPr bwMode="auto">
                      <a:xfrm>
                        <a:off x="5683250" y="2590800"/>
                        <a:ext cx="2717800" cy="7699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6"/>
          <p:cNvGraphicFramePr>
            <a:graphicFrameLocks noChangeAspect="1"/>
          </p:cNvGraphicFramePr>
          <p:nvPr>
            <p:extLst>
              <p:ext uri="{D42A27DB-BD31-4B8C-83A1-F6EECF244321}">
                <p14:modId xmlns:p14="http://schemas.microsoft.com/office/powerpoint/2010/main" val="474153297"/>
              </p:ext>
            </p:extLst>
          </p:nvPr>
        </p:nvGraphicFramePr>
        <p:xfrm>
          <a:off x="5770563" y="4343400"/>
          <a:ext cx="2481262" cy="781050"/>
        </p:xfrm>
        <a:graphic>
          <a:graphicData uri="http://schemas.openxmlformats.org/presentationml/2006/ole">
            <mc:AlternateContent xmlns:mc="http://schemas.openxmlformats.org/markup-compatibility/2006">
              <mc:Choice xmlns:v="urn:schemas-microsoft-com:vml" Requires="v">
                <p:oleObj name="Equation" r:id="rId5" imgW="1371600" imgH="431800" progId="Equation.3">
                  <p:embed/>
                </p:oleObj>
              </mc:Choice>
              <mc:Fallback>
                <p:oleObj name="Equation" r:id="rId5" imgW="1371600" imgH="431800" progId="Equation.3">
                  <p:embed/>
                  <p:pic>
                    <p:nvPicPr>
                      <p:cNvPr id="10" name="Object 6"/>
                      <p:cNvPicPr>
                        <a:picLocks noChangeAspect="1" noChangeArrowheads="1"/>
                      </p:cNvPicPr>
                      <p:nvPr/>
                    </p:nvPicPr>
                    <p:blipFill>
                      <a:blip r:embed="rId6"/>
                      <a:srcRect/>
                      <a:stretch>
                        <a:fillRect/>
                      </a:stretch>
                    </p:blipFill>
                    <p:spPr bwMode="auto">
                      <a:xfrm>
                        <a:off x="5770563" y="4343400"/>
                        <a:ext cx="2481262" cy="7810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89287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01000" y="1066800"/>
            <a:ext cx="1066800" cy="9906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a:xfrm>
            <a:off x="457199" y="457200"/>
            <a:ext cx="8458201" cy="762000"/>
          </a:xfrm>
        </p:spPr>
        <p:txBody>
          <a:bodyPr>
            <a:normAutofit/>
          </a:bodyPr>
          <a:lstStyle/>
          <a:p>
            <a:r>
              <a:rPr lang="en-US" sz="3200" dirty="0"/>
              <a:t>Precision and Recall (2)</a:t>
            </a:r>
          </a:p>
        </p:txBody>
      </p:sp>
      <p:sp>
        <p:nvSpPr>
          <p:cNvPr id="3" name="Rectangle 2"/>
          <p:cNvSpPr>
            <a:spLocks noGrp="1"/>
          </p:cNvSpPr>
          <p:nvPr>
            <p:ph sz="half" idx="1"/>
          </p:nvPr>
        </p:nvSpPr>
        <p:spPr>
          <a:xfrm>
            <a:off x="457200" y="1524000"/>
            <a:ext cx="8458200" cy="5334000"/>
          </a:xfrm>
        </p:spPr>
        <p:txBody>
          <a:bodyPr>
            <a:normAutofit/>
          </a:bodyPr>
          <a:lstStyle/>
          <a:p>
            <a:pPr>
              <a:spcBef>
                <a:spcPts val="1200"/>
              </a:spcBef>
            </a:pPr>
            <a:r>
              <a:rPr lang="en-US" sz="2200" dirty="0">
                <a:solidFill>
                  <a:schemeClr val="tx1"/>
                </a:solidFill>
              </a:rPr>
              <a:t>To give an overall summary, we can take an average from individual classes.</a:t>
            </a:r>
          </a:p>
          <a:p>
            <a:pPr>
              <a:spcBef>
                <a:spcPts val="1200"/>
              </a:spcBef>
            </a:pPr>
            <a:r>
              <a:rPr lang="en-US" sz="2200" dirty="0">
                <a:solidFill>
                  <a:schemeClr val="tx1"/>
                </a:solidFill>
              </a:rPr>
              <a:t>Micro-averaging:</a:t>
            </a:r>
            <a:endParaRPr lang="en-US" dirty="0">
              <a:solidFill>
                <a:schemeClr val="tx1"/>
              </a:solidFill>
            </a:endParaRPr>
          </a:p>
          <a:p>
            <a:pPr>
              <a:spcBef>
                <a:spcPts val="1200"/>
              </a:spcBef>
            </a:pPr>
            <a:endParaRPr lang="en-US" sz="2200" dirty="0">
              <a:solidFill>
                <a:schemeClr val="tx1"/>
              </a:solidFill>
            </a:endParaRPr>
          </a:p>
          <a:p>
            <a:pPr>
              <a:spcBef>
                <a:spcPts val="1200"/>
              </a:spcBef>
            </a:pPr>
            <a:endParaRPr lang="en-US" sz="2200" dirty="0">
              <a:solidFill>
                <a:schemeClr val="tx1"/>
              </a:solidFill>
            </a:endParaRPr>
          </a:p>
          <a:p>
            <a:pPr>
              <a:spcBef>
                <a:spcPts val="1200"/>
              </a:spcBef>
            </a:pPr>
            <a:endParaRPr lang="en-US" sz="2200" dirty="0">
              <a:solidFill>
                <a:schemeClr val="tx1"/>
              </a:solidFill>
            </a:endParaRPr>
          </a:p>
          <a:p>
            <a:pPr>
              <a:spcBef>
                <a:spcPts val="1200"/>
              </a:spcBef>
            </a:pPr>
            <a:r>
              <a:rPr lang="en-US" sz="2200" dirty="0">
                <a:solidFill>
                  <a:schemeClr val="tx1"/>
                </a:solidFill>
              </a:rPr>
              <a:t>Macro-averaging:</a:t>
            </a:r>
            <a:endParaRPr lang="en-US" dirty="0">
              <a:solidFill>
                <a:schemeClr val="tx1"/>
              </a:solidFill>
            </a:endParaRPr>
          </a:p>
          <a:p>
            <a:pPr>
              <a:spcBef>
                <a:spcPts val="1200"/>
              </a:spcBef>
            </a:pPr>
            <a:endParaRPr lang="en-US" sz="2200" dirty="0">
              <a:solidFill>
                <a:schemeClr val="tx1"/>
              </a:solidFill>
            </a:endParaRPr>
          </a:p>
        </p:txBody>
      </p:sp>
      <p:cxnSp>
        <p:nvCxnSpPr>
          <p:cNvPr id="7" name="Straight Connector 6"/>
          <p:cNvCxnSpPr/>
          <p:nvPr/>
        </p:nvCxnSpPr>
        <p:spPr>
          <a:xfrm>
            <a:off x="568680" y="1219200"/>
            <a:ext cx="8305800"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2"/>
          </p:nvPr>
        </p:nvSpPr>
        <p:spPr/>
        <p:txBody>
          <a:bodyPr/>
          <a:lstStyle/>
          <a:p>
            <a:fld id="{62D56ECA-4C16-4208-B374-27591EF545A3}" type="slidenum">
              <a:rPr lang="en-US" smtClean="0"/>
              <a:pPr/>
              <a:t>21</a:t>
            </a:fld>
            <a:endParaRPr lang="en-US"/>
          </a:p>
        </p:txBody>
      </p:sp>
      <p:graphicFrame>
        <p:nvGraphicFramePr>
          <p:cNvPr id="11" name="Object 4"/>
          <p:cNvGraphicFramePr>
            <a:graphicFrameLocks noGrp="1" noChangeAspect="1"/>
          </p:cNvGraphicFramePr>
          <p:nvPr>
            <p:ph sz="quarter" idx="2"/>
            <p:extLst>
              <p:ext uri="{D42A27DB-BD31-4B8C-83A1-F6EECF244321}">
                <p14:modId xmlns:p14="http://schemas.microsoft.com/office/powerpoint/2010/main" val="4112375703"/>
              </p:ext>
            </p:extLst>
          </p:nvPr>
        </p:nvGraphicFramePr>
        <p:xfrm>
          <a:off x="3471862" y="2743200"/>
          <a:ext cx="2197100" cy="1290638"/>
        </p:xfrm>
        <a:graphic>
          <a:graphicData uri="http://schemas.openxmlformats.org/presentationml/2006/ole">
            <mc:AlternateContent xmlns:mc="http://schemas.openxmlformats.org/markup-compatibility/2006">
              <mc:Choice xmlns:v="urn:schemas-microsoft-com:vml" Requires="v">
                <p:oleObj name="Equation" r:id="rId3" imgW="1600200" imgH="939800" progId="Equation.3">
                  <p:embed/>
                </p:oleObj>
              </mc:Choice>
              <mc:Fallback>
                <p:oleObj name="Equation" r:id="rId3" imgW="1600200" imgH="939800" progId="Equation.3">
                  <p:embed/>
                  <p:pic>
                    <p:nvPicPr>
                      <p:cNvPr id="11" name="Object 4"/>
                      <p:cNvPicPr>
                        <a:picLocks noChangeAspect="1" noChangeArrowheads="1"/>
                      </p:cNvPicPr>
                      <p:nvPr/>
                    </p:nvPicPr>
                    <p:blipFill>
                      <a:blip r:embed="rId4"/>
                      <a:srcRect/>
                      <a:stretch>
                        <a:fillRect/>
                      </a:stretch>
                    </p:blipFill>
                    <p:spPr bwMode="auto">
                      <a:xfrm>
                        <a:off x="3471862" y="2743200"/>
                        <a:ext cx="2197100" cy="12906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6"/>
          <p:cNvGraphicFramePr>
            <a:graphicFrameLocks noChangeAspect="1"/>
          </p:cNvGraphicFramePr>
          <p:nvPr>
            <p:extLst>
              <p:ext uri="{D42A27DB-BD31-4B8C-83A1-F6EECF244321}">
                <p14:modId xmlns:p14="http://schemas.microsoft.com/office/powerpoint/2010/main" val="2728774796"/>
              </p:ext>
            </p:extLst>
          </p:nvPr>
        </p:nvGraphicFramePr>
        <p:xfrm>
          <a:off x="6534150" y="2743200"/>
          <a:ext cx="2093912" cy="1358900"/>
        </p:xfrm>
        <a:graphic>
          <a:graphicData uri="http://schemas.openxmlformats.org/presentationml/2006/ole">
            <mc:AlternateContent xmlns:mc="http://schemas.openxmlformats.org/markup-compatibility/2006">
              <mc:Choice xmlns:v="urn:schemas-microsoft-com:vml" Requires="v">
                <p:oleObj name="Equation" r:id="rId5" imgW="1447800" imgH="939800" progId="Equation.3">
                  <p:embed/>
                </p:oleObj>
              </mc:Choice>
              <mc:Fallback>
                <p:oleObj name="Equation" r:id="rId5" imgW="1447800" imgH="939800" progId="Equation.3">
                  <p:embed/>
                  <p:pic>
                    <p:nvPicPr>
                      <p:cNvPr id="12" name="Object 6"/>
                      <p:cNvPicPr>
                        <a:picLocks noChangeAspect="1" noChangeArrowheads="1"/>
                      </p:cNvPicPr>
                      <p:nvPr/>
                    </p:nvPicPr>
                    <p:blipFill>
                      <a:blip r:embed="rId6"/>
                      <a:srcRect/>
                      <a:stretch>
                        <a:fillRect/>
                      </a:stretch>
                    </p:blipFill>
                    <p:spPr bwMode="auto">
                      <a:xfrm>
                        <a:off x="6534150" y="2743200"/>
                        <a:ext cx="2093912" cy="13589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8"/>
          <p:cNvGraphicFramePr>
            <a:graphicFrameLocks noChangeAspect="1"/>
          </p:cNvGraphicFramePr>
          <p:nvPr>
            <p:extLst>
              <p:ext uri="{D42A27DB-BD31-4B8C-83A1-F6EECF244321}">
                <p14:modId xmlns:p14="http://schemas.microsoft.com/office/powerpoint/2010/main" val="558136338"/>
              </p:ext>
            </p:extLst>
          </p:nvPr>
        </p:nvGraphicFramePr>
        <p:xfrm>
          <a:off x="3276600" y="4629150"/>
          <a:ext cx="2740025" cy="1111250"/>
        </p:xfrm>
        <a:graphic>
          <a:graphicData uri="http://schemas.openxmlformats.org/presentationml/2006/ole">
            <mc:AlternateContent xmlns:mc="http://schemas.openxmlformats.org/markup-compatibility/2006">
              <mc:Choice xmlns:v="urn:schemas-microsoft-com:vml" Requires="v">
                <p:oleObj name="Equation" r:id="rId7" imgW="1752600" imgH="711200" progId="Equation.3">
                  <p:embed/>
                </p:oleObj>
              </mc:Choice>
              <mc:Fallback>
                <p:oleObj name="Equation" r:id="rId7" imgW="1752600" imgH="711200" progId="Equation.3">
                  <p:embed/>
                  <p:pic>
                    <p:nvPicPr>
                      <p:cNvPr id="13" name="Object 8"/>
                      <p:cNvPicPr>
                        <a:picLocks noChangeAspect="1" noChangeArrowheads="1"/>
                      </p:cNvPicPr>
                      <p:nvPr/>
                    </p:nvPicPr>
                    <p:blipFill>
                      <a:blip r:embed="rId8"/>
                      <a:srcRect/>
                      <a:stretch>
                        <a:fillRect/>
                      </a:stretch>
                    </p:blipFill>
                    <p:spPr bwMode="auto">
                      <a:xfrm>
                        <a:off x="3276600" y="4629150"/>
                        <a:ext cx="2740025" cy="11112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9"/>
          <p:cNvGraphicFramePr>
            <a:graphicFrameLocks noChangeAspect="1"/>
          </p:cNvGraphicFramePr>
          <p:nvPr>
            <p:extLst>
              <p:ext uri="{D42A27DB-BD31-4B8C-83A1-F6EECF244321}">
                <p14:modId xmlns:p14="http://schemas.microsoft.com/office/powerpoint/2010/main" val="1446209904"/>
              </p:ext>
            </p:extLst>
          </p:nvPr>
        </p:nvGraphicFramePr>
        <p:xfrm>
          <a:off x="6657975" y="4705350"/>
          <a:ext cx="2147887" cy="1104900"/>
        </p:xfrm>
        <a:graphic>
          <a:graphicData uri="http://schemas.openxmlformats.org/presentationml/2006/ole">
            <mc:AlternateContent xmlns:mc="http://schemas.openxmlformats.org/markup-compatibility/2006">
              <mc:Choice xmlns:v="urn:schemas-microsoft-com:vml" Requires="v">
                <p:oleObj name="Equation" r:id="rId9" imgW="1384300" imgH="711200" progId="Equation.3">
                  <p:embed/>
                </p:oleObj>
              </mc:Choice>
              <mc:Fallback>
                <p:oleObj name="Equation" r:id="rId9" imgW="1384300" imgH="711200" progId="Equation.3">
                  <p:embed/>
                  <p:pic>
                    <p:nvPicPr>
                      <p:cNvPr id="14" name="Object 9"/>
                      <p:cNvPicPr>
                        <a:picLocks noChangeAspect="1" noChangeArrowheads="1"/>
                      </p:cNvPicPr>
                      <p:nvPr/>
                    </p:nvPicPr>
                    <p:blipFill>
                      <a:blip r:embed="rId10"/>
                      <a:srcRect/>
                      <a:stretch>
                        <a:fillRect/>
                      </a:stretch>
                    </p:blipFill>
                    <p:spPr bwMode="auto">
                      <a:xfrm>
                        <a:off x="6657975" y="4705350"/>
                        <a:ext cx="2147887" cy="11049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71575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01000" y="1066800"/>
            <a:ext cx="1066800" cy="9906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a:xfrm>
            <a:off x="457199" y="457200"/>
            <a:ext cx="8458201" cy="762000"/>
          </a:xfrm>
        </p:spPr>
        <p:txBody>
          <a:bodyPr>
            <a:normAutofit/>
          </a:bodyPr>
          <a:lstStyle/>
          <a:p>
            <a:r>
              <a:rPr lang="en-US" sz="3200" dirty="0"/>
              <a:t>F</a:t>
            </a:r>
            <a:r>
              <a:rPr lang="en-US" sz="3200" baseline="-25000" dirty="0"/>
              <a:t>1</a:t>
            </a:r>
          </a:p>
        </p:txBody>
      </p:sp>
      <p:sp>
        <p:nvSpPr>
          <p:cNvPr id="3" name="Rectangle 2"/>
          <p:cNvSpPr>
            <a:spLocks noGrp="1"/>
          </p:cNvSpPr>
          <p:nvPr>
            <p:ph sz="half" idx="1"/>
          </p:nvPr>
        </p:nvSpPr>
        <p:spPr>
          <a:xfrm>
            <a:off x="457200" y="1524000"/>
            <a:ext cx="8458200" cy="5334000"/>
          </a:xfrm>
        </p:spPr>
        <p:txBody>
          <a:bodyPr>
            <a:normAutofit/>
          </a:bodyPr>
          <a:lstStyle/>
          <a:p>
            <a:pPr>
              <a:spcBef>
                <a:spcPts val="1200"/>
              </a:spcBef>
            </a:pPr>
            <a:r>
              <a:rPr lang="en-US" sz="2200" dirty="0">
                <a:solidFill>
                  <a:schemeClr val="tx1"/>
                </a:solidFill>
              </a:rPr>
              <a:t>Precision and recall provide us different views on the performance of a classifier.</a:t>
            </a:r>
          </a:p>
          <a:p>
            <a:pPr>
              <a:spcBef>
                <a:spcPts val="1200"/>
              </a:spcBef>
            </a:pPr>
            <a:r>
              <a:rPr lang="en-US" sz="2200" dirty="0">
                <a:solidFill>
                  <a:schemeClr val="tx1"/>
                </a:solidFill>
              </a:rPr>
              <a:t>F</a:t>
            </a:r>
            <a:r>
              <a:rPr lang="en-US" sz="2200" baseline="-25000" dirty="0">
                <a:solidFill>
                  <a:schemeClr val="tx1"/>
                </a:solidFill>
              </a:rPr>
              <a:t>1</a:t>
            </a:r>
            <a:r>
              <a:rPr lang="en-US" sz="2200" dirty="0">
                <a:solidFill>
                  <a:schemeClr val="tx1"/>
                </a:solidFill>
              </a:rPr>
              <a:t> can provide us a unified view.</a:t>
            </a:r>
          </a:p>
          <a:p>
            <a:pPr>
              <a:spcBef>
                <a:spcPts val="1200"/>
              </a:spcBef>
            </a:pPr>
            <a:r>
              <a:rPr lang="en-US" sz="2200" dirty="0">
                <a:solidFill>
                  <a:schemeClr val="tx1"/>
                </a:solidFill>
              </a:rPr>
              <a:t>F</a:t>
            </a:r>
            <a:r>
              <a:rPr lang="en-US" sz="2200" baseline="-25000" dirty="0">
                <a:solidFill>
                  <a:schemeClr val="tx1"/>
                </a:solidFill>
              </a:rPr>
              <a:t>1</a:t>
            </a:r>
            <a:r>
              <a:rPr lang="en-US" sz="2200" dirty="0">
                <a:solidFill>
                  <a:schemeClr val="tx1"/>
                </a:solidFill>
              </a:rPr>
              <a:t> is the </a:t>
            </a:r>
            <a:r>
              <a:rPr lang="en-US" sz="2200" i="1" dirty="0">
                <a:solidFill>
                  <a:schemeClr val="tx1"/>
                </a:solidFill>
              </a:rPr>
              <a:t>harmonic mean</a:t>
            </a:r>
            <a:r>
              <a:rPr lang="en-US" sz="2200" dirty="0">
                <a:solidFill>
                  <a:schemeClr val="tx1"/>
                </a:solidFill>
              </a:rPr>
              <a:t> of precision and recall, and is computed as:</a:t>
            </a:r>
            <a:endParaRPr lang="en-US" dirty="0">
              <a:solidFill>
                <a:schemeClr val="tx1"/>
              </a:solidFill>
            </a:endParaRPr>
          </a:p>
          <a:p>
            <a:pPr lvl="1">
              <a:spcBef>
                <a:spcPts val="1200"/>
              </a:spcBef>
              <a:buClr>
                <a:schemeClr val="tx1"/>
              </a:buClr>
              <a:buSzPct val="50000"/>
              <a:buFont typeface="Wingdings" charset="2"/>
              <a:buChar char=""/>
            </a:pPr>
            <a:endParaRPr lang="en-US" sz="2000" dirty="0">
              <a:solidFill>
                <a:schemeClr val="tx1"/>
              </a:solidFill>
            </a:endParaRPr>
          </a:p>
          <a:p>
            <a:pPr lvl="1">
              <a:spcBef>
                <a:spcPts val="1200"/>
              </a:spcBef>
              <a:buClr>
                <a:schemeClr val="tx1"/>
              </a:buClr>
              <a:buSzPct val="50000"/>
              <a:buFont typeface="Wingdings" charset="2"/>
              <a:buChar char=""/>
            </a:pPr>
            <a:endParaRPr lang="en-US" sz="2000" dirty="0">
              <a:solidFill>
                <a:schemeClr val="tx1"/>
              </a:solidFill>
            </a:endParaRPr>
          </a:p>
          <a:p>
            <a:pPr lvl="1">
              <a:spcBef>
                <a:spcPts val="1200"/>
              </a:spcBef>
              <a:buClr>
                <a:schemeClr val="tx1"/>
              </a:buClr>
              <a:buSzPct val="50000"/>
              <a:buFont typeface="Wingdings" charset="2"/>
              <a:buChar char=""/>
            </a:pPr>
            <a:endParaRPr lang="en-US" sz="2000" dirty="0">
              <a:solidFill>
                <a:schemeClr val="tx1"/>
              </a:solidFill>
            </a:endParaRPr>
          </a:p>
          <a:p>
            <a:pPr lvl="1">
              <a:spcBef>
                <a:spcPts val="1200"/>
              </a:spcBef>
              <a:buClr>
                <a:schemeClr val="tx1"/>
              </a:buClr>
              <a:buSzPct val="50000"/>
              <a:buFont typeface="Wingdings" charset="2"/>
              <a:buChar char=""/>
            </a:pPr>
            <a:r>
              <a:rPr lang="en-US" sz="2000" dirty="0">
                <a:solidFill>
                  <a:schemeClr val="tx1"/>
                </a:solidFill>
              </a:rPr>
              <a:t>F</a:t>
            </a:r>
            <a:r>
              <a:rPr lang="en-US" sz="2000" baseline="-25000" dirty="0">
                <a:solidFill>
                  <a:schemeClr val="tx1"/>
                </a:solidFill>
              </a:rPr>
              <a:t>1</a:t>
            </a:r>
            <a:r>
              <a:rPr lang="en-US" sz="2000" dirty="0">
                <a:solidFill>
                  <a:schemeClr val="tx1"/>
                </a:solidFill>
              </a:rPr>
              <a:t> tends to be close to the smaller value from {precision, recall}</a:t>
            </a:r>
          </a:p>
          <a:p>
            <a:pPr lvl="1">
              <a:spcBef>
                <a:spcPts val="1200"/>
              </a:spcBef>
              <a:buClr>
                <a:schemeClr val="tx1"/>
              </a:buClr>
              <a:buSzPct val="50000"/>
              <a:buFont typeface="Wingdings" charset="2"/>
              <a:buChar char=""/>
            </a:pPr>
            <a:r>
              <a:rPr lang="en-US" sz="2000" dirty="0">
                <a:solidFill>
                  <a:schemeClr val="tx1"/>
                </a:solidFill>
              </a:rPr>
              <a:t>Large F</a:t>
            </a:r>
            <a:r>
              <a:rPr lang="en-US" sz="2000" baseline="-25000" dirty="0">
                <a:solidFill>
                  <a:schemeClr val="tx1"/>
                </a:solidFill>
              </a:rPr>
              <a:t>1</a:t>
            </a:r>
            <a:r>
              <a:rPr lang="en-US" sz="2000" dirty="0">
                <a:solidFill>
                  <a:schemeClr val="tx1"/>
                </a:solidFill>
              </a:rPr>
              <a:t> implies that both precision and recall are large.</a:t>
            </a:r>
            <a:endParaRPr lang="en-US" sz="2200" dirty="0">
              <a:solidFill>
                <a:schemeClr val="tx1"/>
              </a:solidFill>
            </a:endParaRPr>
          </a:p>
          <a:p>
            <a:pPr>
              <a:spcBef>
                <a:spcPts val="1200"/>
              </a:spcBef>
            </a:pPr>
            <a:endParaRPr lang="en-US" dirty="0">
              <a:solidFill>
                <a:schemeClr val="tx1"/>
              </a:solidFill>
            </a:endParaRPr>
          </a:p>
          <a:p>
            <a:pPr>
              <a:spcBef>
                <a:spcPts val="1200"/>
              </a:spcBef>
            </a:pPr>
            <a:endParaRPr lang="en-US" sz="2200" dirty="0">
              <a:solidFill>
                <a:schemeClr val="tx1"/>
              </a:solidFill>
            </a:endParaRPr>
          </a:p>
        </p:txBody>
      </p:sp>
      <p:cxnSp>
        <p:nvCxnSpPr>
          <p:cNvPr id="7" name="Straight Connector 6"/>
          <p:cNvCxnSpPr/>
          <p:nvPr/>
        </p:nvCxnSpPr>
        <p:spPr>
          <a:xfrm>
            <a:off x="568680" y="1219200"/>
            <a:ext cx="8305800"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2"/>
          </p:nvPr>
        </p:nvSpPr>
        <p:spPr/>
        <p:txBody>
          <a:bodyPr/>
          <a:lstStyle/>
          <a:p>
            <a:fld id="{62D56ECA-4C16-4208-B374-27591EF545A3}" type="slidenum">
              <a:rPr lang="en-US" smtClean="0"/>
              <a:pPr/>
              <a:t>22</a:t>
            </a:fld>
            <a:endParaRPr lang="en-US"/>
          </a:p>
        </p:txBody>
      </p:sp>
      <p:graphicFrame>
        <p:nvGraphicFramePr>
          <p:cNvPr id="15" name="Object 4"/>
          <p:cNvGraphicFramePr>
            <a:graphicFrameLocks noGrp="1" noChangeAspect="1"/>
          </p:cNvGraphicFramePr>
          <p:nvPr>
            <p:ph sz="half" idx="2"/>
            <p:extLst>
              <p:ext uri="{D42A27DB-BD31-4B8C-83A1-F6EECF244321}">
                <p14:modId xmlns:p14="http://schemas.microsoft.com/office/powerpoint/2010/main" val="3285233351"/>
              </p:ext>
            </p:extLst>
          </p:nvPr>
        </p:nvGraphicFramePr>
        <p:xfrm>
          <a:off x="1935163" y="3733800"/>
          <a:ext cx="4737100" cy="990600"/>
        </p:xfrm>
        <a:graphic>
          <a:graphicData uri="http://schemas.openxmlformats.org/presentationml/2006/ole">
            <mc:AlternateContent xmlns:mc="http://schemas.openxmlformats.org/markup-compatibility/2006">
              <mc:Choice xmlns:v="urn:schemas-microsoft-com:vml" Requires="v">
                <p:oleObj name="Equation" r:id="rId3" imgW="2794000" imgH="584200" progId="Equation.3">
                  <p:embed/>
                </p:oleObj>
              </mc:Choice>
              <mc:Fallback>
                <p:oleObj name="Equation" r:id="rId3" imgW="2794000" imgH="584200" progId="Equation.3">
                  <p:embed/>
                  <p:pic>
                    <p:nvPicPr>
                      <p:cNvPr id="15" name="Object 4"/>
                      <p:cNvPicPr>
                        <a:picLocks noChangeAspect="1" noChangeArrowheads="1"/>
                      </p:cNvPicPr>
                      <p:nvPr/>
                    </p:nvPicPr>
                    <p:blipFill>
                      <a:blip r:embed="rId4"/>
                      <a:srcRect/>
                      <a:stretch>
                        <a:fillRect/>
                      </a:stretch>
                    </p:blipFill>
                    <p:spPr bwMode="auto">
                      <a:xfrm>
                        <a:off x="1935163" y="3733800"/>
                        <a:ext cx="4737100" cy="9906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2248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01000" y="1066800"/>
            <a:ext cx="1066800" cy="9906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a:xfrm>
            <a:off x="457199" y="457200"/>
            <a:ext cx="8458201" cy="762000"/>
          </a:xfrm>
        </p:spPr>
        <p:txBody>
          <a:bodyPr>
            <a:normAutofit/>
          </a:bodyPr>
          <a:lstStyle/>
          <a:p>
            <a:r>
              <a:rPr lang="en-US" sz="3200" dirty="0"/>
              <a:t>Example: </a:t>
            </a:r>
            <a:r>
              <a:rPr lang="en-US" sz="3200" dirty="0">
                <a:solidFill>
                  <a:srgbClr val="0432FF"/>
                </a:solidFill>
              </a:rPr>
              <a:t>compare 2 methods</a:t>
            </a:r>
          </a:p>
        </p:txBody>
      </p:sp>
      <p:sp>
        <p:nvSpPr>
          <p:cNvPr id="3" name="Rectangle 2"/>
          <p:cNvSpPr>
            <a:spLocks noGrp="1"/>
          </p:cNvSpPr>
          <p:nvPr>
            <p:ph sz="half" idx="1"/>
          </p:nvPr>
        </p:nvSpPr>
        <p:spPr>
          <a:xfrm>
            <a:off x="457200" y="1524000"/>
            <a:ext cx="8458200" cy="5334000"/>
          </a:xfrm>
        </p:spPr>
        <p:txBody>
          <a:bodyPr>
            <a:normAutofit/>
          </a:bodyPr>
          <a:lstStyle/>
          <a:p>
            <a:pPr>
              <a:spcBef>
                <a:spcPts val="1200"/>
              </a:spcBef>
            </a:pPr>
            <a:r>
              <a:rPr lang="en-US" sz="2200" dirty="0">
                <a:solidFill>
                  <a:schemeClr val="tx1"/>
                </a:solidFill>
              </a:rPr>
              <a:t>Methods: </a:t>
            </a:r>
            <a:r>
              <a:rPr lang="en-US" sz="2200" b="1" dirty="0">
                <a:solidFill>
                  <a:schemeClr val="tx1"/>
                </a:solidFill>
              </a:rPr>
              <a:t>Random forest</a:t>
            </a:r>
            <a:r>
              <a:rPr lang="en-US" sz="2200" dirty="0">
                <a:solidFill>
                  <a:schemeClr val="tx1"/>
                </a:solidFill>
              </a:rPr>
              <a:t> vs </a:t>
            </a:r>
            <a:r>
              <a:rPr lang="en-US" sz="2200" b="1" dirty="0">
                <a:solidFill>
                  <a:schemeClr val="tx1"/>
                </a:solidFill>
              </a:rPr>
              <a:t>Support vector machines</a:t>
            </a:r>
            <a:r>
              <a:rPr lang="en-US" sz="2200" dirty="0">
                <a:solidFill>
                  <a:schemeClr val="tx1"/>
                </a:solidFill>
              </a:rPr>
              <a:t> (SVM)</a:t>
            </a:r>
          </a:p>
          <a:p>
            <a:pPr>
              <a:spcBef>
                <a:spcPts val="1200"/>
              </a:spcBef>
            </a:pPr>
            <a:r>
              <a:rPr lang="en-US" sz="2200" dirty="0">
                <a:solidFill>
                  <a:schemeClr val="tx1"/>
                </a:solidFill>
              </a:rPr>
              <a:t>Parameter selection: </a:t>
            </a:r>
            <a:r>
              <a:rPr lang="en-US" dirty="0">
                <a:solidFill>
                  <a:schemeClr val="tx1"/>
                </a:solidFill>
              </a:rPr>
              <a:t>10-fold cross-validation</a:t>
            </a:r>
          </a:p>
          <a:p>
            <a:pPr lvl="1">
              <a:spcBef>
                <a:spcPts val="1200"/>
              </a:spcBef>
              <a:buClr>
                <a:schemeClr val="tx1"/>
              </a:buClr>
              <a:buSzPct val="50000"/>
              <a:buFont typeface="Wingdings" charset="2"/>
              <a:buChar char=""/>
            </a:pPr>
            <a:r>
              <a:rPr lang="en-US" dirty="0">
                <a:solidFill>
                  <a:schemeClr val="tx1"/>
                </a:solidFill>
              </a:rPr>
              <a:t>Random forest: n_estimate = 250</a:t>
            </a:r>
          </a:p>
          <a:p>
            <a:pPr lvl="1">
              <a:spcBef>
                <a:spcPts val="1200"/>
              </a:spcBef>
              <a:buClr>
                <a:schemeClr val="tx1"/>
              </a:buClr>
              <a:buSzPct val="50000"/>
              <a:buFont typeface="Wingdings" charset="2"/>
              <a:buChar char=""/>
            </a:pPr>
            <a:r>
              <a:rPr lang="en-US" dirty="0">
                <a:solidFill>
                  <a:schemeClr val="tx1"/>
                </a:solidFill>
              </a:rPr>
              <a:t>SVM: regularization constant C = 1</a:t>
            </a:r>
          </a:p>
          <a:p>
            <a:pPr>
              <a:spcBef>
                <a:spcPts val="1200"/>
              </a:spcBef>
            </a:pPr>
            <a:endParaRPr lang="en-US" sz="2200" dirty="0">
              <a:solidFill>
                <a:schemeClr val="tx1"/>
              </a:solidFill>
            </a:endParaRPr>
          </a:p>
        </p:txBody>
      </p:sp>
      <p:cxnSp>
        <p:nvCxnSpPr>
          <p:cNvPr id="7" name="Straight Connector 6"/>
          <p:cNvCxnSpPr/>
          <p:nvPr/>
        </p:nvCxnSpPr>
        <p:spPr>
          <a:xfrm>
            <a:off x="568680" y="1219200"/>
            <a:ext cx="8305800"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2"/>
          </p:nvPr>
        </p:nvSpPr>
        <p:spPr/>
        <p:txBody>
          <a:bodyPr/>
          <a:lstStyle/>
          <a:p>
            <a:fld id="{62D56ECA-4C16-4208-B374-27591EF545A3}" type="slidenum">
              <a:rPr lang="en-US" smtClean="0"/>
              <a:pPr/>
              <a:t>23</a:t>
            </a:fld>
            <a:endParaRPr lang="en-US"/>
          </a:p>
        </p:txBody>
      </p:sp>
      <p:pic>
        <p:nvPicPr>
          <p:cNvPr id="8" name="Picture 7">
            <a:extLst>
              <a:ext uri="{FF2B5EF4-FFF2-40B4-BE49-F238E27FC236}">
                <a16:creationId xmlns:a16="http://schemas.microsoft.com/office/drawing/2014/main" id="{D7624F23-1531-6A43-A65D-ABC2ED5387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3276600"/>
            <a:ext cx="4953000" cy="3592285"/>
          </a:xfrm>
          <a:prstGeom prst="rect">
            <a:avLst/>
          </a:prstGeom>
        </p:spPr>
      </p:pic>
      <p:pic>
        <p:nvPicPr>
          <p:cNvPr id="10" name="Picture 9">
            <a:extLst>
              <a:ext uri="{FF2B5EF4-FFF2-40B4-BE49-F238E27FC236}">
                <a16:creationId xmlns:a16="http://schemas.microsoft.com/office/drawing/2014/main" id="{D251916A-9220-F24F-89B9-361B2DD03E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279" y="3745297"/>
            <a:ext cx="3550321" cy="2834028"/>
          </a:xfrm>
          <a:prstGeom prst="rect">
            <a:avLst/>
          </a:prstGeom>
        </p:spPr>
      </p:pic>
    </p:spTree>
    <p:extLst>
      <p:ext uri="{BB962C8B-B14F-4D97-AF65-F5344CB8AC3E}">
        <p14:creationId xmlns:p14="http://schemas.microsoft.com/office/powerpoint/2010/main" val="4008794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01000" y="1066800"/>
            <a:ext cx="1066800" cy="9906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a:xfrm>
            <a:off x="457199" y="457200"/>
            <a:ext cx="8458201" cy="762000"/>
          </a:xfrm>
        </p:spPr>
        <p:txBody>
          <a:bodyPr>
            <a:normAutofit/>
          </a:bodyPr>
          <a:lstStyle/>
          <a:p>
            <a:r>
              <a:rPr lang="en-US" sz="3200" dirty="0"/>
              <a:t>Example: </a:t>
            </a:r>
            <a:r>
              <a:rPr lang="en-US" sz="3200" dirty="0">
                <a:solidFill>
                  <a:srgbClr val="0432FF"/>
                </a:solidFill>
              </a:rPr>
              <a:t>effect of data size</a:t>
            </a:r>
          </a:p>
        </p:txBody>
      </p:sp>
      <p:sp>
        <p:nvSpPr>
          <p:cNvPr id="3" name="Rectangle 2"/>
          <p:cNvSpPr>
            <a:spLocks noGrp="1"/>
          </p:cNvSpPr>
          <p:nvPr>
            <p:ph sz="half" idx="1"/>
          </p:nvPr>
        </p:nvSpPr>
        <p:spPr>
          <a:xfrm>
            <a:off x="457200" y="1524000"/>
            <a:ext cx="3352800" cy="5334000"/>
          </a:xfrm>
        </p:spPr>
        <p:txBody>
          <a:bodyPr>
            <a:normAutofit/>
          </a:bodyPr>
          <a:lstStyle/>
          <a:p>
            <a:pPr>
              <a:spcBef>
                <a:spcPts val="1200"/>
              </a:spcBef>
            </a:pPr>
            <a:r>
              <a:rPr lang="en-US" sz="2200" dirty="0">
                <a:solidFill>
                  <a:schemeClr val="tx1"/>
                </a:solidFill>
              </a:rPr>
              <a:t>SVM</a:t>
            </a:r>
            <a:endParaRPr lang="en-US" dirty="0">
              <a:solidFill>
                <a:schemeClr val="tx1"/>
              </a:solidFill>
            </a:endParaRPr>
          </a:p>
          <a:p>
            <a:pPr lvl="1">
              <a:spcBef>
                <a:spcPts val="1200"/>
              </a:spcBef>
              <a:buClr>
                <a:schemeClr val="tx1"/>
              </a:buClr>
              <a:buSzPct val="50000"/>
              <a:buFont typeface="Wingdings" charset="2"/>
              <a:buChar char=""/>
            </a:pPr>
            <a:r>
              <a:rPr lang="en-US" sz="2000" dirty="0">
                <a:solidFill>
                  <a:srgbClr val="FF0000"/>
                </a:solidFill>
              </a:rPr>
              <a:t>Parameter: size of training data</a:t>
            </a:r>
          </a:p>
          <a:p>
            <a:pPr>
              <a:spcBef>
                <a:spcPts val="1200"/>
              </a:spcBef>
            </a:pPr>
            <a:r>
              <a:rPr lang="en-US" sz="2000" dirty="0">
                <a:solidFill>
                  <a:schemeClr val="tx1"/>
                </a:solidFill>
              </a:rPr>
              <a:t>Dataset: </a:t>
            </a:r>
            <a:r>
              <a:rPr lang="en-US" sz="2000" i="1" dirty="0">
                <a:solidFill>
                  <a:schemeClr val="tx1"/>
                </a:solidFill>
              </a:rPr>
              <a:t>1135 news, 10 classes, vocabulary of 25199 terms</a:t>
            </a:r>
          </a:p>
          <a:p>
            <a:pPr>
              <a:spcBef>
                <a:spcPts val="1200"/>
              </a:spcBef>
            </a:pPr>
            <a:r>
              <a:rPr lang="en-US" sz="2000" dirty="0">
                <a:solidFill>
                  <a:schemeClr val="tx1"/>
                </a:solidFill>
              </a:rPr>
              <a:t>10-fold cross-validation is used</a:t>
            </a:r>
          </a:p>
        </p:txBody>
      </p:sp>
      <p:cxnSp>
        <p:nvCxnSpPr>
          <p:cNvPr id="7" name="Straight Connector 6"/>
          <p:cNvCxnSpPr/>
          <p:nvPr/>
        </p:nvCxnSpPr>
        <p:spPr>
          <a:xfrm>
            <a:off x="568680" y="1219200"/>
            <a:ext cx="8305800"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2"/>
          </p:nvPr>
        </p:nvSpPr>
        <p:spPr/>
        <p:txBody>
          <a:bodyPr/>
          <a:lstStyle/>
          <a:p>
            <a:fld id="{62D56ECA-4C16-4208-B374-27591EF545A3}" type="slidenum">
              <a:rPr lang="en-US" smtClean="0"/>
              <a:pPr/>
              <a:t>24</a:t>
            </a:fld>
            <a:endParaRPr lang="en-US"/>
          </a:p>
        </p:txBody>
      </p:sp>
      <p:pic>
        <p:nvPicPr>
          <p:cNvPr id="8" name="Picture 7">
            <a:extLst>
              <a:ext uri="{FF2B5EF4-FFF2-40B4-BE49-F238E27FC236}">
                <a16:creationId xmlns:a16="http://schemas.microsoft.com/office/drawing/2014/main" id="{8031B12E-484E-F548-B5F5-B043005ED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4274" y="2514601"/>
            <a:ext cx="5519339" cy="4307544"/>
          </a:xfrm>
          <a:prstGeom prst="rect">
            <a:avLst/>
          </a:prstGeom>
        </p:spPr>
      </p:pic>
    </p:spTree>
    <p:extLst>
      <p:ext uri="{BB962C8B-B14F-4D97-AF65-F5344CB8AC3E}">
        <p14:creationId xmlns:p14="http://schemas.microsoft.com/office/powerpoint/2010/main" val="426680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01000" y="1066800"/>
            <a:ext cx="1066800" cy="9906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a:xfrm>
            <a:off x="457199" y="457200"/>
            <a:ext cx="8458201" cy="762000"/>
          </a:xfrm>
        </p:spPr>
        <p:txBody>
          <a:bodyPr>
            <a:normAutofit/>
          </a:bodyPr>
          <a:lstStyle/>
          <a:p>
            <a:r>
              <a:rPr lang="en-US" sz="3200" dirty="0"/>
              <a:t>Example: </a:t>
            </a:r>
            <a:r>
              <a:rPr lang="en-US" sz="3200" dirty="0">
                <a:solidFill>
                  <a:srgbClr val="0432FF"/>
                </a:solidFill>
              </a:rPr>
              <a:t>effect of parameters</a:t>
            </a:r>
          </a:p>
        </p:txBody>
      </p:sp>
      <p:sp>
        <p:nvSpPr>
          <p:cNvPr id="3" name="Rectangle 2"/>
          <p:cNvSpPr>
            <a:spLocks noGrp="1"/>
          </p:cNvSpPr>
          <p:nvPr>
            <p:ph sz="half" idx="1"/>
          </p:nvPr>
        </p:nvSpPr>
        <p:spPr>
          <a:xfrm>
            <a:off x="457200" y="1524000"/>
            <a:ext cx="3352800" cy="5334000"/>
          </a:xfrm>
        </p:spPr>
        <p:txBody>
          <a:bodyPr>
            <a:normAutofit/>
          </a:bodyPr>
          <a:lstStyle/>
          <a:p>
            <a:pPr>
              <a:spcBef>
                <a:spcPts val="1200"/>
              </a:spcBef>
            </a:pPr>
            <a:r>
              <a:rPr lang="en-US" sz="2200" dirty="0">
                <a:solidFill>
                  <a:schemeClr val="tx1"/>
                </a:solidFill>
              </a:rPr>
              <a:t>SVM for news classification</a:t>
            </a:r>
            <a:endParaRPr lang="en-US" dirty="0">
              <a:solidFill>
                <a:schemeClr val="tx1"/>
              </a:solidFill>
            </a:endParaRPr>
          </a:p>
          <a:p>
            <a:pPr lvl="1">
              <a:spcBef>
                <a:spcPts val="1200"/>
              </a:spcBef>
              <a:buClr>
                <a:schemeClr val="tx1"/>
              </a:buClr>
              <a:buSzPct val="50000"/>
              <a:buFont typeface="Wingdings" charset="2"/>
              <a:buChar char=""/>
            </a:pPr>
            <a:r>
              <a:rPr lang="en-US" sz="2000" dirty="0">
                <a:solidFill>
                  <a:srgbClr val="FF0000"/>
                </a:solidFill>
              </a:rPr>
              <a:t>Parameter C changes</a:t>
            </a:r>
          </a:p>
          <a:p>
            <a:pPr>
              <a:spcBef>
                <a:spcPts val="1200"/>
              </a:spcBef>
            </a:pPr>
            <a:r>
              <a:rPr lang="en-US" sz="2000" dirty="0">
                <a:solidFill>
                  <a:schemeClr val="tx1"/>
                </a:solidFill>
              </a:rPr>
              <a:t>Dataset: </a:t>
            </a:r>
            <a:r>
              <a:rPr lang="en-US" sz="2000" i="1" dirty="0">
                <a:solidFill>
                  <a:schemeClr val="tx1"/>
                </a:solidFill>
              </a:rPr>
              <a:t>1135 news, 10 classes, vocabulary of 25199 terms</a:t>
            </a:r>
          </a:p>
          <a:p>
            <a:pPr>
              <a:spcBef>
                <a:spcPts val="1200"/>
              </a:spcBef>
            </a:pPr>
            <a:r>
              <a:rPr lang="en-US" sz="2000" dirty="0">
                <a:solidFill>
                  <a:schemeClr val="tx1"/>
                </a:solidFill>
              </a:rPr>
              <a:t>10-fold cross-validation is used</a:t>
            </a:r>
          </a:p>
        </p:txBody>
      </p:sp>
      <p:cxnSp>
        <p:nvCxnSpPr>
          <p:cNvPr id="7" name="Straight Connector 6"/>
          <p:cNvCxnSpPr/>
          <p:nvPr/>
        </p:nvCxnSpPr>
        <p:spPr>
          <a:xfrm>
            <a:off x="568680" y="1219200"/>
            <a:ext cx="8305800"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2"/>
          </p:nvPr>
        </p:nvSpPr>
        <p:spPr/>
        <p:txBody>
          <a:bodyPr/>
          <a:lstStyle/>
          <a:p>
            <a:fld id="{62D56ECA-4C16-4208-B374-27591EF545A3}" type="slidenum">
              <a:rPr lang="en-US" smtClean="0"/>
              <a:pPr/>
              <a:t>25</a:t>
            </a:fld>
            <a:endParaRPr lang="en-US"/>
          </a:p>
        </p:txBody>
      </p:sp>
      <p:pic>
        <p:nvPicPr>
          <p:cNvPr id="10" name="Picture 9">
            <a:extLst>
              <a:ext uri="{FF2B5EF4-FFF2-40B4-BE49-F238E27FC236}">
                <a16:creationId xmlns:a16="http://schemas.microsoft.com/office/drawing/2014/main" id="{53C2D33F-05B5-2C49-82B7-82CC68B76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5581" y="2743200"/>
            <a:ext cx="5212090" cy="4160528"/>
          </a:xfrm>
          <a:prstGeom prst="rect">
            <a:avLst/>
          </a:prstGeom>
        </p:spPr>
      </p:pic>
    </p:spTree>
    <p:extLst>
      <p:ext uri="{BB962C8B-B14F-4D97-AF65-F5344CB8AC3E}">
        <p14:creationId xmlns:p14="http://schemas.microsoft.com/office/powerpoint/2010/main" val="2025156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01000" y="1066800"/>
            <a:ext cx="1066800" cy="9906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a:xfrm>
            <a:off x="457199" y="457200"/>
            <a:ext cx="8458201" cy="762000"/>
          </a:xfrm>
        </p:spPr>
        <p:txBody>
          <a:bodyPr>
            <a:normAutofit/>
          </a:bodyPr>
          <a:lstStyle/>
          <a:p>
            <a:r>
              <a:rPr lang="en-US" sz="3200" dirty="0"/>
              <a:t>References</a:t>
            </a:r>
            <a:endParaRPr lang="en-US" sz="3200" dirty="0">
              <a:solidFill>
                <a:srgbClr val="0000FF"/>
              </a:solidFill>
            </a:endParaRPr>
          </a:p>
        </p:txBody>
      </p:sp>
      <p:sp>
        <p:nvSpPr>
          <p:cNvPr id="3" name="Rectangle 2"/>
          <p:cNvSpPr>
            <a:spLocks noGrp="1"/>
          </p:cNvSpPr>
          <p:nvPr>
            <p:ph sz="half" idx="1"/>
          </p:nvPr>
        </p:nvSpPr>
        <p:spPr>
          <a:xfrm>
            <a:off x="457200" y="1524000"/>
            <a:ext cx="8458200" cy="5105400"/>
          </a:xfrm>
        </p:spPr>
        <p:txBody>
          <a:bodyPr>
            <a:normAutofit/>
          </a:bodyPr>
          <a:lstStyle/>
          <a:p>
            <a:pPr>
              <a:spcBef>
                <a:spcPts val="600"/>
              </a:spcBef>
            </a:pPr>
            <a:r>
              <a:rPr lang="en-US" dirty="0">
                <a:solidFill>
                  <a:schemeClr val="tx1"/>
                </a:solidFill>
              </a:rPr>
              <a:t>Trevor Hastie, Robert Tibshirani, Jerome Friedman. </a:t>
            </a:r>
            <a:r>
              <a:rPr lang="en-US" i="1" dirty="0">
                <a:solidFill>
                  <a:schemeClr val="tx1"/>
                </a:solidFill>
              </a:rPr>
              <a:t>The Elements of Statistical Learning</a:t>
            </a:r>
            <a:r>
              <a:rPr lang="en-US" dirty="0">
                <a:solidFill>
                  <a:schemeClr val="tx1"/>
                </a:solidFill>
              </a:rPr>
              <a:t>. Springer, 2009.</a:t>
            </a:r>
          </a:p>
          <a:p>
            <a:pPr>
              <a:spcBef>
                <a:spcPts val="600"/>
              </a:spcBef>
            </a:pPr>
            <a:r>
              <a:rPr lang="en-US">
                <a:solidFill>
                  <a:schemeClr val="tx1"/>
                </a:solidFill>
              </a:rPr>
              <a:t>Sebastiani, F. (2002). Machine learning in automated text categorization. </a:t>
            </a:r>
            <a:r>
              <a:rPr lang="en-US" i="1">
                <a:solidFill>
                  <a:schemeClr val="tx1"/>
                </a:solidFill>
              </a:rPr>
              <a:t>ACM computing surveys (CSUR)</a:t>
            </a:r>
            <a:r>
              <a:rPr lang="en-US">
                <a:solidFill>
                  <a:schemeClr val="tx1"/>
                </a:solidFill>
              </a:rPr>
              <a:t>, </a:t>
            </a:r>
            <a:r>
              <a:rPr lang="en-US" i="1">
                <a:solidFill>
                  <a:schemeClr val="tx1"/>
                </a:solidFill>
              </a:rPr>
              <a:t>34</a:t>
            </a:r>
            <a:r>
              <a:rPr lang="en-US">
                <a:solidFill>
                  <a:schemeClr val="tx1"/>
                </a:solidFill>
              </a:rPr>
              <a:t>(1), 1-47.</a:t>
            </a:r>
            <a:endParaRPr lang="en-US" dirty="0">
              <a:solidFill>
                <a:schemeClr val="tx1"/>
              </a:solidFill>
            </a:endParaRPr>
          </a:p>
        </p:txBody>
      </p:sp>
      <p:cxnSp>
        <p:nvCxnSpPr>
          <p:cNvPr id="7" name="Straight Connector 6"/>
          <p:cNvCxnSpPr/>
          <p:nvPr/>
        </p:nvCxnSpPr>
        <p:spPr>
          <a:xfrm>
            <a:off x="568680" y="1219200"/>
            <a:ext cx="8305800"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2"/>
          </p:nvPr>
        </p:nvSpPr>
        <p:spPr/>
        <p:txBody>
          <a:bodyPr/>
          <a:lstStyle/>
          <a:p>
            <a:fld id="{62D56ECA-4C16-4208-B374-27591EF545A3}" type="slidenum">
              <a:rPr lang="en-US" smtClean="0"/>
              <a:pPr/>
              <a:t>26</a:t>
            </a:fld>
            <a:endParaRPr lang="en-US"/>
          </a:p>
        </p:txBody>
      </p:sp>
    </p:spTree>
    <p:extLst>
      <p:ext uri="{BB962C8B-B14F-4D97-AF65-F5344CB8AC3E}">
        <p14:creationId xmlns:p14="http://schemas.microsoft.com/office/powerpoint/2010/main" val="2083677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01000" y="1066800"/>
            <a:ext cx="1066800" cy="9906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a:xfrm>
            <a:off x="457199" y="457200"/>
            <a:ext cx="8458201" cy="762000"/>
          </a:xfrm>
        </p:spPr>
        <p:txBody>
          <a:bodyPr>
            <a:normAutofit/>
          </a:bodyPr>
          <a:lstStyle/>
          <a:p>
            <a:r>
              <a:rPr lang="en-US" sz="3200" dirty="0"/>
              <a:t>1. Assessing performance (1)</a:t>
            </a:r>
          </a:p>
        </p:txBody>
      </p:sp>
      <p:sp>
        <p:nvSpPr>
          <p:cNvPr id="3" name="Rectangle 2"/>
          <p:cNvSpPr>
            <a:spLocks noGrp="1"/>
          </p:cNvSpPr>
          <p:nvPr>
            <p:ph sz="half" idx="1"/>
          </p:nvPr>
        </p:nvSpPr>
        <p:spPr>
          <a:xfrm>
            <a:off x="457200" y="1524000"/>
            <a:ext cx="8458200" cy="5334000"/>
          </a:xfrm>
        </p:spPr>
        <p:txBody>
          <a:bodyPr>
            <a:normAutofit lnSpcReduction="10000"/>
          </a:bodyPr>
          <a:lstStyle/>
          <a:p>
            <a:pPr>
              <a:spcBef>
                <a:spcPts val="1200"/>
              </a:spcBef>
            </a:pPr>
            <a:r>
              <a:rPr lang="en-US" sz="2200" i="1" dirty="0">
                <a:solidFill>
                  <a:srgbClr val="0000FF"/>
                </a:solidFill>
              </a:rPr>
              <a:t>How can we make a reliable assessment on the performance of an ML method? </a:t>
            </a:r>
            <a:r>
              <a:rPr lang="en-US" dirty="0">
                <a:solidFill>
                  <a:schemeClr val="tx1"/>
                </a:solidFill>
                <a:latin typeface="Arial" panose="020B0604020202020204" pitchFamily="34" charset="0"/>
                <a:cs typeface="Arial" panose="020B0604020202020204" pitchFamily="34" charset="0"/>
              </a:rPr>
              <a:t>(</a:t>
            </a:r>
            <a:r>
              <a:rPr lang="vi-VN" dirty="0">
                <a:solidFill>
                  <a:schemeClr val="tx1"/>
                </a:solidFill>
                <a:latin typeface="Arial" panose="020B0604020202020204" pitchFamily="34" charset="0"/>
                <a:cs typeface="Arial" panose="020B0604020202020204" pitchFamily="34" charset="0"/>
              </a:rPr>
              <a:t>Làm thế nào để thu được một đánh giá đáng tin cậy về hiệu năng của một phương pháp ML?</a:t>
            </a:r>
            <a:r>
              <a:rPr lang="en-US" dirty="0">
                <a:solidFill>
                  <a:schemeClr val="tx1"/>
                </a:solidFill>
                <a:latin typeface="Arial" panose="020B0604020202020204" pitchFamily="34" charset="0"/>
                <a:cs typeface="Arial" panose="020B0604020202020204" pitchFamily="34" charset="0"/>
              </a:rPr>
              <a:t>)</a:t>
            </a:r>
            <a:endParaRPr lang="en-US" sz="1400" dirty="0">
              <a:solidFill>
                <a:schemeClr val="tx1"/>
              </a:solidFill>
              <a:latin typeface="Arial" panose="020B0604020202020204" pitchFamily="34" charset="0"/>
              <a:cs typeface="Arial" panose="020B0604020202020204" pitchFamily="34" charset="0"/>
            </a:endParaRPr>
          </a:p>
          <a:p>
            <a:pPr lvl="1">
              <a:spcBef>
                <a:spcPts val="1200"/>
              </a:spcBef>
              <a:buClr>
                <a:schemeClr val="tx1"/>
              </a:buClr>
              <a:buSzPct val="50000"/>
              <a:buFont typeface="Wingdings" charset="2"/>
              <a:buChar char=""/>
            </a:pPr>
            <a:r>
              <a:rPr lang="en-US" sz="2000" dirty="0">
                <a:solidFill>
                  <a:schemeClr val="tx1"/>
                </a:solidFill>
              </a:rPr>
              <a:t>Note that performance of a method often improves as more data are available.</a:t>
            </a:r>
          </a:p>
          <a:p>
            <a:pPr lvl="1">
              <a:spcBef>
                <a:spcPts val="1200"/>
              </a:spcBef>
              <a:buClr>
                <a:schemeClr val="tx1"/>
              </a:buClr>
              <a:buSzPct val="50000"/>
              <a:buFont typeface="Wingdings" charset="2"/>
              <a:buChar char=""/>
            </a:pPr>
            <a:r>
              <a:rPr lang="en-US" sz="2000" dirty="0">
                <a:solidFill>
                  <a:schemeClr val="tx1"/>
                </a:solidFill>
              </a:rPr>
              <a:t>An assessment is more reliable as more data are used to test prediction.</a:t>
            </a:r>
          </a:p>
          <a:p>
            <a:pPr>
              <a:spcBef>
                <a:spcPts val="1200"/>
              </a:spcBef>
            </a:pPr>
            <a:r>
              <a:rPr lang="en-US" sz="2200" i="1" dirty="0">
                <a:solidFill>
                  <a:srgbClr val="0000FF"/>
                </a:solidFill>
              </a:rPr>
              <a:t>How to choose a good value for a parameter in an ML method?</a:t>
            </a:r>
            <a:r>
              <a:rPr lang="en-US" dirty="0">
                <a:solidFill>
                  <a:schemeClr val="tx1"/>
                </a:solidFill>
                <a:latin typeface="Arial" panose="020B0604020202020204" pitchFamily="34" charset="0"/>
                <a:cs typeface="Arial" panose="020B0604020202020204" pitchFamily="34" charset="0"/>
              </a:rPr>
              <a:t> </a:t>
            </a:r>
            <a:br>
              <a:rPr lang="en-US" dirty="0">
                <a:solidFill>
                  <a:schemeClr val="tx1"/>
                </a:solidFill>
                <a:latin typeface="Arial" panose="020B0604020202020204" pitchFamily="34" charset="0"/>
                <a:cs typeface="Arial" panose="020B0604020202020204" pitchFamily="34" charset="0"/>
              </a:rPr>
            </a:br>
            <a:r>
              <a:rPr lang="en-US" dirty="0">
                <a:solidFill>
                  <a:schemeClr val="tx1"/>
                </a:solidFill>
                <a:latin typeface="Arial" panose="020B0604020202020204" pitchFamily="34" charset="0"/>
                <a:cs typeface="Arial" panose="020B0604020202020204" pitchFamily="34" charset="0"/>
              </a:rPr>
              <a:t>(</a:t>
            </a:r>
            <a:r>
              <a:rPr lang="vi-VN" dirty="0">
                <a:solidFill>
                  <a:schemeClr val="tx1"/>
                </a:solidFill>
                <a:latin typeface="Arial" panose="020B0604020202020204" pitchFamily="34" charset="0"/>
                <a:cs typeface="Arial" panose="020B0604020202020204" pitchFamily="34" charset="0"/>
              </a:rPr>
              <a:t>Làm thế nào để lựa chọn tốt các tham số cho một phương pháp học máy?</a:t>
            </a:r>
            <a:r>
              <a:rPr lang="en-US" dirty="0">
                <a:solidFill>
                  <a:schemeClr val="tx1"/>
                </a:solidFill>
                <a:latin typeface="Arial" panose="020B0604020202020204" pitchFamily="34" charset="0"/>
                <a:cs typeface="Arial" panose="020B0604020202020204" pitchFamily="34" charset="0"/>
              </a:rPr>
              <a:t>)</a:t>
            </a:r>
            <a:endParaRPr lang="en-US" sz="2200" dirty="0">
              <a:solidFill>
                <a:schemeClr val="tx1"/>
              </a:solidFill>
              <a:latin typeface="Arial" panose="020B0604020202020204" pitchFamily="34" charset="0"/>
              <a:cs typeface="Arial" panose="020B0604020202020204" pitchFamily="34" charset="0"/>
            </a:endParaRPr>
          </a:p>
          <a:p>
            <a:pPr>
              <a:spcBef>
                <a:spcPts val="1200"/>
              </a:spcBef>
            </a:pPr>
            <a:r>
              <a:rPr lang="en-US" sz="2200" dirty="0">
                <a:solidFill>
                  <a:schemeClr val="tx1"/>
                </a:solidFill>
              </a:rPr>
              <a:t>The performance of a method depends on many factors:</a:t>
            </a:r>
            <a:endParaRPr lang="en-US" dirty="0">
              <a:solidFill>
                <a:schemeClr val="tx1"/>
              </a:solidFill>
            </a:endParaRPr>
          </a:p>
          <a:p>
            <a:pPr lvl="1">
              <a:spcBef>
                <a:spcPts val="1200"/>
              </a:spcBef>
              <a:buClr>
                <a:schemeClr val="tx1"/>
              </a:buClr>
              <a:buSzPct val="50000"/>
              <a:buFont typeface="Wingdings" charset="2"/>
              <a:buChar char=""/>
            </a:pPr>
            <a:r>
              <a:rPr lang="en-US" sz="2000" dirty="0">
                <a:solidFill>
                  <a:schemeClr val="tx1"/>
                </a:solidFill>
              </a:rPr>
              <a:t>Data distribution</a:t>
            </a:r>
          </a:p>
          <a:p>
            <a:pPr lvl="1">
              <a:spcBef>
                <a:spcPts val="1200"/>
              </a:spcBef>
              <a:buClr>
                <a:schemeClr val="tx1"/>
              </a:buClr>
              <a:buSzPct val="50000"/>
              <a:buFont typeface="Wingdings" charset="2"/>
              <a:buChar char=""/>
            </a:pPr>
            <a:r>
              <a:rPr lang="en-US" sz="2000" dirty="0">
                <a:solidFill>
                  <a:schemeClr val="tx1"/>
                </a:solidFill>
              </a:rPr>
              <a:t>Training size</a:t>
            </a:r>
          </a:p>
          <a:p>
            <a:pPr lvl="1">
              <a:spcBef>
                <a:spcPts val="1200"/>
              </a:spcBef>
              <a:buClr>
                <a:schemeClr val="tx1"/>
              </a:buClr>
              <a:buSzPct val="50000"/>
              <a:buFont typeface="Wingdings" charset="2"/>
              <a:buChar char=""/>
            </a:pPr>
            <a:r>
              <a:rPr lang="en-US" sz="2000" dirty="0">
                <a:solidFill>
                  <a:schemeClr val="tx1"/>
                </a:solidFill>
              </a:rPr>
              <a:t>Representativeness of training data over the whole space,…</a:t>
            </a:r>
            <a:endParaRPr lang="en-US" sz="2200" dirty="0">
              <a:solidFill>
                <a:schemeClr val="tx1"/>
              </a:solidFill>
            </a:endParaRPr>
          </a:p>
        </p:txBody>
      </p:sp>
      <p:cxnSp>
        <p:nvCxnSpPr>
          <p:cNvPr id="7" name="Straight Connector 6"/>
          <p:cNvCxnSpPr/>
          <p:nvPr/>
        </p:nvCxnSpPr>
        <p:spPr>
          <a:xfrm>
            <a:off x="568680" y="1219200"/>
            <a:ext cx="8305800"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2"/>
          </p:nvPr>
        </p:nvSpPr>
        <p:spPr/>
        <p:txBody>
          <a:bodyPr/>
          <a:lstStyle/>
          <a:p>
            <a:fld id="{62D56ECA-4C16-4208-B374-27591EF545A3}" type="slidenum">
              <a:rPr lang="en-US" smtClean="0"/>
              <a:pPr/>
              <a:t>3</a:t>
            </a:fld>
            <a:endParaRPr lang="en-US"/>
          </a:p>
        </p:txBody>
      </p:sp>
    </p:spTree>
    <p:extLst>
      <p:ext uri="{BB962C8B-B14F-4D97-AF65-F5344CB8AC3E}">
        <p14:creationId xmlns:p14="http://schemas.microsoft.com/office/powerpoint/2010/main" val="387373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01000" y="1066800"/>
            <a:ext cx="1066800" cy="9906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a:xfrm>
            <a:off x="457199" y="457200"/>
            <a:ext cx="8458201" cy="762000"/>
          </a:xfrm>
        </p:spPr>
        <p:txBody>
          <a:bodyPr>
            <a:normAutofit/>
          </a:bodyPr>
          <a:lstStyle/>
          <a:p>
            <a:r>
              <a:rPr lang="en-US" sz="3200" dirty="0"/>
              <a:t>Assessing performance (2)</a:t>
            </a:r>
          </a:p>
        </p:txBody>
      </p:sp>
      <p:sp>
        <p:nvSpPr>
          <p:cNvPr id="3" name="Rectangle 2"/>
          <p:cNvSpPr>
            <a:spLocks noGrp="1"/>
          </p:cNvSpPr>
          <p:nvPr>
            <p:ph sz="half" idx="1"/>
          </p:nvPr>
        </p:nvSpPr>
        <p:spPr>
          <a:xfrm>
            <a:off x="457200" y="1524000"/>
            <a:ext cx="8458200" cy="5334000"/>
          </a:xfrm>
        </p:spPr>
        <p:txBody>
          <a:bodyPr>
            <a:normAutofit/>
          </a:bodyPr>
          <a:lstStyle/>
          <a:p>
            <a:pPr>
              <a:spcBef>
                <a:spcPts val="1200"/>
              </a:spcBef>
            </a:pPr>
            <a:r>
              <a:rPr lang="en-US" sz="2200" i="1" dirty="0">
                <a:solidFill>
                  <a:srgbClr val="0000FF"/>
                </a:solidFill>
              </a:rPr>
              <a:t>Theoretical evaluation:</a:t>
            </a:r>
            <a:r>
              <a:rPr lang="en-US" sz="2200" dirty="0"/>
              <a:t> </a:t>
            </a:r>
            <a:r>
              <a:rPr lang="en-US" sz="2200" dirty="0">
                <a:solidFill>
                  <a:schemeClr val="tx1"/>
                </a:solidFill>
              </a:rPr>
              <a:t>study some theoretical properties of a method/model with some explicit mathematical proofs.</a:t>
            </a:r>
            <a:endParaRPr lang="en-US" dirty="0">
              <a:solidFill>
                <a:schemeClr val="tx1"/>
              </a:solidFill>
            </a:endParaRPr>
          </a:p>
          <a:p>
            <a:pPr lvl="1">
              <a:spcBef>
                <a:spcPts val="1200"/>
              </a:spcBef>
              <a:buClr>
                <a:schemeClr val="tx1"/>
              </a:buClr>
              <a:buSzPct val="50000"/>
              <a:buFont typeface="Wingdings" charset="2"/>
              <a:buChar char=""/>
            </a:pPr>
            <a:r>
              <a:rPr lang="en-US" sz="2000" dirty="0">
                <a:solidFill>
                  <a:schemeClr val="tx1"/>
                </a:solidFill>
              </a:rPr>
              <a:t>Learning rate?</a:t>
            </a:r>
          </a:p>
          <a:p>
            <a:pPr lvl="1">
              <a:spcBef>
                <a:spcPts val="1200"/>
              </a:spcBef>
              <a:buClr>
                <a:schemeClr val="tx1"/>
              </a:buClr>
              <a:buSzPct val="50000"/>
              <a:buFont typeface="Wingdings" charset="2"/>
              <a:buChar char=""/>
            </a:pPr>
            <a:r>
              <a:rPr lang="en-US" sz="2000" dirty="0">
                <a:solidFill>
                  <a:schemeClr val="tx1"/>
                </a:solidFill>
              </a:rPr>
              <a:t>How many training instances are enough?</a:t>
            </a:r>
          </a:p>
          <a:p>
            <a:pPr lvl="1">
              <a:spcBef>
                <a:spcPts val="1200"/>
              </a:spcBef>
              <a:buClr>
                <a:schemeClr val="tx1"/>
              </a:buClr>
              <a:buSzPct val="50000"/>
              <a:buFont typeface="Wingdings" charset="2"/>
              <a:buChar char=""/>
            </a:pPr>
            <a:r>
              <a:rPr lang="en-US" sz="2000" dirty="0">
                <a:solidFill>
                  <a:schemeClr val="tx1"/>
                </a:solidFill>
              </a:rPr>
              <a:t>What is the expected accuracy of prediction?</a:t>
            </a:r>
          </a:p>
          <a:p>
            <a:pPr lvl="1">
              <a:spcBef>
                <a:spcPts val="1200"/>
              </a:spcBef>
              <a:buClr>
                <a:schemeClr val="tx1"/>
              </a:buClr>
              <a:buSzPct val="50000"/>
              <a:buFont typeface="Wingdings" charset="2"/>
              <a:buChar char=""/>
            </a:pPr>
            <a:r>
              <a:rPr lang="en-US" sz="2000" dirty="0">
                <a:solidFill>
                  <a:schemeClr val="tx1"/>
                </a:solidFill>
              </a:rPr>
              <a:t>Noise-resistance? …</a:t>
            </a:r>
          </a:p>
          <a:p>
            <a:pPr>
              <a:spcBef>
                <a:spcPts val="1200"/>
              </a:spcBef>
            </a:pPr>
            <a:r>
              <a:rPr lang="en-US" sz="2200" i="1" dirty="0">
                <a:solidFill>
                  <a:srgbClr val="0000FF"/>
                </a:solidFill>
              </a:rPr>
              <a:t>Experimental evaluation:</a:t>
            </a:r>
            <a:r>
              <a:rPr lang="en-US" sz="2200" dirty="0">
                <a:solidFill>
                  <a:schemeClr val="tx1"/>
                </a:solidFill>
              </a:rPr>
              <a:t> observe the performance of a method in practical situations, using some datasets and a performance measure. Then make a summary from those experiments.</a:t>
            </a:r>
            <a:br>
              <a:rPr lang="en-US" sz="2200" dirty="0">
                <a:solidFill>
                  <a:schemeClr val="tx1"/>
                </a:solidFill>
              </a:rPr>
            </a:br>
            <a:r>
              <a:rPr lang="en-US" dirty="0">
                <a:solidFill>
                  <a:schemeClr val="tx1"/>
                </a:solidFill>
                <a:latin typeface="Arial" panose="020B0604020202020204" pitchFamily="34" charset="0"/>
                <a:cs typeface="Arial" panose="020B0604020202020204" pitchFamily="34" charset="0"/>
              </a:rPr>
              <a:t>(Quan sát hệ thống làm việc trong thực tế, sử dụng một hoặc nhiều tập dữ liệu và các tiêu chí đánh giá. Tổng hợp đánh giá từ các quan sát đó.)</a:t>
            </a:r>
          </a:p>
          <a:p>
            <a:pPr>
              <a:spcBef>
                <a:spcPts val="1200"/>
              </a:spcBef>
            </a:pPr>
            <a:r>
              <a:rPr lang="en-US" sz="2200" dirty="0">
                <a:solidFill>
                  <a:schemeClr val="tx1"/>
                </a:solidFill>
              </a:rPr>
              <a:t>We will discuss experimental evaluation in this lecture.</a:t>
            </a:r>
          </a:p>
        </p:txBody>
      </p:sp>
      <p:cxnSp>
        <p:nvCxnSpPr>
          <p:cNvPr id="7" name="Straight Connector 6"/>
          <p:cNvCxnSpPr/>
          <p:nvPr/>
        </p:nvCxnSpPr>
        <p:spPr>
          <a:xfrm>
            <a:off x="568680" y="1219200"/>
            <a:ext cx="8305800"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2"/>
          </p:nvPr>
        </p:nvSpPr>
        <p:spPr/>
        <p:txBody>
          <a:bodyPr/>
          <a:lstStyle/>
          <a:p>
            <a:fld id="{62D56ECA-4C16-4208-B374-27591EF545A3}" type="slidenum">
              <a:rPr lang="en-US" smtClean="0"/>
              <a:pPr/>
              <a:t>4</a:t>
            </a:fld>
            <a:endParaRPr lang="en-US"/>
          </a:p>
        </p:txBody>
      </p:sp>
    </p:spTree>
    <p:extLst>
      <p:ext uri="{BB962C8B-B14F-4D97-AF65-F5344CB8AC3E}">
        <p14:creationId xmlns:p14="http://schemas.microsoft.com/office/powerpoint/2010/main" val="4207112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01000" y="1066800"/>
            <a:ext cx="1066800" cy="9906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a:xfrm>
            <a:off x="457199" y="457200"/>
            <a:ext cx="8458201" cy="762000"/>
          </a:xfrm>
        </p:spPr>
        <p:txBody>
          <a:bodyPr>
            <a:normAutofit/>
          </a:bodyPr>
          <a:lstStyle/>
          <a:p>
            <a:r>
              <a:rPr lang="en-US" sz="3200" dirty="0"/>
              <a:t>Assessing performance (3)</a:t>
            </a:r>
          </a:p>
        </p:txBody>
      </p:sp>
      <p:sp>
        <p:nvSpPr>
          <p:cNvPr id="3" name="Rectangle 2"/>
          <p:cNvSpPr>
            <a:spLocks noGrp="1"/>
          </p:cNvSpPr>
          <p:nvPr>
            <p:ph sz="half" idx="1"/>
          </p:nvPr>
        </p:nvSpPr>
        <p:spPr>
          <a:xfrm>
            <a:off x="457200" y="1524000"/>
            <a:ext cx="8458200" cy="5334000"/>
          </a:xfrm>
        </p:spPr>
        <p:txBody>
          <a:bodyPr>
            <a:normAutofit/>
          </a:bodyPr>
          <a:lstStyle/>
          <a:p>
            <a:pPr>
              <a:spcBef>
                <a:spcPts val="1200"/>
              </a:spcBef>
            </a:pPr>
            <a:r>
              <a:rPr lang="en-US" sz="2200" b="1" i="1" dirty="0">
                <a:solidFill>
                  <a:srgbClr val="0000FF"/>
                </a:solidFill>
              </a:rPr>
              <a:t>Model assessment:</a:t>
            </a:r>
            <a:r>
              <a:rPr lang="en-US" sz="2200" i="1" dirty="0"/>
              <a:t> </a:t>
            </a:r>
            <a:r>
              <a:rPr lang="en-US" sz="2200" i="1" dirty="0">
                <a:solidFill>
                  <a:schemeClr val="tx1"/>
                </a:solidFill>
              </a:rPr>
              <a:t>we need to evaluate the performance of a method/model, only based on a given observed dataset D.</a:t>
            </a:r>
            <a:br>
              <a:rPr lang="en-US" sz="2200" i="1" dirty="0">
                <a:solidFill>
                  <a:schemeClr val="tx1"/>
                </a:solidFill>
              </a:rPr>
            </a:br>
            <a:r>
              <a:rPr lang="en-US" dirty="0">
                <a:solidFill>
                  <a:schemeClr val="tx1"/>
                </a:solidFill>
                <a:latin typeface="Arial" panose="020B0604020202020204" pitchFamily="34" charset="0"/>
                <a:cs typeface="Arial" panose="020B0604020202020204" pitchFamily="34" charset="0"/>
              </a:rPr>
              <a:t>(</a:t>
            </a:r>
            <a:r>
              <a:rPr lang="vi-VN" dirty="0">
                <a:solidFill>
                  <a:schemeClr val="tx1"/>
                </a:solidFill>
                <a:latin typeface="Arial" panose="020B0604020202020204" pitchFamily="34" charset="0"/>
                <a:cs typeface="Arial" panose="020B0604020202020204" pitchFamily="34" charset="0"/>
              </a:rPr>
              <a:t>cần đánh giá hiệu năng của phương pháp (model) A, chỉ dựa trên bộ dữ liệu đã quan sát D.</a:t>
            </a:r>
            <a:r>
              <a:rPr lang="en-US" dirty="0">
                <a:solidFill>
                  <a:schemeClr val="tx1"/>
                </a:solidFill>
                <a:latin typeface="Arial" panose="020B0604020202020204" pitchFamily="34" charset="0"/>
                <a:cs typeface="Arial" panose="020B0604020202020204" pitchFamily="34" charset="0"/>
              </a:rPr>
              <a:t>)</a:t>
            </a:r>
          </a:p>
          <a:p>
            <a:pPr>
              <a:spcBef>
                <a:spcPts val="1200"/>
              </a:spcBef>
            </a:pPr>
            <a:r>
              <a:rPr lang="en-US" sz="2200" dirty="0">
                <a:solidFill>
                  <a:schemeClr val="tx1"/>
                </a:solidFill>
              </a:rPr>
              <a:t>Evaluation:</a:t>
            </a:r>
            <a:endParaRPr lang="en-US" dirty="0">
              <a:solidFill>
                <a:schemeClr val="tx1"/>
              </a:solidFill>
            </a:endParaRPr>
          </a:p>
          <a:p>
            <a:pPr lvl="1">
              <a:spcBef>
                <a:spcPts val="1200"/>
              </a:spcBef>
              <a:buClr>
                <a:schemeClr val="tx1"/>
              </a:buClr>
              <a:buSzPct val="50000"/>
              <a:buFont typeface="Wingdings" charset="2"/>
              <a:buChar char=""/>
            </a:pPr>
            <a:r>
              <a:rPr lang="en-US" sz="2000" dirty="0">
                <a:solidFill>
                  <a:schemeClr val="tx1"/>
                </a:solidFill>
              </a:rPr>
              <a:t>Should be done automatically,</a:t>
            </a:r>
          </a:p>
          <a:p>
            <a:pPr lvl="1">
              <a:spcBef>
                <a:spcPts val="1200"/>
              </a:spcBef>
              <a:buClr>
                <a:schemeClr val="tx1"/>
              </a:buClr>
              <a:buSzPct val="50000"/>
              <a:buFont typeface="Wingdings" charset="2"/>
              <a:buChar char=""/>
            </a:pPr>
            <a:r>
              <a:rPr lang="en-US" sz="2000" dirty="0">
                <a:solidFill>
                  <a:schemeClr val="tx1"/>
                </a:solidFill>
              </a:rPr>
              <a:t>Does not need any help from users.</a:t>
            </a:r>
          </a:p>
          <a:p>
            <a:pPr>
              <a:spcBef>
                <a:spcPts val="1200"/>
              </a:spcBef>
            </a:pPr>
            <a:r>
              <a:rPr lang="en-US" sz="2200" dirty="0">
                <a:solidFill>
                  <a:schemeClr val="tx1"/>
                </a:solidFill>
              </a:rPr>
              <a:t>Evaluation strategies:</a:t>
            </a:r>
            <a:endParaRPr lang="en-US" dirty="0">
              <a:solidFill>
                <a:schemeClr val="tx1"/>
              </a:solidFill>
            </a:endParaRPr>
          </a:p>
          <a:p>
            <a:pPr lvl="1">
              <a:spcBef>
                <a:spcPts val="1200"/>
              </a:spcBef>
              <a:buClr>
                <a:schemeClr val="tx1"/>
              </a:buClr>
              <a:buSzPct val="50000"/>
              <a:buFont typeface="Wingdings" charset="2"/>
              <a:buChar char=""/>
            </a:pPr>
            <a:r>
              <a:rPr lang="en-US" sz="2000" dirty="0">
                <a:solidFill>
                  <a:schemeClr val="tx1"/>
                </a:solidFill>
              </a:rPr>
              <a:t>To obtain a reliable assessment on performance.</a:t>
            </a:r>
            <a:endParaRPr lang="en-US" sz="2200" dirty="0">
              <a:solidFill>
                <a:schemeClr val="tx1"/>
              </a:solidFill>
            </a:endParaRPr>
          </a:p>
          <a:p>
            <a:pPr>
              <a:spcBef>
                <a:spcPts val="1200"/>
              </a:spcBef>
            </a:pPr>
            <a:r>
              <a:rPr lang="en-US" sz="2200" dirty="0">
                <a:solidFill>
                  <a:schemeClr val="tx1"/>
                </a:solidFill>
              </a:rPr>
              <a:t>Evaluation measures:</a:t>
            </a:r>
            <a:endParaRPr lang="en-US" dirty="0">
              <a:solidFill>
                <a:schemeClr val="tx1"/>
              </a:solidFill>
            </a:endParaRPr>
          </a:p>
          <a:p>
            <a:pPr lvl="1">
              <a:spcBef>
                <a:spcPts val="1200"/>
              </a:spcBef>
              <a:buClr>
                <a:schemeClr val="tx1"/>
              </a:buClr>
              <a:buSzPct val="50000"/>
              <a:buFont typeface="Wingdings" charset="2"/>
              <a:buChar char=""/>
            </a:pPr>
            <a:r>
              <a:rPr lang="en-US" sz="2000" dirty="0">
                <a:solidFill>
                  <a:schemeClr val="tx1"/>
                </a:solidFill>
              </a:rPr>
              <a:t>To measure performance quantitatively.</a:t>
            </a:r>
            <a:endParaRPr lang="en-US" sz="2200" dirty="0">
              <a:solidFill>
                <a:schemeClr val="tx1"/>
              </a:solidFill>
            </a:endParaRPr>
          </a:p>
        </p:txBody>
      </p:sp>
      <p:cxnSp>
        <p:nvCxnSpPr>
          <p:cNvPr id="7" name="Straight Connector 6"/>
          <p:cNvCxnSpPr/>
          <p:nvPr/>
        </p:nvCxnSpPr>
        <p:spPr>
          <a:xfrm>
            <a:off x="568680" y="1219200"/>
            <a:ext cx="8305800"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2"/>
          </p:nvPr>
        </p:nvSpPr>
        <p:spPr/>
        <p:txBody>
          <a:bodyPr/>
          <a:lstStyle/>
          <a:p>
            <a:fld id="{62D56ECA-4C16-4208-B374-27591EF545A3}" type="slidenum">
              <a:rPr lang="en-US" smtClean="0"/>
              <a:pPr/>
              <a:t>5</a:t>
            </a:fld>
            <a:endParaRPr lang="en-US"/>
          </a:p>
        </p:txBody>
      </p:sp>
    </p:spTree>
    <p:extLst>
      <p:ext uri="{BB962C8B-B14F-4D97-AF65-F5344CB8AC3E}">
        <p14:creationId xmlns:p14="http://schemas.microsoft.com/office/powerpoint/2010/main" val="1389287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01000" y="1066800"/>
            <a:ext cx="1066800" cy="9906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a:xfrm>
            <a:off x="457199" y="457200"/>
            <a:ext cx="8458201" cy="762000"/>
          </a:xfrm>
        </p:spPr>
        <p:txBody>
          <a:bodyPr>
            <a:normAutofit/>
          </a:bodyPr>
          <a:lstStyle/>
          <a:p>
            <a:r>
              <a:rPr lang="en-US" sz="3200" dirty="0"/>
              <a:t>2. Some evaluation techniques</a:t>
            </a:r>
          </a:p>
        </p:txBody>
      </p:sp>
      <p:sp>
        <p:nvSpPr>
          <p:cNvPr id="3" name="Rectangle 2"/>
          <p:cNvSpPr>
            <a:spLocks noGrp="1"/>
          </p:cNvSpPr>
          <p:nvPr>
            <p:ph sz="half" idx="1"/>
          </p:nvPr>
        </p:nvSpPr>
        <p:spPr>
          <a:xfrm>
            <a:off x="457200" y="1524000"/>
            <a:ext cx="8458200" cy="5334000"/>
          </a:xfrm>
        </p:spPr>
        <p:txBody>
          <a:bodyPr>
            <a:normAutofit/>
          </a:bodyPr>
          <a:lstStyle/>
          <a:p>
            <a:pPr>
              <a:spcBef>
                <a:spcPts val="1200"/>
              </a:spcBef>
            </a:pPr>
            <a:r>
              <a:rPr lang="en-US" sz="2200" dirty="0">
                <a:solidFill>
                  <a:schemeClr val="tx1"/>
                </a:solidFill>
              </a:rPr>
              <a:t>Hold-out</a:t>
            </a:r>
          </a:p>
          <a:p>
            <a:pPr>
              <a:spcBef>
                <a:spcPts val="1200"/>
              </a:spcBef>
            </a:pPr>
            <a:r>
              <a:rPr lang="en-US" sz="2200" dirty="0">
                <a:solidFill>
                  <a:schemeClr val="tx1"/>
                </a:solidFill>
              </a:rPr>
              <a:t>Stratified sampling</a:t>
            </a:r>
          </a:p>
          <a:p>
            <a:pPr>
              <a:spcBef>
                <a:spcPts val="1200"/>
              </a:spcBef>
            </a:pPr>
            <a:r>
              <a:rPr lang="en-US" sz="2200" dirty="0">
                <a:solidFill>
                  <a:schemeClr val="tx1"/>
                </a:solidFill>
              </a:rPr>
              <a:t>Repeated hold-out</a:t>
            </a:r>
          </a:p>
          <a:p>
            <a:pPr>
              <a:spcBef>
                <a:spcPts val="1200"/>
              </a:spcBef>
            </a:pPr>
            <a:r>
              <a:rPr lang="en-US" sz="2200" dirty="0">
                <a:solidFill>
                  <a:schemeClr val="tx1"/>
                </a:solidFill>
              </a:rPr>
              <a:t>Cross-validation</a:t>
            </a:r>
            <a:endParaRPr lang="en-US" dirty="0">
              <a:solidFill>
                <a:schemeClr val="tx1"/>
              </a:solidFill>
            </a:endParaRPr>
          </a:p>
          <a:p>
            <a:pPr lvl="1">
              <a:spcBef>
                <a:spcPts val="1200"/>
              </a:spcBef>
              <a:buClr>
                <a:schemeClr val="tx1"/>
              </a:buClr>
              <a:buSzPct val="50000"/>
              <a:buFont typeface="Wingdings" charset="2"/>
              <a:buChar char=""/>
            </a:pPr>
            <a:r>
              <a:rPr lang="en-US" sz="2000" dirty="0">
                <a:solidFill>
                  <a:schemeClr val="tx1"/>
                </a:solidFill>
              </a:rPr>
              <a:t>K-fold</a:t>
            </a:r>
          </a:p>
          <a:p>
            <a:pPr lvl="1">
              <a:spcBef>
                <a:spcPts val="1200"/>
              </a:spcBef>
              <a:buClr>
                <a:schemeClr val="tx1"/>
              </a:buClr>
              <a:buSzPct val="50000"/>
              <a:buFont typeface="Wingdings" charset="2"/>
              <a:buChar char=""/>
            </a:pPr>
            <a:r>
              <a:rPr lang="en-US" sz="2000" dirty="0">
                <a:solidFill>
                  <a:schemeClr val="tx1"/>
                </a:solidFill>
              </a:rPr>
              <a:t>Leave-one-out</a:t>
            </a:r>
          </a:p>
          <a:p>
            <a:pPr>
              <a:spcBef>
                <a:spcPts val="1200"/>
              </a:spcBef>
            </a:pPr>
            <a:r>
              <a:rPr lang="en-US" sz="2200" dirty="0">
                <a:solidFill>
                  <a:schemeClr val="tx1"/>
                </a:solidFill>
              </a:rPr>
              <a:t>Bootstrap sampling</a:t>
            </a:r>
          </a:p>
        </p:txBody>
      </p:sp>
      <p:cxnSp>
        <p:nvCxnSpPr>
          <p:cNvPr id="7" name="Straight Connector 6"/>
          <p:cNvCxnSpPr/>
          <p:nvPr/>
        </p:nvCxnSpPr>
        <p:spPr>
          <a:xfrm>
            <a:off x="568680" y="1219200"/>
            <a:ext cx="8305800"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2"/>
          </p:nvPr>
        </p:nvSpPr>
        <p:spPr/>
        <p:txBody>
          <a:bodyPr/>
          <a:lstStyle/>
          <a:p>
            <a:fld id="{62D56ECA-4C16-4208-B374-27591EF545A3}" type="slidenum">
              <a:rPr lang="en-US" smtClean="0"/>
              <a:pPr/>
              <a:t>6</a:t>
            </a:fld>
            <a:endParaRPr lang="en-US"/>
          </a:p>
        </p:txBody>
      </p:sp>
    </p:spTree>
    <p:extLst>
      <p:ext uri="{BB962C8B-B14F-4D97-AF65-F5344CB8AC3E}">
        <p14:creationId xmlns:p14="http://schemas.microsoft.com/office/powerpoint/2010/main" val="1389287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01000" y="1066800"/>
            <a:ext cx="1066800" cy="9906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a:xfrm>
            <a:off x="457199" y="457200"/>
            <a:ext cx="8458201" cy="762000"/>
          </a:xfrm>
        </p:spPr>
        <p:txBody>
          <a:bodyPr>
            <a:normAutofit/>
          </a:bodyPr>
          <a:lstStyle/>
          <a:p>
            <a:r>
              <a:rPr lang="en-US" sz="3200" dirty="0"/>
              <a:t>Hold-out (random splitting)</a:t>
            </a:r>
          </a:p>
        </p:txBody>
      </p:sp>
      <p:sp>
        <p:nvSpPr>
          <p:cNvPr id="3" name="Rectangle 2"/>
          <p:cNvSpPr>
            <a:spLocks noGrp="1"/>
          </p:cNvSpPr>
          <p:nvPr>
            <p:ph sz="half" idx="1"/>
          </p:nvPr>
        </p:nvSpPr>
        <p:spPr>
          <a:xfrm>
            <a:off x="457200" y="1524000"/>
            <a:ext cx="8458200" cy="5334000"/>
          </a:xfrm>
        </p:spPr>
        <p:txBody>
          <a:bodyPr>
            <a:normAutofit/>
          </a:bodyPr>
          <a:lstStyle/>
          <a:p>
            <a:pPr>
              <a:spcBef>
                <a:spcPts val="1200"/>
              </a:spcBef>
            </a:pPr>
            <a:r>
              <a:rPr lang="en-US" sz="2200" dirty="0">
                <a:solidFill>
                  <a:schemeClr val="tx1"/>
                </a:solidFill>
              </a:rPr>
              <a:t>The observed dataset D is randomly splitted into </a:t>
            </a:r>
            <a:br>
              <a:rPr lang="en-US" sz="2200" dirty="0">
                <a:solidFill>
                  <a:schemeClr val="tx1"/>
                </a:solidFill>
              </a:rPr>
            </a:br>
            <a:r>
              <a:rPr lang="en-US" sz="2200" dirty="0">
                <a:solidFill>
                  <a:schemeClr val="tx1"/>
                </a:solidFill>
              </a:rPr>
              <a:t>2 non-overlapping subsets:</a:t>
            </a:r>
            <a:endParaRPr lang="en-US" dirty="0">
              <a:solidFill>
                <a:schemeClr val="tx1"/>
              </a:solidFill>
            </a:endParaRPr>
          </a:p>
          <a:p>
            <a:pPr lvl="1">
              <a:spcBef>
                <a:spcPts val="1200"/>
              </a:spcBef>
              <a:buClr>
                <a:schemeClr val="tx1"/>
              </a:buClr>
              <a:buSzPct val="50000"/>
              <a:buFont typeface="Wingdings" charset="2"/>
              <a:buChar char=""/>
            </a:pPr>
            <a:r>
              <a:rPr lang="en-US" sz="2000" dirty="0">
                <a:solidFill>
                  <a:schemeClr val="tx1"/>
                </a:solidFill>
              </a:rPr>
              <a:t>D</a:t>
            </a:r>
            <a:r>
              <a:rPr lang="en-US" sz="2000" baseline="-25000" dirty="0">
                <a:solidFill>
                  <a:schemeClr val="tx1"/>
                </a:solidFill>
              </a:rPr>
              <a:t>train</a:t>
            </a:r>
            <a:r>
              <a:rPr lang="en-US" sz="2000" dirty="0">
                <a:solidFill>
                  <a:schemeClr val="tx1"/>
                </a:solidFill>
              </a:rPr>
              <a:t>: used for training</a:t>
            </a:r>
          </a:p>
          <a:p>
            <a:pPr lvl="1">
              <a:spcBef>
                <a:spcPts val="1200"/>
              </a:spcBef>
              <a:buClr>
                <a:schemeClr val="tx1"/>
              </a:buClr>
              <a:buSzPct val="50000"/>
              <a:buFont typeface="Wingdings" charset="2"/>
              <a:buChar char=""/>
            </a:pPr>
            <a:r>
              <a:rPr lang="en-US" sz="2000" dirty="0">
                <a:solidFill>
                  <a:schemeClr val="tx1"/>
                </a:solidFill>
              </a:rPr>
              <a:t>D</a:t>
            </a:r>
            <a:r>
              <a:rPr lang="en-US" sz="2000" baseline="-25000" dirty="0">
                <a:solidFill>
                  <a:schemeClr val="tx1"/>
                </a:solidFill>
              </a:rPr>
              <a:t>test</a:t>
            </a:r>
            <a:r>
              <a:rPr lang="en-US" sz="2000" dirty="0">
                <a:solidFill>
                  <a:schemeClr val="tx1"/>
                </a:solidFill>
              </a:rPr>
              <a:t>: used to test performance</a:t>
            </a:r>
          </a:p>
          <a:p>
            <a:pPr lvl="1">
              <a:spcBef>
                <a:spcPts val="1200"/>
              </a:spcBef>
              <a:buClr>
                <a:schemeClr val="tx1"/>
              </a:buClr>
              <a:buSzPct val="50000"/>
              <a:buFont typeface="Wingdings" charset="2"/>
              <a:buChar char=""/>
            </a:pPr>
            <a:endParaRPr lang="en-US" sz="2000" dirty="0">
              <a:solidFill>
                <a:schemeClr val="tx1"/>
              </a:solidFill>
            </a:endParaRPr>
          </a:p>
          <a:p>
            <a:pPr lvl="1">
              <a:spcBef>
                <a:spcPts val="1200"/>
              </a:spcBef>
              <a:buClr>
                <a:schemeClr val="tx1"/>
              </a:buClr>
              <a:buSzPct val="50000"/>
              <a:buFont typeface="Wingdings" charset="2"/>
              <a:buChar char=""/>
            </a:pPr>
            <a:endParaRPr lang="en-US" sz="2000" dirty="0">
              <a:solidFill>
                <a:schemeClr val="tx1"/>
              </a:solidFill>
            </a:endParaRPr>
          </a:p>
          <a:p>
            <a:pPr>
              <a:spcBef>
                <a:spcPts val="1200"/>
              </a:spcBef>
            </a:pPr>
            <a:r>
              <a:rPr lang="en-US" sz="2200" dirty="0">
                <a:solidFill>
                  <a:schemeClr val="tx1"/>
                </a:solidFill>
              </a:rPr>
              <a:t>Note that:</a:t>
            </a:r>
            <a:endParaRPr lang="en-US" dirty="0">
              <a:solidFill>
                <a:schemeClr val="tx1"/>
              </a:solidFill>
            </a:endParaRPr>
          </a:p>
          <a:p>
            <a:pPr lvl="1">
              <a:spcBef>
                <a:spcPts val="1200"/>
              </a:spcBef>
              <a:buClr>
                <a:schemeClr val="tx1"/>
              </a:buClr>
              <a:buSzPct val="50000"/>
              <a:buFont typeface="Wingdings" charset="2"/>
              <a:buChar char=""/>
            </a:pPr>
            <a:r>
              <a:rPr lang="en-US" sz="2000" dirty="0">
                <a:solidFill>
                  <a:schemeClr val="tx1"/>
                </a:solidFill>
              </a:rPr>
              <a:t>No instance of D</a:t>
            </a:r>
            <a:r>
              <a:rPr lang="en-US" sz="2000" baseline="-25000" dirty="0">
                <a:solidFill>
                  <a:schemeClr val="tx1"/>
                </a:solidFill>
              </a:rPr>
              <a:t>test</a:t>
            </a:r>
            <a:r>
              <a:rPr lang="en-US" sz="2000" dirty="0">
                <a:solidFill>
                  <a:schemeClr val="tx1"/>
                </a:solidFill>
              </a:rPr>
              <a:t> is used in the training phase.</a:t>
            </a:r>
          </a:p>
          <a:p>
            <a:pPr lvl="1">
              <a:spcBef>
                <a:spcPts val="1200"/>
              </a:spcBef>
              <a:buClr>
                <a:schemeClr val="tx1"/>
              </a:buClr>
              <a:buSzPct val="50000"/>
              <a:buFont typeface="Wingdings" charset="2"/>
              <a:buChar char=""/>
            </a:pPr>
            <a:r>
              <a:rPr lang="en-US" sz="2000" dirty="0">
                <a:solidFill>
                  <a:schemeClr val="tx1"/>
                </a:solidFill>
              </a:rPr>
              <a:t>No instance of D</a:t>
            </a:r>
            <a:r>
              <a:rPr lang="en-US" sz="2000" baseline="-25000" dirty="0">
                <a:solidFill>
                  <a:schemeClr val="tx1"/>
                </a:solidFill>
              </a:rPr>
              <a:t>train</a:t>
            </a:r>
            <a:r>
              <a:rPr lang="en-US" sz="2000" dirty="0">
                <a:solidFill>
                  <a:schemeClr val="tx1"/>
                </a:solidFill>
              </a:rPr>
              <a:t> is used in the test phase.</a:t>
            </a:r>
          </a:p>
          <a:p>
            <a:pPr>
              <a:spcBef>
                <a:spcPts val="1200"/>
              </a:spcBef>
            </a:pPr>
            <a:r>
              <a:rPr lang="en-US" sz="2200" dirty="0">
                <a:solidFill>
                  <a:schemeClr val="tx1"/>
                </a:solidFill>
              </a:rPr>
              <a:t>Popular split: |D</a:t>
            </a:r>
            <a:r>
              <a:rPr lang="en-US" sz="2200" baseline="-25000" dirty="0">
                <a:solidFill>
                  <a:schemeClr val="tx1"/>
                </a:solidFill>
              </a:rPr>
              <a:t>train</a:t>
            </a:r>
            <a:r>
              <a:rPr lang="en-US" sz="2200" dirty="0">
                <a:solidFill>
                  <a:schemeClr val="tx1"/>
                </a:solidFill>
              </a:rPr>
              <a:t>| = (2/3).|D|,   |D</a:t>
            </a:r>
            <a:r>
              <a:rPr lang="en-US" sz="2200" baseline="-25000" dirty="0">
                <a:solidFill>
                  <a:schemeClr val="tx1"/>
                </a:solidFill>
              </a:rPr>
              <a:t>test</a:t>
            </a:r>
            <a:r>
              <a:rPr lang="en-US" sz="2200" dirty="0">
                <a:solidFill>
                  <a:schemeClr val="tx1"/>
                </a:solidFill>
              </a:rPr>
              <a:t>| = (1/3).|D|</a:t>
            </a:r>
          </a:p>
          <a:p>
            <a:pPr>
              <a:spcBef>
                <a:spcPts val="1200"/>
              </a:spcBef>
            </a:pPr>
            <a:r>
              <a:rPr lang="en-US" sz="2200" dirty="0">
                <a:solidFill>
                  <a:srgbClr val="0000FF"/>
                </a:solidFill>
              </a:rPr>
              <a:t>This technique is suitable when D is of large size.</a:t>
            </a:r>
          </a:p>
        </p:txBody>
      </p:sp>
      <p:cxnSp>
        <p:nvCxnSpPr>
          <p:cNvPr id="7" name="Straight Connector 6"/>
          <p:cNvCxnSpPr/>
          <p:nvPr/>
        </p:nvCxnSpPr>
        <p:spPr>
          <a:xfrm>
            <a:off x="568680" y="1219200"/>
            <a:ext cx="8305800"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2"/>
          </p:nvPr>
        </p:nvSpPr>
        <p:spPr/>
        <p:txBody>
          <a:bodyPr/>
          <a:lstStyle/>
          <a:p>
            <a:fld id="{62D56ECA-4C16-4208-B374-27591EF545A3}" type="slidenum">
              <a:rPr lang="en-US" smtClean="0"/>
              <a:pPr/>
              <a:t>7</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743680829"/>
              </p:ext>
            </p:extLst>
          </p:nvPr>
        </p:nvGraphicFramePr>
        <p:xfrm>
          <a:off x="1371600" y="3515360"/>
          <a:ext cx="6096000" cy="3708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tblGrid>
              <a:tr h="370840">
                <a:tc>
                  <a:txBody>
                    <a:bodyPr/>
                    <a:lstStyle/>
                    <a:p>
                      <a:pPr algn="ctr"/>
                      <a:r>
                        <a:rPr lang="en-US" sz="1800" b="0" dirty="0"/>
                        <a:t>D</a:t>
                      </a:r>
                      <a:r>
                        <a:rPr lang="en-US" sz="1800" b="0" baseline="-25000" dirty="0"/>
                        <a:t>train</a:t>
                      </a:r>
                      <a:endParaRPr lang="en-US" b="0"/>
                    </a:p>
                  </a:txBody>
                  <a:tcPr>
                    <a:solidFill>
                      <a:schemeClr val="bg1">
                        <a:lumMod val="65000"/>
                      </a:schemeClr>
                    </a:solidFill>
                  </a:tcPr>
                </a:tc>
                <a:tc>
                  <a:txBody>
                    <a:bodyPr/>
                    <a:lstStyle/>
                    <a:p>
                      <a:pPr algn="ctr"/>
                      <a:r>
                        <a:rPr lang="en-US" sz="1800" b="0" dirty="0"/>
                        <a:t>D</a:t>
                      </a:r>
                      <a:r>
                        <a:rPr lang="en-US" sz="1800" b="0" baseline="-25000" dirty="0"/>
                        <a:t>test</a:t>
                      </a:r>
                      <a:endParaRPr lang="en-US" b="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89287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01000" y="1066800"/>
            <a:ext cx="1066800" cy="9906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a:xfrm>
            <a:off x="457199" y="457200"/>
            <a:ext cx="8458201" cy="762000"/>
          </a:xfrm>
        </p:spPr>
        <p:txBody>
          <a:bodyPr>
            <a:normAutofit/>
          </a:bodyPr>
          <a:lstStyle/>
          <a:p>
            <a:r>
              <a:rPr lang="en-US" sz="3200" dirty="0"/>
              <a:t>Stratified sampling</a:t>
            </a:r>
          </a:p>
        </p:txBody>
      </p:sp>
      <p:sp>
        <p:nvSpPr>
          <p:cNvPr id="3" name="Rectangle 2"/>
          <p:cNvSpPr>
            <a:spLocks noGrp="1"/>
          </p:cNvSpPr>
          <p:nvPr>
            <p:ph sz="half" idx="1"/>
          </p:nvPr>
        </p:nvSpPr>
        <p:spPr>
          <a:xfrm>
            <a:off x="457200" y="1524000"/>
            <a:ext cx="8458200" cy="5334000"/>
          </a:xfrm>
        </p:spPr>
        <p:txBody>
          <a:bodyPr>
            <a:normAutofit/>
          </a:bodyPr>
          <a:lstStyle/>
          <a:p>
            <a:pPr>
              <a:spcBef>
                <a:spcPts val="1200"/>
              </a:spcBef>
            </a:pPr>
            <a:r>
              <a:rPr lang="en-US" sz="2200" dirty="0">
                <a:solidFill>
                  <a:schemeClr val="tx1"/>
                </a:solidFill>
              </a:rPr>
              <a:t>For small or imbalanced datasets, random splitting might result in a training dataset which are not representative.</a:t>
            </a:r>
            <a:endParaRPr lang="en-US" dirty="0">
              <a:solidFill>
                <a:schemeClr val="tx1"/>
              </a:solidFill>
            </a:endParaRPr>
          </a:p>
          <a:p>
            <a:pPr lvl="1">
              <a:spcBef>
                <a:spcPts val="1200"/>
              </a:spcBef>
              <a:buClr>
                <a:schemeClr val="tx1"/>
              </a:buClr>
              <a:buSzPct val="50000"/>
              <a:buFont typeface="Wingdings" charset="2"/>
              <a:buChar char=""/>
            </a:pPr>
            <a:r>
              <a:rPr lang="en-US" sz="2000" dirty="0">
                <a:solidFill>
                  <a:schemeClr val="tx1"/>
                </a:solidFill>
              </a:rPr>
              <a:t>A class in D</a:t>
            </a:r>
            <a:r>
              <a:rPr lang="en-US" sz="2000" baseline="-25000" dirty="0">
                <a:solidFill>
                  <a:schemeClr val="tx1"/>
                </a:solidFill>
              </a:rPr>
              <a:t>train</a:t>
            </a:r>
            <a:r>
              <a:rPr lang="en-US" sz="2000" dirty="0">
                <a:solidFill>
                  <a:schemeClr val="tx1"/>
                </a:solidFill>
              </a:rPr>
              <a:t> might be empty or have few instances.</a:t>
            </a:r>
          </a:p>
          <a:p>
            <a:pPr>
              <a:spcBef>
                <a:spcPts val="1200"/>
              </a:spcBef>
            </a:pPr>
            <a:r>
              <a:rPr lang="en-US" sz="2200" i="1" dirty="0">
                <a:solidFill>
                  <a:schemeClr val="tx1"/>
                </a:solidFill>
              </a:rPr>
              <a:t>We should split D so that the class distribution in D</a:t>
            </a:r>
            <a:r>
              <a:rPr lang="en-US" sz="2200" i="1" baseline="-25000" dirty="0">
                <a:solidFill>
                  <a:schemeClr val="tx1"/>
                </a:solidFill>
              </a:rPr>
              <a:t>train</a:t>
            </a:r>
            <a:r>
              <a:rPr lang="en-US" sz="2200" i="1" dirty="0">
                <a:solidFill>
                  <a:schemeClr val="tx1"/>
                </a:solidFill>
              </a:rPr>
              <a:t> is similar with that in D.</a:t>
            </a:r>
          </a:p>
          <a:p>
            <a:pPr>
              <a:spcBef>
                <a:spcPts val="1200"/>
              </a:spcBef>
            </a:pPr>
            <a:r>
              <a:rPr lang="en-US" sz="2200" dirty="0">
                <a:solidFill>
                  <a:srgbClr val="0000FF"/>
                </a:solidFill>
              </a:rPr>
              <a:t>Stratified sampling fulfills this need:</a:t>
            </a:r>
            <a:endParaRPr lang="en-US" dirty="0">
              <a:solidFill>
                <a:srgbClr val="0000FF"/>
              </a:solidFill>
            </a:endParaRPr>
          </a:p>
          <a:p>
            <a:pPr lvl="1">
              <a:spcBef>
                <a:spcPts val="1200"/>
              </a:spcBef>
              <a:buClr>
                <a:schemeClr val="tx1"/>
              </a:buClr>
              <a:buSzPct val="50000"/>
              <a:buFont typeface="Wingdings" charset="2"/>
              <a:buChar char=""/>
            </a:pPr>
            <a:r>
              <a:rPr lang="en-US" sz="2000" i="1" dirty="0">
                <a:solidFill>
                  <a:srgbClr val="0000FF"/>
                </a:solidFill>
              </a:rPr>
              <a:t>We randomly split each class of D into 2 parts:</a:t>
            </a:r>
            <a:r>
              <a:rPr lang="en-US" sz="2000" dirty="0">
                <a:solidFill>
                  <a:srgbClr val="0000FF"/>
                </a:solidFill>
              </a:rPr>
              <a:t> one is for D</a:t>
            </a:r>
            <a:r>
              <a:rPr lang="en-US" sz="2000" baseline="-25000" dirty="0">
                <a:solidFill>
                  <a:srgbClr val="0000FF"/>
                </a:solidFill>
              </a:rPr>
              <a:t>train</a:t>
            </a:r>
            <a:r>
              <a:rPr lang="en-US" sz="2000" dirty="0">
                <a:solidFill>
                  <a:srgbClr val="0000FF"/>
                </a:solidFill>
              </a:rPr>
              <a:t>, and the other is for D</a:t>
            </a:r>
            <a:r>
              <a:rPr lang="en-US" sz="2000" baseline="-25000" dirty="0">
                <a:solidFill>
                  <a:srgbClr val="0000FF"/>
                </a:solidFill>
              </a:rPr>
              <a:t>test</a:t>
            </a:r>
            <a:r>
              <a:rPr lang="en-US" sz="2000" dirty="0">
                <a:solidFill>
                  <a:srgbClr val="0000FF"/>
                </a:solidFill>
              </a:rPr>
              <a:t>. </a:t>
            </a:r>
          </a:p>
          <a:p>
            <a:pPr lvl="1">
              <a:lnSpc>
                <a:spcPct val="120000"/>
              </a:lnSpc>
              <a:spcBef>
                <a:spcPts val="1200"/>
              </a:spcBef>
              <a:buClr>
                <a:schemeClr val="tx1"/>
              </a:buClr>
              <a:buSzPct val="50000"/>
              <a:buFont typeface="Wingdings" charset="2"/>
              <a:buChar char=""/>
            </a:pPr>
            <a:r>
              <a:rPr lang="en-US" sz="2000" dirty="0">
                <a:solidFill>
                  <a:srgbClr val="0000FF"/>
                </a:solidFill>
              </a:rPr>
              <a:t>for each class:</a:t>
            </a:r>
            <a:endParaRPr lang="en-US" sz="2200" dirty="0">
              <a:solidFill>
                <a:srgbClr val="0000FF"/>
              </a:solidFill>
            </a:endParaRPr>
          </a:p>
          <a:p>
            <a:pPr>
              <a:spcBef>
                <a:spcPts val="1200"/>
              </a:spcBef>
            </a:pPr>
            <a:r>
              <a:rPr lang="en-US" sz="2200" dirty="0">
                <a:solidFill>
                  <a:schemeClr val="tx1"/>
                </a:solidFill>
              </a:rPr>
              <a:t>Note that this technique cannot be applied to regression and unsupervised learning.</a:t>
            </a:r>
          </a:p>
        </p:txBody>
      </p:sp>
      <p:cxnSp>
        <p:nvCxnSpPr>
          <p:cNvPr id="7" name="Straight Connector 6"/>
          <p:cNvCxnSpPr/>
          <p:nvPr/>
        </p:nvCxnSpPr>
        <p:spPr>
          <a:xfrm>
            <a:off x="568680" y="1219200"/>
            <a:ext cx="8305800"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2"/>
          </p:nvPr>
        </p:nvSpPr>
        <p:spPr/>
        <p:txBody>
          <a:bodyPr/>
          <a:lstStyle/>
          <a:p>
            <a:fld id="{62D56ECA-4C16-4208-B374-27591EF545A3}" type="slidenum">
              <a:rPr lang="en-US" smtClean="0"/>
              <a:pPr/>
              <a:t>8</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915678581"/>
              </p:ext>
            </p:extLst>
          </p:nvPr>
        </p:nvGraphicFramePr>
        <p:xfrm>
          <a:off x="2971800" y="4963160"/>
          <a:ext cx="5867400" cy="370840"/>
        </p:xfrm>
        <a:graphic>
          <a:graphicData uri="http://schemas.openxmlformats.org/drawingml/2006/table">
            <a:tbl>
              <a:tblPr firstRow="1" bandRow="1">
                <a:tableStyleId>{5C22544A-7EE6-4342-B048-85BDC9FD1C3A}</a:tableStyleId>
              </a:tblPr>
              <a:tblGrid>
                <a:gridCol w="3960495">
                  <a:extLst>
                    <a:ext uri="{9D8B030D-6E8A-4147-A177-3AD203B41FA5}">
                      <a16:colId xmlns:a16="http://schemas.microsoft.com/office/drawing/2014/main" val="20000"/>
                    </a:ext>
                  </a:extLst>
                </a:gridCol>
                <a:gridCol w="1906905">
                  <a:extLst>
                    <a:ext uri="{9D8B030D-6E8A-4147-A177-3AD203B41FA5}">
                      <a16:colId xmlns:a16="http://schemas.microsoft.com/office/drawing/2014/main" val="20001"/>
                    </a:ext>
                  </a:extLst>
                </a:gridCol>
              </a:tblGrid>
              <a:tr h="370840">
                <a:tc>
                  <a:txBody>
                    <a:bodyPr/>
                    <a:lstStyle/>
                    <a:p>
                      <a:pPr algn="ctr"/>
                      <a:r>
                        <a:rPr lang="en-US" sz="1800" b="0" dirty="0"/>
                        <a:t>D</a:t>
                      </a:r>
                      <a:r>
                        <a:rPr lang="en-US" sz="1800" b="0" baseline="-25000" dirty="0"/>
                        <a:t>train</a:t>
                      </a:r>
                      <a:endParaRPr lang="en-US" b="0"/>
                    </a:p>
                  </a:txBody>
                  <a:tcPr>
                    <a:solidFill>
                      <a:schemeClr val="bg1">
                        <a:lumMod val="65000"/>
                      </a:schemeClr>
                    </a:solidFill>
                  </a:tcPr>
                </a:tc>
                <a:tc>
                  <a:txBody>
                    <a:bodyPr/>
                    <a:lstStyle/>
                    <a:p>
                      <a:pPr algn="ctr"/>
                      <a:r>
                        <a:rPr lang="en-US" sz="1800" b="0" dirty="0"/>
                        <a:t>D</a:t>
                      </a:r>
                      <a:r>
                        <a:rPr lang="en-US" sz="1800" b="0" baseline="-25000" dirty="0"/>
                        <a:t>test</a:t>
                      </a:r>
                      <a:endParaRPr lang="en-US" b="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89287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01000" y="1066800"/>
            <a:ext cx="1066800" cy="9906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a:xfrm>
            <a:off x="457199" y="457200"/>
            <a:ext cx="8458201" cy="762000"/>
          </a:xfrm>
        </p:spPr>
        <p:txBody>
          <a:bodyPr>
            <a:normAutofit/>
          </a:bodyPr>
          <a:lstStyle/>
          <a:p>
            <a:r>
              <a:rPr lang="en-US" sz="3200" dirty="0"/>
              <a:t>Repeated hold-out</a:t>
            </a:r>
          </a:p>
        </p:txBody>
      </p:sp>
      <p:sp>
        <p:nvSpPr>
          <p:cNvPr id="3" name="Rectangle 2"/>
          <p:cNvSpPr>
            <a:spLocks noGrp="1"/>
          </p:cNvSpPr>
          <p:nvPr>
            <p:ph sz="half" idx="1"/>
          </p:nvPr>
        </p:nvSpPr>
        <p:spPr>
          <a:xfrm>
            <a:off x="457200" y="1524000"/>
            <a:ext cx="8458200" cy="5334000"/>
          </a:xfrm>
        </p:spPr>
        <p:txBody>
          <a:bodyPr>
            <a:normAutofit/>
          </a:bodyPr>
          <a:lstStyle/>
          <a:p>
            <a:pPr>
              <a:spcBef>
                <a:spcPts val="1200"/>
              </a:spcBef>
            </a:pPr>
            <a:r>
              <a:rPr lang="en-US" sz="2200" dirty="0">
                <a:solidFill>
                  <a:schemeClr val="tx1"/>
                </a:solidFill>
              </a:rPr>
              <a:t>We can do hold-out many times, and then take the average result.</a:t>
            </a:r>
            <a:endParaRPr lang="en-US" dirty="0">
              <a:solidFill>
                <a:schemeClr val="tx1"/>
              </a:solidFill>
            </a:endParaRPr>
          </a:p>
          <a:p>
            <a:pPr lvl="1">
              <a:spcBef>
                <a:spcPts val="1200"/>
              </a:spcBef>
              <a:buClr>
                <a:schemeClr val="tx1"/>
              </a:buClr>
              <a:buSzPct val="50000"/>
              <a:buFont typeface="Wingdings" charset="2"/>
              <a:buChar char=""/>
            </a:pPr>
            <a:r>
              <a:rPr lang="en-US" sz="2000" dirty="0">
                <a:solidFill>
                  <a:schemeClr val="tx1"/>
                </a:solidFill>
              </a:rPr>
              <a:t>Repeat hold-out n times. The i</a:t>
            </a:r>
            <a:r>
              <a:rPr lang="en-US" sz="2000" baseline="30000" dirty="0">
                <a:solidFill>
                  <a:schemeClr val="tx1"/>
                </a:solidFill>
              </a:rPr>
              <a:t>th</a:t>
            </a:r>
            <a:r>
              <a:rPr lang="en-US" sz="2000" dirty="0">
                <a:solidFill>
                  <a:schemeClr val="tx1"/>
                </a:solidFill>
              </a:rPr>
              <a:t> time will give a performance result p</a:t>
            </a:r>
            <a:r>
              <a:rPr lang="en-US" sz="2000" baseline="-25000" dirty="0">
                <a:solidFill>
                  <a:schemeClr val="tx1"/>
                </a:solidFill>
              </a:rPr>
              <a:t>i</a:t>
            </a:r>
            <a:r>
              <a:rPr lang="en-US" sz="2000" dirty="0">
                <a:solidFill>
                  <a:schemeClr val="tx1"/>
                </a:solidFill>
              </a:rPr>
              <a:t>. The training data for each hold-out should be different from each other.</a:t>
            </a:r>
          </a:p>
          <a:p>
            <a:pPr lvl="1">
              <a:spcBef>
                <a:spcPts val="1200"/>
              </a:spcBef>
              <a:buClr>
                <a:schemeClr val="tx1"/>
              </a:buClr>
              <a:buSzPct val="50000"/>
              <a:buFont typeface="Wingdings" charset="2"/>
              <a:buChar char=""/>
            </a:pPr>
            <a:r>
              <a:rPr lang="en-US" sz="2000" dirty="0">
                <a:solidFill>
                  <a:schemeClr val="tx1"/>
                </a:solidFill>
              </a:rPr>
              <a:t>Take the average p = mean(p</a:t>
            </a:r>
            <a:r>
              <a:rPr lang="en-US" sz="2000" baseline="-25000" dirty="0">
                <a:solidFill>
                  <a:schemeClr val="tx1"/>
                </a:solidFill>
              </a:rPr>
              <a:t>1</a:t>
            </a:r>
            <a:r>
              <a:rPr lang="en-US" sz="2000" dirty="0">
                <a:solidFill>
                  <a:schemeClr val="tx1"/>
                </a:solidFill>
              </a:rPr>
              <a:t>,…, p</a:t>
            </a:r>
            <a:r>
              <a:rPr lang="en-US" sz="2000" baseline="-25000" dirty="0">
                <a:solidFill>
                  <a:schemeClr val="tx1"/>
                </a:solidFill>
              </a:rPr>
              <a:t>n</a:t>
            </a:r>
            <a:r>
              <a:rPr lang="en-US" sz="2000" dirty="0">
                <a:solidFill>
                  <a:schemeClr val="tx1"/>
                </a:solidFill>
              </a:rPr>
              <a:t>) as the final quality.</a:t>
            </a:r>
          </a:p>
          <a:p>
            <a:pPr>
              <a:spcBef>
                <a:spcPts val="1200"/>
              </a:spcBef>
            </a:pPr>
            <a:r>
              <a:rPr lang="en-US" sz="2200" dirty="0">
                <a:solidFill>
                  <a:schemeClr val="tx1"/>
                </a:solidFill>
              </a:rPr>
              <a:t>Advantages?</a:t>
            </a:r>
          </a:p>
          <a:p>
            <a:pPr>
              <a:spcBef>
                <a:spcPts val="1200"/>
              </a:spcBef>
            </a:pPr>
            <a:r>
              <a:rPr lang="en-US" sz="2200" dirty="0">
                <a:solidFill>
                  <a:schemeClr val="tx1"/>
                </a:solidFill>
              </a:rPr>
              <a:t>Limitations?</a:t>
            </a:r>
          </a:p>
        </p:txBody>
      </p:sp>
      <p:cxnSp>
        <p:nvCxnSpPr>
          <p:cNvPr id="7" name="Straight Connector 6"/>
          <p:cNvCxnSpPr/>
          <p:nvPr/>
        </p:nvCxnSpPr>
        <p:spPr>
          <a:xfrm>
            <a:off x="568680" y="1219200"/>
            <a:ext cx="8305800"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2"/>
          </p:nvPr>
        </p:nvSpPr>
        <p:spPr/>
        <p:txBody>
          <a:bodyPr/>
          <a:lstStyle/>
          <a:p>
            <a:fld id="{62D56ECA-4C16-4208-B374-27591EF545A3}" type="slidenum">
              <a:rPr lang="en-US" smtClean="0"/>
              <a:pPr/>
              <a:t>9</a:t>
            </a:fld>
            <a:endParaRPr lang="en-US"/>
          </a:p>
        </p:txBody>
      </p:sp>
    </p:spTree>
    <p:extLst>
      <p:ext uri="{BB962C8B-B14F-4D97-AF65-F5344CB8AC3E}">
        <p14:creationId xmlns:p14="http://schemas.microsoft.com/office/powerpoint/2010/main" val="1389287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laz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laza">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FF6225CD500547B49EAD98EEBFE241" ma:contentTypeVersion="2" ma:contentTypeDescription="Create a new document." ma:contentTypeScope="" ma:versionID="94efadefd246c73344fe6b858d801ad0">
  <xsd:schema xmlns:xsd="http://www.w3.org/2001/XMLSchema" xmlns:xs="http://www.w3.org/2001/XMLSchema" xmlns:p="http://schemas.microsoft.com/office/2006/metadata/properties" xmlns:ns2="92d18ad8-22c9-46b4-8d56-affd5f74820f" targetNamespace="http://schemas.microsoft.com/office/2006/metadata/properties" ma:root="true" ma:fieldsID="539751de32e6d00c24efd7cd9d57b9d0" ns2:_="">
    <xsd:import namespace="92d18ad8-22c9-46b4-8d56-affd5f74820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d18ad8-22c9-46b4-8d56-affd5f7482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57E9DA0-0A01-48F4-AF8C-939F783FB86F}"/>
</file>

<file path=customXml/itemProps2.xml><?xml version="1.0" encoding="utf-8"?>
<ds:datastoreItem xmlns:ds="http://schemas.openxmlformats.org/officeDocument/2006/customXml" ds:itemID="{313F7C6B-FACB-4952-906D-BB92C80D6055}"/>
</file>

<file path=customXml/itemProps3.xml><?xml version="1.0" encoding="utf-8"?>
<ds:datastoreItem xmlns:ds="http://schemas.openxmlformats.org/officeDocument/2006/customXml" ds:itemID="{A37F61AB-F548-45A5-9C04-AA4B6D9E2701}"/>
</file>

<file path=docProps/app.xml><?xml version="1.0" encoding="utf-8"?>
<Properties xmlns="http://schemas.openxmlformats.org/officeDocument/2006/extended-properties" xmlns:vt="http://schemas.openxmlformats.org/officeDocument/2006/docPropsVTypes">
  <Template>Plaza.thmx</Template>
  <TotalTime>0</TotalTime>
  <Words>1924</Words>
  <Application>Microsoft Macintosh PowerPoint</Application>
  <PresentationFormat>On-screen Show (4:3)</PresentationFormat>
  <Paragraphs>255</Paragraphs>
  <Slides>26</Slides>
  <Notes>26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5" baseType="lpstr">
      <vt:lpstr>Arial</vt:lpstr>
      <vt:lpstr>Calibri</vt:lpstr>
      <vt:lpstr>Cambria Math</vt:lpstr>
      <vt:lpstr>Century Gothic</vt:lpstr>
      <vt:lpstr>Impact</vt:lpstr>
      <vt:lpstr>Wingdings</vt:lpstr>
      <vt:lpstr>Wingdings 2</vt:lpstr>
      <vt:lpstr>Plaza</vt:lpstr>
      <vt:lpstr>Equation</vt:lpstr>
      <vt:lpstr>Introduction to Machine Learning and Data Mining (Học máy và Khai phá dữ liệu)</vt:lpstr>
      <vt:lpstr>Contents</vt:lpstr>
      <vt:lpstr>1. Assessing performance (1)</vt:lpstr>
      <vt:lpstr>Assessing performance (2)</vt:lpstr>
      <vt:lpstr>Assessing performance (3)</vt:lpstr>
      <vt:lpstr>2. Some evaluation techniques</vt:lpstr>
      <vt:lpstr>Hold-out (random splitting)</vt:lpstr>
      <vt:lpstr>Stratified sampling</vt:lpstr>
      <vt:lpstr>Repeated hold-out</vt:lpstr>
      <vt:lpstr>Cross-validation</vt:lpstr>
      <vt:lpstr>Leave-one-out cross-validation</vt:lpstr>
      <vt:lpstr>Bootstrap sampling</vt:lpstr>
      <vt:lpstr>3. Model selection</vt:lpstr>
      <vt:lpstr>Model selection: using hold-out</vt:lpstr>
      <vt:lpstr>Example: select parameters</vt:lpstr>
      <vt:lpstr>4. Model assessment and selection</vt:lpstr>
      <vt:lpstr>5. Performance measures</vt:lpstr>
      <vt:lpstr>Accuracy </vt:lpstr>
      <vt:lpstr>Precision and Recall (1)</vt:lpstr>
      <vt:lpstr>Precision and Recall (1)</vt:lpstr>
      <vt:lpstr>Precision and Recall (2)</vt:lpstr>
      <vt:lpstr>F1</vt:lpstr>
      <vt:lpstr>Example: compare 2 methods</vt:lpstr>
      <vt:lpstr>Example: effect of data size</vt:lpstr>
      <vt:lpstr>Example: effect of parameters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for report on country</dc:title>
  <dc:creator/>
  <cp:keywords/>
  <cp:lastModifiedBy/>
  <cp:revision>1</cp:revision>
  <dcterms:modified xsi:type="dcterms:W3CDTF">2022-06-24T11:02:25Z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TC101659609990</vt:lpwstr>
  </property>
  <property fmtid="{D5CDD505-2E9C-101B-9397-08002B2CF9AE}" pid="3" name="ContentTypeId">
    <vt:lpwstr>0x010100B7FF6225CD500547B49EAD98EEBFE241</vt:lpwstr>
  </property>
</Properties>
</file>