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1" r:id="rId9"/>
    <p:sldId id="263" r:id="rId10"/>
    <p:sldId id="267" r:id="rId11"/>
    <p:sldId id="278" r:id="rId12"/>
    <p:sldId id="279" r:id="rId13"/>
    <p:sldId id="284" r:id="rId14"/>
    <p:sldId id="280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64" r:id="rId23"/>
    <p:sldId id="268" r:id="rId24"/>
    <p:sldId id="269" r:id="rId25"/>
    <p:sldId id="270" r:id="rId26"/>
    <p:sldId id="282" r:id="rId27"/>
    <p:sldId id="271" r:id="rId28"/>
    <p:sldId id="272" r:id="rId29"/>
    <p:sldId id="273" r:id="rId30"/>
    <p:sldId id="274" r:id="rId31"/>
    <p:sldId id="275" r:id="rId32"/>
    <p:sldId id="276" r:id="rId33"/>
    <p:sldId id="266" r:id="rId34"/>
  </p:sldIdLst>
  <p:sldSz cx="18288000" cy="10287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Nunito Bold" panose="020B0604020202020204" charset="0"/>
      <p:regular r:id="rId39"/>
    </p:embeddedFont>
    <p:embeddedFont>
      <p:font typeface="Nunito" panose="020B060402020202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20.sv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2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1.svg"/><Relationship Id="rId4" Type="http://schemas.openxmlformats.org/officeDocument/2006/relationships/image" Target="../media/image41.png"/><Relationship Id="rId9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svg"/><Relationship Id="rId3" Type="http://schemas.openxmlformats.org/officeDocument/2006/relationships/image" Target="../media/image67.svg"/><Relationship Id="rId7" Type="http://schemas.openxmlformats.org/officeDocument/2006/relationships/image" Target="../media/image71.svg"/><Relationship Id="rId12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4.svg"/><Relationship Id="rId5" Type="http://schemas.openxmlformats.org/officeDocument/2006/relationships/image" Target="../media/image69.svg"/><Relationship Id="rId10" Type="http://schemas.openxmlformats.org/officeDocument/2006/relationships/image" Target="../media/image2.png"/><Relationship Id="rId4" Type="http://schemas.openxmlformats.org/officeDocument/2006/relationships/image" Target="../media/image4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svg"/><Relationship Id="rId7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28.sv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2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9938805">
            <a:off x="12918970" y="8167940"/>
            <a:ext cx="4393392" cy="218072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25268">
            <a:off x="12750156" y="924269"/>
            <a:ext cx="3738709" cy="10047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857816" y="5143500"/>
            <a:ext cx="3657600" cy="203495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440100" y="1104391"/>
            <a:ext cx="9407800" cy="58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262">
                <a:solidFill>
                  <a:srgbClr val="301906"/>
                </a:solidFill>
                <a:latin typeface="Nunito Bold"/>
              </a:rPr>
              <a:t>Network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48282" y="2117052"/>
            <a:ext cx="12991436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dirty="0">
                <a:solidFill>
                  <a:srgbClr val="301906"/>
                </a:solidFill>
                <a:latin typeface="Nunito Bold"/>
              </a:rPr>
              <a:t>Topic 6</a:t>
            </a:r>
          </a:p>
          <a:p>
            <a:pPr algn="ctr">
              <a:lnSpc>
                <a:spcPts val="7699"/>
              </a:lnSpc>
            </a:pPr>
            <a:r>
              <a:rPr lang="en-US" sz="6999" dirty="0">
                <a:solidFill>
                  <a:srgbClr val="301906"/>
                </a:solidFill>
                <a:latin typeface="Nunito Bold"/>
              </a:rPr>
              <a:t>File-sharing application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66736" y="4929324"/>
            <a:ext cx="5762327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225">
                <a:solidFill>
                  <a:srgbClr val="301906"/>
                </a:solidFill>
                <a:latin typeface="Nunito Bold"/>
              </a:rPr>
              <a:t>Members:</a:t>
            </a:r>
          </a:p>
          <a:p>
            <a:pPr>
              <a:lnSpc>
                <a:spcPts val="4200"/>
              </a:lnSpc>
            </a:pPr>
            <a:r>
              <a:rPr lang="en-US" sz="3000" spc="225">
                <a:solidFill>
                  <a:srgbClr val="301906"/>
                </a:solidFill>
                <a:latin typeface="Nunito"/>
              </a:rPr>
              <a:t>Phạm Thành Biên 20194731</a:t>
            </a:r>
          </a:p>
          <a:p>
            <a:pPr>
              <a:lnSpc>
                <a:spcPts val="4200"/>
              </a:lnSpc>
            </a:pPr>
            <a:r>
              <a:rPr lang="en-US" sz="3000" spc="225">
                <a:solidFill>
                  <a:srgbClr val="301906"/>
                </a:solidFill>
                <a:latin typeface="Nunito"/>
              </a:rPr>
              <a:t>Phạm Hải Đăng 20194736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25">
                <a:solidFill>
                  <a:srgbClr val="301906"/>
                </a:solidFill>
                <a:latin typeface="Nunito"/>
              </a:rPr>
              <a:t>Hoàng Thanh Lâm 20194786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782963">
            <a:off x="-560060" y="-1590305"/>
            <a:ext cx="1579948" cy="447923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600121">
            <a:off x="16735385" y="8782681"/>
            <a:ext cx="396214" cy="1203964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29914" y="563844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III. System architecture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3830" y="2447104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Server flows</a:t>
            </a:r>
          </a:p>
        </p:txBody>
      </p:sp>
      <p:sp>
        <p:nvSpPr>
          <p:cNvPr id="31" name="Oval 30"/>
          <p:cNvSpPr/>
          <p:nvPr/>
        </p:nvSpPr>
        <p:spPr>
          <a:xfrm>
            <a:off x="11582400" y="881363"/>
            <a:ext cx="2133600" cy="8020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183503" y="2220994"/>
            <a:ext cx="2931393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Initializing</a:t>
            </a:r>
          </a:p>
        </p:txBody>
      </p:sp>
      <p:cxnSp>
        <p:nvCxnSpPr>
          <p:cNvPr id="34" name="Straight Arrow Connector 33"/>
          <p:cNvCxnSpPr>
            <a:stCxn id="31" idx="4"/>
            <a:endCxn id="32" idx="0"/>
          </p:cNvCxnSpPr>
          <p:nvPr/>
        </p:nvCxnSpPr>
        <p:spPr>
          <a:xfrm>
            <a:off x="12649200" y="1683367"/>
            <a:ext cx="0" cy="5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629900" y="3385325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Load from database</a:t>
            </a:r>
          </a:p>
        </p:txBody>
      </p:sp>
      <p:cxnSp>
        <p:nvCxnSpPr>
          <p:cNvPr id="62" name="Straight Arrow Connector 61"/>
          <p:cNvCxnSpPr>
            <a:stCxn id="32" idx="2"/>
            <a:endCxn id="40" idx="0"/>
          </p:cNvCxnSpPr>
          <p:nvPr/>
        </p:nvCxnSpPr>
        <p:spPr>
          <a:xfrm>
            <a:off x="12649200" y="2847698"/>
            <a:ext cx="0" cy="5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29899" y="4627129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Receive Message</a:t>
            </a:r>
          </a:p>
        </p:txBody>
      </p:sp>
      <p:cxnSp>
        <p:nvCxnSpPr>
          <p:cNvPr id="13" name="Straight Arrow Connector 12"/>
          <p:cNvCxnSpPr>
            <a:stCxn id="40" idx="2"/>
            <a:endCxn id="46" idx="0"/>
          </p:cNvCxnSpPr>
          <p:nvPr/>
        </p:nvCxnSpPr>
        <p:spPr>
          <a:xfrm flipH="1">
            <a:off x="12649199" y="4012029"/>
            <a:ext cx="1" cy="61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645941" y="5823906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Handing Error</a:t>
            </a:r>
          </a:p>
        </p:txBody>
      </p:sp>
      <p:cxnSp>
        <p:nvCxnSpPr>
          <p:cNvPr id="16" name="Straight Arrow Connector 15"/>
          <p:cNvCxnSpPr>
            <a:stCxn id="46" idx="2"/>
            <a:endCxn id="50" idx="0"/>
          </p:cNvCxnSpPr>
          <p:nvPr/>
        </p:nvCxnSpPr>
        <p:spPr>
          <a:xfrm>
            <a:off x="12649199" y="5253833"/>
            <a:ext cx="16042" cy="5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751145" y="7047663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16000" y="8141200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716000" y="9234737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8" name="Straight Arrow Connector 17"/>
          <p:cNvCxnSpPr>
            <a:stCxn id="50" idx="2"/>
            <a:endCxn id="53" idx="1"/>
          </p:cNvCxnSpPr>
          <p:nvPr/>
        </p:nvCxnSpPr>
        <p:spPr>
          <a:xfrm rot="16200000" flipH="1">
            <a:off x="12752991" y="6362860"/>
            <a:ext cx="910405" cy="108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0" idx="2"/>
            <a:endCxn id="54" idx="1"/>
          </p:cNvCxnSpPr>
          <p:nvPr/>
        </p:nvCxnSpPr>
        <p:spPr>
          <a:xfrm rot="16200000" flipH="1">
            <a:off x="12188649" y="6927201"/>
            <a:ext cx="2003942" cy="1050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0" idx="2"/>
            <a:endCxn id="55" idx="1"/>
          </p:cNvCxnSpPr>
          <p:nvPr/>
        </p:nvCxnSpPr>
        <p:spPr>
          <a:xfrm rot="16200000" flipH="1">
            <a:off x="11641881" y="7473969"/>
            <a:ext cx="3097479" cy="1050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15999879">
            <a:off x="10528040" y="8782681"/>
            <a:ext cx="396214" cy="1203964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7543800" y="7047663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Group functions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08655" y="8141200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File functions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08655" y="9234737"/>
            <a:ext cx="4038600" cy="62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Back</a:t>
            </a:r>
          </a:p>
        </p:txBody>
      </p:sp>
      <p:cxnSp>
        <p:nvCxnSpPr>
          <p:cNvPr id="24" name="Straight Arrow Connector 23"/>
          <p:cNvCxnSpPr>
            <a:stCxn id="50" idx="2"/>
            <a:endCxn id="64" idx="3"/>
          </p:cNvCxnSpPr>
          <p:nvPr/>
        </p:nvCxnSpPr>
        <p:spPr>
          <a:xfrm rot="5400000">
            <a:off x="11668619" y="6364392"/>
            <a:ext cx="910405" cy="108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67" idx="3"/>
          </p:cNvCxnSpPr>
          <p:nvPr/>
        </p:nvCxnSpPr>
        <p:spPr>
          <a:xfrm rot="5400000">
            <a:off x="11104277" y="6893588"/>
            <a:ext cx="2003942" cy="1117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0" idx="2"/>
            <a:endCxn id="71" idx="3"/>
          </p:cNvCxnSpPr>
          <p:nvPr/>
        </p:nvCxnSpPr>
        <p:spPr>
          <a:xfrm rot="5400000">
            <a:off x="10557509" y="7440356"/>
            <a:ext cx="3097479" cy="1117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4" idx="1"/>
            <a:endCxn id="46" idx="1"/>
          </p:cNvCxnSpPr>
          <p:nvPr/>
        </p:nvCxnSpPr>
        <p:spPr>
          <a:xfrm rot="10800000" flipH="1">
            <a:off x="7543799" y="4940481"/>
            <a:ext cx="3086099" cy="2420534"/>
          </a:xfrm>
          <a:prstGeom prst="bentConnector3">
            <a:avLst>
              <a:gd name="adj1" fmla="val -7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7" idx="1"/>
            <a:endCxn id="46" idx="1"/>
          </p:cNvCxnSpPr>
          <p:nvPr/>
        </p:nvCxnSpPr>
        <p:spPr>
          <a:xfrm rot="10800000" flipH="1">
            <a:off x="7508655" y="4940482"/>
            <a:ext cx="3121244" cy="3514071"/>
          </a:xfrm>
          <a:prstGeom prst="bentConnector3">
            <a:avLst>
              <a:gd name="adj1" fmla="val -6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1" idx="1"/>
            <a:endCxn id="46" idx="1"/>
          </p:cNvCxnSpPr>
          <p:nvPr/>
        </p:nvCxnSpPr>
        <p:spPr>
          <a:xfrm rot="10800000" flipH="1">
            <a:off x="7508655" y="4940481"/>
            <a:ext cx="3121244" cy="4607608"/>
          </a:xfrm>
          <a:prstGeom prst="bentConnector3">
            <a:avLst>
              <a:gd name="adj1" fmla="val -6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3"/>
            <a:endCxn id="46" idx="3"/>
          </p:cNvCxnSpPr>
          <p:nvPr/>
        </p:nvCxnSpPr>
        <p:spPr>
          <a:xfrm flipH="1" flipV="1">
            <a:off x="14668499" y="4940481"/>
            <a:ext cx="3121246" cy="2420534"/>
          </a:xfrm>
          <a:prstGeom prst="bentConnector3">
            <a:avLst>
              <a:gd name="adj1" fmla="val -7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3"/>
            <a:endCxn id="46" idx="3"/>
          </p:cNvCxnSpPr>
          <p:nvPr/>
        </p:nvCxnSpPr>
        <p:spPr>
          <a:xfrm flipH="1" flipV="1">
            <a:off x="14668499" y="4940481"/>
            <a:ext cx="3086101" cy="3514071"/>
          </a:xfrm>
          <a:prstGeom prst="bentConnector3">
            <a:avLst>
              <a:gd name="adj1" fmla="val -8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5" idx="3"/>
            <a:endCxn id="46" idx="3"/>
          </p:cNvCxnSpPr>
          <p:nvPr/>
        </p:nvCxnSpPr>
        <p:spPr>
          <a:xfrm flipH="1" flipV="1">
            <a:off x="14668499" y="4940481"/>
            <a:ext cx="3086101" cy="4607608"/>
          </a:xfrm>
          <a:prstGeom prst="bentConnector3">
            <a:avLst>
              <a:gd name="adj1" fmla="val -8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943100" y="142330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IV. System design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839448" y="2933018"/>
            <a:ext cx="517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Login/</a:t>
            </a:r>
            <a:r>
              <a:rPr lang="en-US" sz="4800" b="1" dirty="0" err="1"/>
              <a:t>Signin</a:t>
            </a:r>
            <a:r>
              <a:rPr lang="en-US" sz="4800" b="1" dirty="0"/>
              <a:t> workflow</a:t>
            </a:r>
          </a:p>
        </p:txBody>
      </p:sp>
      <p:pic>
        <p:nvPicPr>
          <p:cNvPr id="6" name="Picture 5" descr="A screenshot of a diagram&#10;&#10;Description automatically generated">
            <a:extLst>
              <a:ext uri="{FF2B5EF4-FFF2-40B4-BE49-F238E27FC236}">
                <a16:creationId xmlns:a16="http://schemas.microsoft.com/office/drawing/2014/main" id="{3E1C7D6E-C9D7-360F-ED8A-8F2801A87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10143"/>
            <a:ext cx="9866271" cy="74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2895600" y="2323041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Create group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2151C6-8206-0D98-A0DD-E22D631C0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43" y="3557589"/>
            <a:ext cx="8742857" cy="6230146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72C8CBDD-5439-C6E4-A091-F62EF21E2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7589"/>
            <a:ext cx="9375859" cy="6230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C91237-C10B-4E27-93FE-4853D3EE4A97}"/>
              </a:ext>
            </a:extLst>
          </p:cNvPr>
          <p:cNvSpPr txBox="1"/>
          <p:nvPr/>
        </p:nvSpPr>
        <p:spPr>
          <a:xfrm>
            <a:off x="12420600" y="2323040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Join group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2FB24A44-5771-C7AD-90E5-C5648757A7FC}"/>
              </a:ext>
            </a:extLst>
          </p:cNvPr>
          <p:cNvSpPr txBox="1"/>
          <p:nvPr/>
        </p:nvSpPr>
        <p:spPr>
          <a:xfrm>
            <a:off x="1828800" y="849986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IV. System design</a:t>
            </a:r>
          </a:p>
        </p:txBody>
      </p:sp>
    </p:spTree>
    <p:extLst>
      <p:ext uri="{BB962C8B-B14F-4D97-AF65-F5344CB8AC3E}">
        <p14:creationId xmlns:p14="http://schemas.microsoft.com/office/powerpoint/2010/main" val="7014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943100" y="142330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IV. System design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839448" y="2933018"/>
            <a:ext cx="5175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Group management workflow</a:t>
            </a:r>
          </a:p>
        </p:txBody>
      </p:sp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892E6DD2-1EB7-4167-C14C-9731856CA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63" y="2605393"/>
            <a:ext cx="9952837" cy="72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2971800" y="2410103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Upload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1237-C10B-4E27-93FE-4853D3EE4A97}"/>
              </a:ext>
            </a:extLst>
          </p:cNvPr>
          <p:cNvSpPr txBox="1"/>
          <p:nvPr/>
        </p:nvSpPr>
        <p:spPr>
          <a:xfrm>
            <a:off x="12039600" y="2406177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Download file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7BD42265-D328-1E76-747D-40133D585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3695700"/>
            <a:ext cx="9238095" cy="618962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A01ACCC-80C2-41B5-7A11-E852F6BA2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01" y="3695700"/>
            <a:ext cx="8613970" cy="6189626"/>
          </a:xfrm>
          <a:prstGeom prst="rect">
            <a:avLst/>
          </a:prstGeom>
        </p:spPr>
      </p:pic>
      <p:sp>
        <p:nvSpPr>
          <p:cNvPr id="2" name="TextBox 19">
            <a:extLst>
              <a:ext uri="{FF2B5EF4-FFF2-40B4-BE49-F238E27FC236}">
                <a16:creationId xmlns:a16="http://schemas.microsoft.com/office/drawing/2014/main" id="{F5BBD0EC-AEE5-C102-21A4-52550542529A}"/>
              </a:ext>
            </a:extLst>
          </p:cNvPr>
          <p:cNvSpPr txBox="1"/>
          <p:nvPr/>
        </p:nvSpPr>
        <p:spPr>
          <a:xfrm>
            <a:off x="16764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IV.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12885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943100" y="142330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IV. System design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839448" y="2933018"/>
            <a:ext cx="517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File management workflow</a:t>
            </a:r>
          </a:p>
        </p:txBody>
      </p:sp>
      <p:pic>
        <p:nvPicPr>
          <p:cNvPr id="6" name="Picture 5" descr="A diagram of a server&#10;&#10;Description automatically generated">
            <a:extLst>
              <a:ext uri="{FF2B5EF4-FFF2-40B4-BE49-F238E27FC236}">
                <a16:creationId xmlns:a16="http://schemas.microsoft.com/office/drawing/2014/main" id="{1F038AAA-D8BD-59D7-11F5-18EA17014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16" y="2705100"/>
            <a:ext cx="9748684" cy="73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Server workflow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1125200" y="2964804"/>
            <a:ext cx="647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Bind and listen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94CD6-5454-997A-3FD5-5AF93B09F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81506"/>
            <a:ext cx="8232889" cy="47956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866C9A-97C3-DF19-58FA-4679192F8BD3}"/>
              </a:ext>
            </a:extLst>
          </p:cNvPr>
          <p:cNvSpPr/>
          <p:nvPr/>
        </p:nvSpPr>
        <p:spPr>
          <a:xfrm>
            <a:off x="8534400" y="61212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8050F-648D-DEED-4F08-BAC20F31D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999" y="4775439"/>
            <a:ext cx="8290001" cy="3660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10C5BB-2180-D97A-2D6B-3D564FC91DE2}"/>
              </a:ext>
            </a:extLst>
          </p:cNvPr>
          <p:cNvSpPr txBox="1"/>
          <p:nvPr/>
        </p:nvSpPr>
        <p:spPr>
          <a:xfrm>
            <a:off x="2584817" y="2964804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Initial data</a:t>
            </a:r>
          </a:p>
        </p:txBody>
      </p:sp>
    </p:spTree>
    <p:extLst>
      <p:ext uri="{BB962C8B-B14F-4D97-AF65-F5344CB8AC3E}">
        <p14:creationId xmlns:p14="http://schemas.microsoft.com/office/powerpoint/2010/main" val="96200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Server workflow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0104767" y="3081580"/>
            <a:ext cx="647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Return message to client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866C9A-97C3-DF19-58FA-4679192F8BD3}"/>
              </a:ext>
            </a:extLst>
          </p:cNvPr>
          <p:cNvSpPr/>
          <p:nvPr/>
        </p:nvSpPr>
        <p:spPr>
          <a:xfrm>
            <a:off x="7070011" y="67591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0C5BB-2180-D97A-2D6B-3D564FC91DE2}"/>
              </a:ext>
            </a:extLst>
          </p:cNvPr>
          <p:cNvSpPr txBox="1"/>
          <p:nvPr/>
        </p:nvSpPr>
        <p:spPr>
          <a:xfrm>
            <a:off x="154306" y="2712249"/>
            <a:ext cx="6416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Process with </a:t>
            </a:r>
            <a:br>
              <a:rPr lang="en-US" sz="4800" b="1" dirty="0"/>
            </a:br>
            <a:r>
              <a:rPr lang="en-US" sz="4800" b="1" dirty="0"/>
              <a:t>corresponding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86800-A169-585F-3A85-935D9AAAD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1299"/>
            <a:ext cx="6725627" cy="4800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CE061-0EC1-04E2-C2B4-0A9D2F190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2803" y="5143500"/>
            <a:ext cx="9895197" cy="37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Client workflow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0385787" y="2874807"/>
            <a:ext cx="647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Client choose function from UI screen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866C9A-97C3-DF19-58FA-4679192F8BD3}"/>
              </a:ext>
            </a:extLst>
          </p:cNvPr>
          <p:cNvSpPr/>
          <p:nvPr/>
        </p:nvSpPr>
        <p:spPr>
          <a:xfrm>
            <a:off x="8475445" y="67437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61CAE-38C9-AB95-C450-A8C3DD697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898" y="4610070"/>
            <a:ext cx="6324600" cy="523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26592-3434-A8CE-4D47-017583DFA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610070"/>
            <a:ext cx="6324600" cy="5192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71A818-6AEA-3064-6760-8D64AC199EE2}"/>
              </a:ext>
            </a:extLst>
          </p:cNvPr>
          <p:cNvSpPr txBox="1"/>
          <p:nvPr/>
        </p:nvSpPr>
        <p:spPr>
          <a:xfrm>
            <a:off x="920132" y="2874807"/>
            <a:ext cx="647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Client initial and connect to server </a:t>
            </a:r>
          </a:p>
        </p:txBody>
      </p:sp>
    </p:spTree>
    <p:extLst>
      <p:ext uri="{BB962C8B-B14F-4D97-AF65-F5344CB8AC3E}">
        <p14:creationId xmlns:p14="http://schemas.microsoft.com/office/powerpoint/2010/main" val="132393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Client workflow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6992-2321-D204-E638-06C3C9044C55}"/>
              </a:ext>
            </a:extLst>
          </p:cNvPr>
          <p:cNvSpPr txBox="1"/>
          <p:nvPr/>
        </p:nvSpPr>
        <p:spPr>
          <a:xfrm>
            <a:off x="10385787" y="2874807"/>
            <a:ext cx="647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Receive, process return message and display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866C9A-97C3-DF19-58FA-4679192F8BD3}"/>
              </a:ext>
            </a:extLst>
          </p:cNvPr>
          <p:cNvSpPr/>
          <p:nvPr/>
        </p:nvSpPr>
        <p:spPr>
          <a:xfrm>
            <a:off x="8132935" y="67437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1A818-6AEA-3064-6760-8D64AC199EE2}"/>
              </a:ext>
            </a:extLst>
          </p:cNvPr>
          <p:cNvSpPr txBox="1"/>
          <p:nvPr/>
        </p:nvSpPr>
        <p:spPr>
          <a:xfrm>
            <a:off x="920132" y="2874807"/>
            <a:ext cx="647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Process and send message to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AAFAA-29C1-F89F-BB8B-9FFEC6C71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02" y="4428128"/>
            <a:ext cx="6324600" cy="5600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1BB68-D08F-7057-52B2-5CE5D15EE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9876" y="4428128"/>
            <a:ext cx="7457740" cy="56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73144" y="5939158"/>
            <a:ext cx="7712287" cy="151353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971913" y="5939158"/>
            <a:ext cx="7712287" cy="151353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73144" y="7888243"/>
            <a:ext cx="7712287" cy="15135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971913" y="7785656"/>
            <a:ext cx="7712287" cy="15135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823060" y="6041745"/>
            <a:ext cx="1234767" cy="130836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9371871" y="6041745"/>
            <a:ext cx="1234767" cy="130836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354529" y="7888243"/>
            <a:ext cx="1234767" cy="130836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823060" y="7990830"/>
            <a:ext cx="1234767" cy="130836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42468" y="6427951"/>
            <a:ext cx="6558323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System architecture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8059" y="6544801"/>
            <a:ext cx="744769" cy="3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899" spc="217" dirty="0">
                <a:solidFill>
                  <a:srgbClr val="FFFEFD"/>
                </a:solidFill>
                <a:latin typeface="Nunito Bold"/>
              </a:rPr>
              <a:t>III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99528" y="6544801"/>
            <a:ext cx="744769" cy="3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IV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9528" y="8391299"/>
            <a:ext cx="744769" cy="3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899" spc="217" dirty="0">
                <a:solidFill>
                  <a:srgbClr val="FFFEFD"/>
                </a:solidFill>
                <a:latin typeface="Nunito Bold"/>
              </a:rPr>
              <a:t>VI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8059" y="8493886"/>
            <a:ext cx="744769" cy="3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V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73937" y="6427951"/>
            <a:ext cx="6558323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System design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42468" y="8377037"/>
            <a:ext cx="6558323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Protocol design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73937" y="8274450"/>
            <a:ext cx="6558323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Demo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3985422" y="644446"/>
            <a:ext cx="3072415" cy="3072415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393654" y="1392084"/>
            <a:ext cx="9500691" cy="114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301906"/>
                </a:solidFill>
                <a:latin typeface="Nunito Bold"/>
              </a:rPr>
              <a:t>Table of content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6578343" y="2979585"/>
            <a:ext cx="5131313" cy="14111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73144" y="3987471"/>
            <a:ext cx="7712287" cy="151353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823060" y="4090058"/>
            <a:ext cx="1234767" cy="130836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068059" y="4593114"/>
            <a:ext cx="744769" cy="3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42468" y="4476265"/>
            <a:ext cx="6558323" cy="4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Introduction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971913" y="4090058"/>
            <a:ext cx="7712287" cy="151353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354529" y="4192645"/>
            <a:ext cx="1234767" cy="1308362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0773937" y="4578852"/>
            <a:ext cx="6558323" cy="4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217" dirty="0">
                <a:solidFill>
                  <a:srgbClr val="301906"/>
                </a:solidFill>
                <a:latin typeface="Nunito Bold"/>
              </a:rPr>
              <a:t>Member's contribution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99528" y="4695701"/>
            <a:ext cx="744769" cy="3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899" spc="217" dirty="0">
                <a:solidFill>
                  <a:srgbClr val="FFFEFD"/>
                </a:solidFill>
                <a:latin typeface="Nunito Bold"/>
              </a:rPr>
              <a:t>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Manage entities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71A818-6AEA-3064-6760-8D64AC199EE2}"/>
              </a:ext>
            </a:extLst>
          </p:cNvPr>
          <p:cNvSpPr txBox="1"/>
          <p:nvPr/>
        </p:nvSpPr>
        <p:spPr>
          <a:xfrm>
            <a:off x="990600" y="2626841"/>
            <a:ext cx="647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err="1"/>
              <a:t>Manage</a:t>
            </a:r>
            <a:r>
              <a:rPr lang="vi-VN" sz="4800" b="1" dirty="0"/>
              <a:t> </a:t>
            </a:r>
            <a:r>
              <a:rPr lang="vi-VN" sz="4800" b="1" dirty="0" err="1"/>
              <a:t>user</a:t>
            </a:r>
            <a:r>
              <a:rPr lang="vi-VN" sz="4800" b="1" dirty="0"/>
              <a:t> </a:t>
            </a:r>
            <a:r>
              <a:rPr lang="vi-VN" sz="4800" b="1" dirty="0" err="1"/>
              <a:t>account</a:t>
            </a: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90976-591B-9604-4419-7363130C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533900"/>
            <a:ext cx="6999694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155EE-EDB3-F053-1A15-A56E6D9A6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163" y="4533901"/>
            <a:ext cx="85221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86866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Manage entities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71A818-6AEA-3064-6760-8D64AC199EE2}"/>
              </a:ext>
            </a:extLst>
          </p:cNvPr>
          <p:cNvSpPr txBox="1"/>
          <p:nvPr/>
        </p:nvSpPr>
        <p:spPr>
          <a:xfrm>
            <a:off x="990600" y="2626841"/>
            <a:ext cx="647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err="1"/>
              <a:t>Manage</a:t>
            </a:r>
            <a:r>
              <a:rPr lang="vi-VN" sz="4800" b="1" dirty="0"/>
              <a:t> </a:t>
            </a:r>
            <a:r>
              <a:rPr lang="vi-VN" sz="4800" b="1" dirty="0" err="1"/>
              <a:t>group</a:t>
            </a:r>
            <a:endParaRPr lang="en-US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9C653-90A3-CFF7-8BFC-A12C80BE2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32717"/>
            <a:ext cx="7652657" cy="4457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E832F-8974-0098-67B4-1A8AF3FBF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4432716"/>
            <a:ext cx="7550538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3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93786" y="104775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752600" y="778735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2600" y="3235168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Message: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1414"/>
              </p:ext>
            </p:extLst>
          </p:nvPr>
        </p:nvGraphicFramePr>
        <p:xfrm>
          <a:off x="5105400" y="3235168"/>
          <a:ext cx="8733093" cy="7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31">
                  <a:extLst>
                    <a:ext uri="{9D8B030D-6E8A-4147-A177-3AD203B41FA5}">
                      <a16:colId xmlns:a16="http://schemas.microsoft.com/office/drawing/2014/main" val="453415861"/>
                    </a:ext>
                  </a:extLst>
                </a:gridCol>
                <a:gridCol w="2911031">
                  <a:extLst>
                    <a:ext uri="{9D8B030D-6E8A-4147-A177-3AD203B41FA5}">
                      <a16:colId xmlns:a16="http://schemas.microsoft.com/office/drawing/2014/main" val="3335116863"/>
                    </a:ext>
                  </a:extLst>
                </a:gridCol>
                <a:gridCol w="2911031">
                  <a:extLst>
                    <a:ext uri="{9D8B030D-6E8A-4147-A177-3AD203B41FA5}">
                      <a16:colId xmlns:a16="http://schemas.microsoft.com/office/drawing/2014/main" val="291462697"/>
                    </a:ext>
                  </a:extLst>
                </a:gridCol>
              </a:tblGrid>
              <a:tr h="75061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opcode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length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payload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3143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52600" y="5299874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/>
              <a:t>Opcode: message code</a:t>
            </a:r>
          </a:p>
          <a:p>
            <a:pPr lvl="0"/>
            <a:r>
              <a:rPr lang="en-US" sz="4000" dirty="0"/>
              <a:t>Length: message length</a:t>
            </a:r>
          </a:p>
          <a:p>
            <a:pPr lvl="0"/>
            <a:r>
              <a:rPr lang="en-US" sz="4000" dirty="0"/>
              <a:t>Payload: data in message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08621" y="530589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typedef</a:t>
            </a:r>
            <a:r>
              <a:rPr lang="en-US" sz="4000" dirty="0"/>
              <a:t> </a:t>
            </a:r>
            <a:r>
              <a:rPr lang="en-US" sz="4000" dirty="0" err="1"/>
              <a:t>struct</a:t>
            </a:r>
            <a:r>
              <a:rPr lang="en-US" sz="4000" dirty="0"/>
              <a:t> Message {</a:t>
            </a:r>
          </a:p>
          <a:p>
            <a:r>
              <a:rPr lang="en-US" sz="4000" dirty="0" err="1"/>
              <a:t>int</a:t>
            </a:r>
            <a:r>
              <a:rPr lang="en-US" sz="4000" dirty="0"/>
              <a:t> opcode;</a:t>
            </a:r>
          </a:p>
          <a:p>
            <a:r>
              <a:rPr lang="en-US" sz="4000" dirty="0" err="1"/>
              <a:t>int</a:t>
            </a:r>
            <a:r>
              <a:rPr lang="en-US" sz="4000" dirty="0"/>
              <a:t> length;</a:t>
            </a:r>
          </a:p>
          <a:p>
            <a:r>
              <a:rPr lang="en-US" sz="4000" dirty="0"/>
              <a:t>    	char payload[</a:t>
            </a:r>
            <a:r>
              <a:rPr lang="en-US" sz="4000" dirty="0" err="1"/>
              <a:t>PAYLOAD_SIZE</a:t>
            </a:r>
            <a:r>
              <a:rPr lang="en-US" sz="4000" dirty="0"/>
              <a:t>];</a:t>
            </a:r>
          </a:p>
          <a:p>
            <a:r>
              <a:rPr lang="en-US" sz="4000" dirty="0"/>
              <a:t>}Message;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821668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74" y="1888226"/>
            <a:ext cx="5100320" cy="77195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70642"/>
              </p:ext>
            </p:extLst>
          </p:nvPr>
        </p:nvGraphicFramePr>
        <p:xfrm>
          <a:off x="1158457" y="2293873"/>
          <a:ext cx="4023143" cy="2038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3143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Message opcode for account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Request: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LOGOUT</a:t>
                      </a: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69055"/>
              </p:ext>
            </p:extLst>
          </p:nvPr>
        </p:nvGraphicFramePr>
        <p:xfrm>
          <a:off x="4924144" y="2810219"/>
          <a:ext cx="3524163" cy="5095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163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1924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Response: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LOGIN_SUCCESS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LOGOUT_SUCCESS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WRONG_INPUT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ID_NOT_FOUND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WRONG_PASSWORD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ALREADY_LOGIN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CANT_LOGIN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HAVENT_LOGIN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BLOCKED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ACCOUNT_EXIST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500" b="0" dirty="0" err="1">
                          <a:solidFill>
                            <a:schemeClr val="tx1"/>
                          </a:solidFill>
                        </a:rPr>
                        <a:t>RESISTER_SUCCESS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2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821668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94529"/>
              </p:ext>
            </p:extLst>
          </p:nvPr>
        </p:nvGraphicFramePr>
        <p:xfrm>
          <a:off x="1360744" y="2171530"/>
          <a:ext cx="4887913" cy="3074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7913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Message opcode for group</a:t>
                      </a:r>
                    </a:p>
                    <a:p>
                      <a:r>
                        <a:rPr 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SHOW_MY_GROUP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SHOW_OTHER_GROUP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CREATE_GROUP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ENTER_GROUP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JOIN_GROUP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LEAVE_GROUP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53" y="1840418"/>
            <a:ext cx="4454158" cy="76996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55480"/>
              </p:ext>
            </p:extLst>
          </p:nvPr>
        </p:nvGraphicFramePr>
        <p:xfrm>
          <a:off x="5467653" y="2552700"/>
          <a:ext cx="4887913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7913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ENTER_FAILED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GROUP_NOT_FOUND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CREATE_GROUP_SUCCESS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GROUP_ALREADY_EXIST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LEAVE_SUCCESS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LEAVE_FAILED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ALREADY_IN_GROUP</a:t>
                      </a: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9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821668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3657"/>
              </p:ext>
            </p:extLst>
          </p:nvPr>
        </p:nvGraphicFramePr>
        <p:xfrm>
          <a:off x="994659" y="2221230"/>
          <a:ext cx="3657600" cy="5741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opcode for file</a:t>
                      </a:r>
                    </a:p>
                    <a:p>
                      <a:r>
                        <a:rPr 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DATA_UP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DATA_DOWN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LIST_FILE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LIST_MEMBER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CREATE_FOLDER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DELETE_FOLDER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DELETE_FILE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CHANGE_DIRECTORY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SHOW_REQUEST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SHOW_LOG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ACCEPT_REQUEST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686" y="1755683"/>
            <a:ext cx="3541637" cy="767414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36264"/>
              </p:ext>
            </p:extLst>
          </p:nvPr>
        </p:nvGraphicFramePr>
        <p:xfrm>
          <a:off x="5885737" y="2615565"/>
          <a:ext cx="4360606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0606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ACCEPT_UPLOAD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ACCEPT_DOWNLOAD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DOWNLOAD_SUCCESS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CREATE_FOLDER_SUCCESS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DELETE_FOLDER_SUCCESS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FOLDER_NOT_FOUND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FOLDER_ALREADY_EXIST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DELETE_FILE_SUCCESS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FILE_NOT_FOUND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CHANGE_SUCCESS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FILE_LOG</a:t>
                      </a: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1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821668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31199"/>
              </p:ext>
            </p:extLst>
          </p:nvPr>
        </p:nvGraphicFramePr>
        <p:xfrm>
          <a:off x="1553239" y="2707730"/>
          <a:ext cx="3657600" cy="4598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329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UI screen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Window, window1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Buttons[10]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U_name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Gr_name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folname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fpath</a:t>
                      </a:r>
                      <a:endParaRPr lang="en-US" sz="2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Go, back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124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2E669B-4C9E-502B-4C2E-80373801E8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0" y="2297143"/>
            <a:ext cx="9615565" cy="62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4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691289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1360744" y="1755682"/>
            <a:ext cx="641165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4000" dirty="0">
                <a:solidFill>
                  <a:srgbClr val="301906"/>
                </a:solidFill>
                <a:latin typeface="Nunito Bold"/>
              </a:rPr>
              <a:t>Message transfer diagram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581515" y="3489842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Send username, password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360744" y="2820075"/>
            <a:ext cx="2144456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825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01906"/>
                </a:solidFill>
                <a:latin typeface="Nunito Bold"/>
              </a:rPr>
              <a:t>Login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565473" y="5683975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Invoice error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3076308" y="348678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Check account</a:t>
            </a:r>
          </a:p>
        </p:txBody>
      </p:sp>
      <p:cxnSp>
        <p:nvCxnSpPr>
          <p:cNvPr id="6" name="Straight Arrow Connector 5"/>
          <p:cNvCxnSpPr>
            <a:stCxn id="4" idx="3"/>
            <a:endCxn id="14" idx="1"/>
          </p:cNvCxnSpPr>
          <p:nvPr/>
        </p:nvCxnSpPr>
        <p:spPr>
          <a:xfrm flipV="1">
            <a:off x="6934315" y="4172588"/>
            <a:ext cx="6141993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4" idx="1"/>
          </p:cNvCxnSpPr>
          <p:nvPr/>
        </p:nvCxnSpPr>
        <p:spPr>
          <a:xfrm flipV="1">
            <a:off x="6934315" y="4172588"/>
            <a:ext cx="6141993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45432" y="3349935"/>
            <a:ext cx="13481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LOGIN</a:t>
            </a:r>
          </a:p>
        </p:txBody>
      </p:sp>
      <p:cxnSp>
        <p:nvCxnSpPr>
          <p:cNvPr id="18" name="Straight Arrow Connector 17"/>
          <p:cNvCxnSpPr>
            <a:stCxn id="14" idx="2"/>
            <a:endCxn id="13" idx="3"/>
          </p:cNvCxnSpPr>
          <p:nvPr/>
        </p:nvCxnSpPr>
        <p:spPr>
          <a:xfrm rot="5400000">
            <a:off x="10079798" y="1696864"/>
            <a:ext cx="1511387" cy="7834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565473" y="787810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Next menu</a:t>
            </a: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H="1">
            <a:off x="7010630" y="4172588"/>
            <a:ext cx="9418478" cy="4318001"/>
          </a:xfrm>
          <a:prstGeom prst="bentConnector3">
            <a:avLst>
              <a:gd name="adj1" fmla="val -2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63358" y="5766262"/>
            <a:ext cx="1830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wrong 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57039" y="7965327"/>
            <a:ext cx="9509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36401" y="5711950"/>
            <a:ext cx="31662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ID_NOT_FOUND</a:t>
            </a:r>
            <a:endParaRPr lang="en-US" sz="3500" dirty="0"/>
          </a:p>
        </p:txBody>
      </p:sp>
      <p:sp>
        <p:nvSpPr>
          <p:cNvPr id="28" name="TextBox 27"/>
          <p:cNvSpPr txBox="1"/>
          <p:nvPr/>
        </p:nvSpPr>
        <p:spPr>
          <a:xfrm>
            <a:off x="8594672" y="6592547"/>
            <a:ext cx="39959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WRONG_PASSWORD</a:t>
            </a:r>
            <a:endParaRPr lang="en-US" sz="3500" dirty="0"/>
          </a:p>
        </p:txBody>
      </p:sp>
      <p:cxnSp>
        <p:nvCxnSpPr>
          <p:cNvPr id="34" name="Straight Arrow Connector 33"/>
          <p:cNvCxnSpPr>
            <a:stCxn id="14" idx="2"/>
            <a:endCxn id="13" idx="2"/>
          </p:cNvCxnSpPr>
          <p:nvPr/>
        </p:nvCxnSpPr>
        <p:spPr>
          <a:xfrm rot="5400000">
            <a:off x="8898698" y="1201564"/>
            <a:ext cx="2197187" cy="9510835"/>
          </a:xfrm>
          <a:prstGeom prst="bentConnector3">
            <a:avLst>
              <a:gd name="adj1" fmla="val 109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549828" y="7142140"/>
            <a:ext cx="22436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wrong pass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06227" y="7859647"/>
            <a:ext cx="31728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LOGIN_SUCCESS</a:t>
            </a:r>
            <a:endParaRPr lang="en-US" sz="3500" dirty="0"/>
          </a:p>
        </p:txBody>
      </p:sp>
      <p:cxnSp>
        <p:nvCxnSpPr>
          <p:cNvPr id="54" name="Straight Arrow Connector 53"/>
          <p:cNvCxnSpPr>
            <a:stCxn id="13" idx="0"/>
            <a:endCxn id="4" idx="2"/>
          </p:cNvCxnSpPr>
          <p:nvPr/>
        </p:nvCxnSpPr>
        <p:spPr>
          <a:xfrm flipV="1">
            <a:off x="5241873" y="4861442"/>
            <a:ext cx="16042" cy="8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11411" y="2848533"/>
            <a:ext cx="12609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062551" y="2856339"/>
            <a:ext cx="13803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Server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05646" y="4222230"/>
            <a:ext cx="41748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username + password</a:t>
            </a:r>
          </a:p>
        </p:txBody>
      </p:sp>
    </p:spTree>
    <p:extLst>
      <p:ext uri="{BB962C8B-B14F-4D97-AF65-F5344CB8AC3E}">
        <p14:creationId xmlns:p14="http://schemas.microsoft.com/office/powerpoint/2010/main" val="395668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691289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581515" y="3489842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Send group’s name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279478" y="1668064"/>
            <a:ext cx="5919129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825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01906"/>
                </a:solidFill>
                <a:latin typeface="Nunito Bold"/>
              </a:rPr>
              <a:t>Create group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565473" y="5683975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Invoice error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3076308" y="348678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Check group</a:t>
            </a:r>
          </a:p>
        </p:txBody>
      </p:sp>
      <p:cxnSp>
        <p:nvCxnSpPr>
          <p:cNvPr id="6" name="Straight Arrow Connector 5"/>
          <p:cNvCxnSpPr>
            <a:stCxn id="4" idx="3"/>
            <a:endCxn id="14" idx="1"/>
          </p:cNvCxnSpPr>
          <p:nvPr/>
        </p:nvCxnSpPr>
        <p:spPr>
          <a:xfrm flipV="1">
            <a:off x="6934315" y="4172588"/>
            <a:ext cx="6141993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4" idx="1"/>
          </p:cNvCxnSpPr>
          <p:nvPr/>
        </p:nvCxnSpPr>
        <p:spPr>
          <a:xfrm flipV="1">
            <a:off x="6934315" y="4172588"/>
            <a:ext cx="6141993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12338" y="3520233"/>
            <a:ext cx="31075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CREATE_GROUP</a:t>
            </a:r>
            <a:endParaRPr lang="en-US" sz="3500" dirty="0"/>
          </a:p>
        </p:txBody>
      </p:sp>
      <p:cxnSp>
        <p:nvCxnSpPr>
          <p:cNvPr id="18" name="Straight Arrow Connector 17"/>
          <p:cNvCxnSpPr>
            <a:stCxn id="14" idx="2"/>
            <a:endCxn id="13" idx="3"/>
          </p:cNvCxnSpPr>
          <p:nvPr/>
        </p:nvCxnSpPr>
        <p:spPr>
          <a:xfrm rot="5400000">
            <a:off x="10079798" y="1696864"/>
            <a:ext cx="1511387" cy="7834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565473" y="787810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Back to menu</a:t>
            </a: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H="1">
            <a:off x="7010630" y="4172588"/>
            <a:ext cx="9418478" cy="4318001"/>
          </a:xfrm>
          <a:prstGeom prst="bentConnector3">
            <a:avLst>
              <a:gd name="adj1" fmla="val -2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647610" y="5172392"/>
            <a:ext cx="10286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false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57039" y="7965327"/>
            <a:ext cx="9509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4314" y="5710626"/>
            <a:ext cx="473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GROUP_ALREADY_EXIST</a:t>
            </a:r>
            <a:endParaRPr lang="en-US" sz="3500" dirty="0"/>
          </a:p>
        </p:txBody>
      </p:sp>
      <p:sp>
        <p:nvSpPr>
          <p:cNvPr id="52" name="TextBox 51"/>
          <p:cNvSpPr txBox="1"/>
          <p:nvPr/>
        </p:nvSpPr>
        <p:spPr>
          <a:xfrm>
            <a:off x="9006227" y="7859647"/>
            <a:ext cx="49322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CREATE_GROUP_SUCCESS</a:t>
            </a:r>
            <a:endParaRPr lang="en-US" sz="3500" dirty="0"/>
          </a:p>
        </p:txBody>
      </p:sp>
      <p:cxnSp>
        <p:nvCxnSpPr>
          <p:cNvPr id="54" name="Straight Arrow Connector 53"/>
          <p:cNvCxnSpPr>
            <a:stCxn id="13" idx="0"/>
            <a:endCxn id="4" idx="2"/>
          </p:cNvCxnSpPr>
          <p:nvPr/>
        </p:nvCxnSpPr>
        <p:spPr>
          <a:xfrm flipV="1">
            <a:off x="5241873" y="4861442"/>
            <a:ext cx="16042" cy="8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11411" y="2848533"/>
            <a:ext cx="12609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062551" y="2856339"/>
            <a:ext cx="13803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9489" y="4222230"/>
            <a:ext cx="23879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group name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52709" y="6397409"/>
            <a:ext cx="2715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Group existed</a:t>
            </a:r>
          </a:p>
        </p:txBody>
      </p:sp>
    </p:spTree>
    <p:extLst>
      <p:ext uri="{BB962C8B-B14F-4D97-AF65-F5344CB8AC3E}">
        <p14:creationId xmlns:p14="http://schemas.microsoft.com/office/powerpoint/2010/main" val="3796309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691289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581515" y="3489842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Send group’s name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279478" y="1668064"/>
            <a:ext cx="5919129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825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01906"/>
                </a:solidFill>
                <a:latin typeface="Nunito Bold"/>
              </a:rPr>
              <a:t>Join group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586564" y="5683975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Invoice error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3076308" y="348678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Check group</a:t>
            </a:r>
          </a:p>
        </p:txBody>
      </p:sp>
      <p:cxnSp>
        <p:nvCxnSpPr>
          <p:cNvPr id="6" name="Straight Arrow Connector 5"/>
          <p:cNvCxnSpPr>
            <a:stCxn id="4" idx="3"/>
            <a:endCxn id="14" idx="1"/>
          </p:cNvCxnSpPr>
          <p:nvPr/>
        </p:nvCxnSpPr>
        <p:spPr>
          <a:xfrm flipV="1">
            <a:off x="6934315" y="4172588"/>
            <a:ext cx="6141993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4" idx="1"/>
          </p:cNvCxnSpPr>
          <p:nvPr/>
        </p:nvCxnSpPr>
        <p:spPr>
          <a:xfrm flipV="1">
            <a:off x="6934315" y="4172588"/>
            <a:ext cx="6141993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12338" y="3520233"/>
            <a:ext cx="25912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JOIN_GROUP</a:t>
            </a:r>
            <a:endParaRPr lang="en-US" sz="3500" dirty="0"/>
          </a:p>
        </p:txBody>
      </p:sp>
      <p:cxnSp>
        <p:nvCxnSpPr>
          <p:cNvPr id="18" name="Straight Arrow Connector 17"/>
          <p:cNvCxnSpPr>
            <a:stCxn id="14" idx="2"/>
            <a:endCxn id="13" idx="3"/>
          </p:cNvCxnSpPr>
          <p:nvPr/>
        </p:nvCxnSpPr>
        <p:spPr>
          <a:xfrm rot="5400000">
            <a:off x="10079798" y="1696864"/>
            <a:ext cx="1511387" cy="7834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565473" y="787810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Back to menu</a:t>
            </a: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H="1">
            <a:off x="7010630" y="4172588"/>
            <a:ext cx="9418478" cy="4318001"/>
          </a:xfrm>
          <a:prstGeom prst="bentConnector3">
            <a:avLst>
              <a:gd name="adj1" fmla="val -2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647610" y="5172392"/>
            <a:ext cx="10286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false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57039" y="7965327"/>
            <a:ext cx="9509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4314" y="5710626"/>
            <a:ext cx="423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GROUP_NOT_FOUND</a:t>
            </a:r>
            <a:endParaRPr lang="en-US" sz="3500" dirty="0"/>
          </a:p>
        </p:txBody>
      </p:sp>
      <p:sp>
        <p:nvSpPr>
          <p:cNvPr id="52" name="TextBox 51"/>
          <p:cNvSpPr txBox="1"/>
          <p:nvPr/>
        </p:nvSpPr>
        <p:spPr>
          <a:xfrm>
            <a:off x="9006227" y="7859647"/>
            <a:ext cx="36924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REQUEST_SUCCESS</a:t>
            </a:r>
            <a:endParaRPr lang="en-US" sz="3500" dirty="0"/>
          </a:p>
        </p:txBody>
      </p:sp>
      <p:cxnSp>
        <p:nvCxnSpPr>
          <p:cNvPr id="54" name="Straight Arrow Connector 53"/>
          <p:cNvCxnSpPr>
            <a:stCxn id="13" idx="0"/>
            <a:endCxn id="4" idx="2"/>
          </p:cNvCxnSpPr>
          <p:nvPr/>
        </p:nvCxnSpPr>
        <p:spPr>
          <a:xfrm flipV="1">
            <a:off x="5241873" y="4861442"/>
            <a:ext cx="16042" cy="8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11411" y="2848533"/>
            <a:ext cx="12609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062551" y="2856339"/>
            <a:ext cx="13803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9489" y="4222230"/>
            <a:ext cx="23879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group name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52709" y="6397409"/>
            <a:ext cx="32233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Group not found</a:t>
            </a:r>
          </a:p>
        </p:txBody>
      </p:sp>
    </p:spTree>
    <p:extLst>
      <p:ext uri="{BB962C8B-B14F-4D97-AF65-F5344CB8AC3E}">
        <p14:creationId xmlns:p14="http://schemas.microsoft.com/office/powerpoint/2010/main" val="343616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705176" y="6884691"/>
            <a:ext cx="5590942" cy="47472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971561" y="-778479"/>
            <a:ext cx="3287739" cy="31084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5282596" y="1607882"/>
            <a:ext cx="3588741" cy="17813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5400000">
            <a:off x="16080356" y="2929976"/>
            <a:ext cx="1053596" cy="262207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5400000">
            <a:off x="1378848" y="7956389"/>
            <a:ext cx="1053596" cy="262207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-106651" y="-3529"/>
            <a:ext cx="4024591" cy="402459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05644" y="1304360"/>
            <a:ext cx="12057892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endParaRPr lang="en-US" sz="3199" spc="239" dirty="0">
              <a:solidFill>
                <a:srgbClr val="301906"/>
              </a:solidFill>
              <a:latin typeface="Nunito Bold"/>
            </a:endParaRP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 spc="239" dirty="0">
                <a:solidFill>
                  <a:srgbClr val="301906"/>
                </a:solidFill>
                <a:latin typeface="Nunito Bold"/>
              </a:rPr>
              <a:t>A file-sharing application allows users to share and access files and folders from their devices.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16530" y="3524725"/>
            <a:ext cx="13247270" cy="5755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 spc="224" dirty="0">
                <a:solidFill>
                  <a:srgbClr val="301906"/>
                </a:solidFill>
                <a:latin typeface="Nunito"/>
              </a:rPr>
              <a:t>The main functionalities of our project:</a:t>
            </a:r>
          </a:p>
          <a:p>
            <a:pPr marL="342900" indent="-342900">
              <a:buFontTx/>
              <a:buChar char="-"/>
            </a:pPr>
            <a:r>
              <a:rPr lang="en-US" sz="2500" spc="224" dirty="0">
                <a:solidFill>
                  <a:srgbClr val="301906"/>
                </a:solidFill>
                <a:latin typeface="Nunito"/>
              </a:rPr>
              <a:t>Use TCP/IP protocol with multi-thread</a:t>
            </a:r>
          </a:p>
          <a:p>
            <a:pPr marL="342900" indent="-342900">
              <a:buFontTx/>
              <a:buChar char="-"/>
            </a:pPr>
            <a:r>
              <a:rPr lang="en-US" sz="2500" spc="224" dirty="0">
                <a:solidFill>
                  <a:srgbClr val="301906"/>
                </a:solidFill>
                <a:latin typeface="Nunito"/>
              </a:rPr>
              <a:t>Project uses Winsock and </a:t>
            </a:r>
            <a:r>
              <a:rPr lang="en-US" sz="2500" spc="224" dirty="0" err="1">
                <a:solidFill>
                  <a:srgbClr val="301906"/>
                </a:solidFill>
                <a:latin typeface="Nunito"/>
              </a:rPr>
              <a:t>gtk</a:t>
            </a:r>
            <a:r>
              <a:rPr lang="en-US" sz="2500" spc="224" dirty="0">
                <a:solidFill>
                  <a:srgbClr val="301906"/>
                </a:solidFill>
                <a:latin typeface="Nunito"/>
              </a:rPr>
              <a:t> library for UI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- Allow users to create groups. The group creator has the role of - group leader.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- Each group has its own folder, containing shared files within that group.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- Any member of the group can upload files and create subfolders within the group's folder.</a:t>
            </a:r>
          </a:p>
          <a:p>
            <a:pPr marL="342900" indent="-342900">
              <a:buFontTx/>
              <a:buChar char="-"/>
            </a:pPr>
            <a:r>
              <a:rPr lang="en-US" sz="2500" spc="224" dirty="0">
                <a:solidFill>
                  <a:srgbClr val="301906"/>
                </a:solidFill>
                <a:latin typeface="Nunito"/>
              </a:rPr>
              <a:t>Only the group leader has the authority to delete files and subfolders. 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- The client has the following functionalities: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+ Create a shared group.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+ Request to join a group.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+ </a:t>
            </a:r>
            <a:r>
              <a:rPr lang="vi-VN" sz="2500" spc="224" dirty="0">
                <a:solidFill>
                  <a:srgbClr val="301906"/>
                </a:solidFill>
                <a:latin typeface="Nunito"/>
              </a:rPr>
              <a:t>Upload file. </a:t>
            </a:r>
          </a:p>
          <a:p>
            <a:r>
              <a:rPr lang="en-US" sz="2500" spc="224" dirty="0">
                <a:solidFill>
                  <a:srgbClr val="301906"/>
                </a:solidFill>
                <a:latin typeface="Nunito"/>
              </a:rPr>
              <a:t>+</a:t>
            </a:r>
            <a:r>
              <a:rPr lang="vi-VN" sz="2500" spc="224" dirty="0">
                <a:solidFill>
                  <a:srgbClr val="301906"/>
                </a:solidFill>
                <a:latin typeface="Nunito"/>
              </a:rPr>
              <a:t> Download file.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4000" y="513669"/>
            <a:ext cx="7152628" cy="114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301906"/>
                </a:solidFill>
                <a:latin typeface="Nunito Bold"/>
              </a:rPr>
              <a:t>I. 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5958" y="-324969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691289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635777" y="2690599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Send file’s name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279478" y="1668064"/>
            <a:ext cx="5919129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825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01906"/>
                </a:solidFill>
                <a:latin typeface="Nunito Bold"/>
              </a:rPr>
              <a:t>Download file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4616727" y="4535422"/>
            <a:ext cx="3352800" cy="105307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Invoice error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3523763" y="268803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Check file</a:t>
            </a:r>
          </a:p>
        </p:txBody>
      </p:sp>
      <p:cxnSp>
        <p:nvCxnSpPr>
          <p:cNvPr id="15" name="Straight Arrow Connector 14"/>
          <p:cNvCxnSpPr>
            <a:stCxn id="4" idx="3"/>
            <a:endCxn id="14" idx="1"/>
          </p:cNvCxnSpPr>
          <p:nvPr/>
        </p:nvCxnSpPr>
        <p:spPr>
          <a:xfrm flipV="1">
            <a:off x="7988577" y="3373838"/>
            <a:ext cx="5535186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66600" y="2720990"/>
            <a:ext cx="244759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DOWNLOAD</a:t>
            </a:r>
          </a:p>
        </p:txBody>
      </p:sp>
      <p:cxnSp>
        <p:nvCxnSpPr>
          <p:cNvPr id="18" name="Straight Arrow Connector 17"/>
          <p:cNvCxnSpPr>
            <a:stCxn id="14" idx="2"/>
            <a:endCxn id="13" idx="3"/>
          </p:cNvCxnSpPr>
          <p:nvPr/>
        </p:nvCxnSpPr>
        <p:spPr>
          <a:xfrm rot="5400000">
            <a:off x="11083684" y="945481"/>
            <a:ext cx="1002322" cy="7230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13539812" y="6145135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Read file</a:t>
            </a:r>
          </a:p>
        </p:txBody>
      </p:sp>
      <p:cxnSp>
        <p:nvCxnSpPr>
          <p:cNvPr id="20" name="Straight Arrow Connector 19"/>
          <p:cNvCxnSpPr>
            <a:stCxn id="14" idx="3"/>
            <a:endCxn id="23" idx="3"/>
          </p:cNvCxnSpPr>
          <p:nvPr/>
        </p:nvCxnSpPr>
        <p:spPr>
          <a:xfrm>
            <a:off x="16876563" y="3373838"/>
            <a:ext cx="16049" cy="3457097"/>
          </a:xfrm>
          <a:prstGeom prst="bentConnector3">
            <a:avLst>
              <a:gd name="adj1" fmla="val 1524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19398" y="4346059"/>
            <a:ext cx="10286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false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09025" y="3580812"/>
            <a:ext cx="9509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68699" y="4373149"/>
            <a:ext cx="36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FILE_NOT_FOUND</a:t>
            </a:r>
            <a:endParaRPr lang="en-US" sz="3500" dirty="0"/>
          </a:p>
        </p:txBody>
      </p:sp>
      <p:sp>
        <p:nvSpPr>
          <p:cNvPr id="52" name="TextBox 51"/>
          <p:cNvSpPr txBox="1"/>
          <p:nvPr/>
        </p:nvSpPr>
        <p:spPr>
          <a:xfrm>
            <a:off x="13163868" y="5431632"/>
            <a:ext cx="40725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ACCEPT_DOWNLOAD</a:t>
            </a:r>
            <a:endParaRPr lang="en-US" sz="3500" dirty="0"/>
          </a:p>
        </p:txBody>
      </p:sp>
      <p:sp>
        <p:nvSpPr>
          <p:cNvPr id="59" name="TextBox 58"/>
          <p:cNvSpPr txBox="1"/>
          <p:nvPr/>
        </p:nvSpPr>
        <p:spPr>
          <a:xfrm>
            <a:off x="5665673" y="2049290"/>
            <a:ext cx="12609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116813" y="2057096"/>
            <a:ext cx="13803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2284" y="3373345"/>
            <a:ext cx="19527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File name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32396" y="5089188"/>
            <a:ext cx="27160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File not found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4635777" y="6145135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Received data then write to file</a:t>
            </a:r>
          </a:p>
        </p:txBody>
      </p:sp>
      <p:cxnSp>
        <p:nvCxnSpPr>
          <p:cNvPr id="33" name="Straight Arrow Connector 32"/>
          <p:cNvCxnSpPr>
            <a:stCxn id="23" idx="1"/>
            <a:endCxn id="31" idx="3"/>
          </p:cNvCxnSpPr>
          <p:nvPr/>
        </p:nvCxnSpPr>
        <p:spPr>
          <a:xfrm flipH="1">
            <a:off x="7988577" y="6830935"/>
            <a:ext cx="555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18384" y="6157513"/>
            <a:ext cx="26005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DATA_DOWN</a:t>
            </a:r>
            <a:endParaRPr lang="en-US" sz="3500" dirty="0"/>
          </a:p>
        </p:txBody>
      </p:sp>
      <p:sp>
        <p:nvSpPr>
          <p:cNvPr id="56" name="TextBox 55"/>
          <p:cNvSpPr txBox="1"/>
          <p:nvPr/>
        </p:nvSpPr>
        <p:spPr>
          <a:xfrm>
            <a:off x="11491269" y="6885793"/>
            <a:ext cx="1888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!</a:t>
            </a:r>
            <a:r>
              <a:rPr lang="en-US" sz="3500" dirty="0" err="1"/>
              <a:t>feof</a:t>
            </a:r>
            <a:r>
              <a:rPr lang="en-US" sz="3500" dirty="0"/>
              <a:t>(file)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4616727" y="7795613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Stop receive data and close file</a:t>
            </a:r>
          </a:p>
        </p:txBody>
      </p:sp>
      <p:cxnSp>
        <p:nvCxnSpPr>
          <p:cNvPr id="55" name="Straight Arrow Connector 54"/>
          <p:cNvCxnSpPr>
            <a:stCxn id="23" idx="2"/>
            <a:endCxn id="57" idx="3"/>
          </p:cNvCxnSpPr>
          <p:nvPr/>
        </p:nvCxnSpPr>
        <p:spPr>
          <a:xfrm rot="5400000">
            <a:off x="11110531" y="4375732"/>
            <a:ext cx="964678" cy="724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59188" y="7779005"/>
            <a:ext cx="1742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feof</a:t>
            </a:r>
            <a:r>
              <a:rPr lang="en-US" sz="3500" dirty="0"/>
              <a:t>(file)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84914" y="8481414"/>
            <a:ext cx="42722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DOWNLOAD_SUCCESS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071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5958" y="-324969"/>
            <a:ext cx="3096910" cy="30969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28421" y="7962900"/>
            <a:ext cx="3103109" cy="293384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046370" y="8946519"/>
            <a:ext cx="3097630" cy="153755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034032" y="-149021"/>
            <a:ext cx="3738709" cy="1004778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60744" y="691289"/>
            <a:ext cx="93712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V. Protocol design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635777" y="2690599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Send file’s name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279478" y="1668064"/>
            <a:ext cx="5919129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825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01906"/>
                </a:solidFill>
                <a:latin typeface="Nunito Bold"/>
              </a:rPr>
              <a:t>Upload file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4639396" y="5030622"/>
            <a:ext cx="3352800" cy="105307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Read file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3523763" y="2688038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Locate file path to database</a:t>
            </a:r>
          </a:p>
        </p:txBody>
      </p:sp>
      <p:cxnSp>
        <p:nvCxnSpPr>
          <p:cNvPr id="15" name="Straight Arrow Connector 14"/>
          <p:cNvCxnSpPr>
            <a:stCxn id="4" idx="3"/>
            <a:endCxn id="14" idx="1"/>
          </p:cNvCxnSpPr>
          <p:nvPr/>
        </p:nvCxnSpPr>
        <p:spPr>
          <a:xfrm flipV="1">
            <a:off x="7988577" y="3373838"/>
            <a:ext cx="5535186" cy="2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12771" y="2799991"/>
            <a:ext cx="17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UPLOAD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635777" y="7112959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Read file complete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65673" y="2049290"/>
            <a:ext cx="12609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116813" y="2057096"/>
            <a:ext cx="13803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42650" y="3332744"/>
            <a:ext cx="16520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Filepath</a:t>
            </a:r>
            <a:endParaRPr lang="en-US" sz="3500" dirty="0"/>
          </a:p>
        </p:txBody>
      </p:sp>
      <p:sp>
        <p:nvSpPr>
          <p:cNvPr id="31" name="Flowchart: Process 30"/>
          <p:cNvSpPr/>
          <p:nvPr/>
        </p:nvSpPr>
        <p:spPr>
          <a:xfrm>
            <a:off x="13523763" y="4871360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Received data then write to file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192335" y="4885398"/>
            <a:ext cx="1864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DATA_UP</a:t>
            </a:r>
            <a:endParaRPr lang="en-US" sz="3500" dirty="0"/>
          </a:p>
        </p:txBody>
      </p:sp>
      <p:sp>
        <p:nvSpPr>
          <p:cNvPr id="56" name="TextBox 55"/>
          <p:cNvSpPr txBox="1"/>
          <p:nvPr/>
        </p:nvSpPr>
        <p:spPr>
          <a:xfrm>
            <a:off x="7942448" y="4948067"/>
            <a:ext cx="1888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!</a:t>
            </a:r>
            <a:r>
              <a:rPr lang="en-US" sz="3500" dirty="0" err="1"/>
              <a:t>feof</a:t>
            </a:r>
            <a:r>
              <a:rPr lang="en-US" sz="3500" dirty="0"/>
              <a:t>(file)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3523763" y="7109814"/>
            <a:ext cx="3352800" cy="13716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Stop receive data and close file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27182" y="6264809"/>
            <a:ext cx="1742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feof</a:t>
            </a:r>
            <a:r>
              <a:rPr lang="en-US" sz="3500" dirty="0"/>
              <a:t>(file)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38955" y="7164672"/>
            <a:ext cx="35364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/>
              <a:t>UPLOAD_SUCCESS</a:t>
            </a:r>
            <a:endParaRPr lang="en-US" sz="3500" dirty="0"/>
          </a:p>
        </p:txBody>
      </p:sp>
      <p:cxnSp>
        <p:nvCxnSpPr>
          <p:cNvPr id="6" name="Straight Arrow Connector 5"/>
          <p:cNvCxnSpPr>
            <a:stCxn id="4" idx="2"/>
            <a:endCxn id="13" idx="0"/>
          </p:cNvCxnSpPr>
          <p:nvPr/>
        </p:nvCxnSpPr>
        <p:spPr>
          <a:xfrm>
            <a:off x="6312177" y="4062199"/>
            <a:ext cx="3619" cy="96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23" idx="0"/>
          </p:cNvCxnSpPr>
          <p:nvPr/>
        </p:nvCxnSpPr>
        <p:spPr>
          <a:xfrm flipH="1">
            <a:off x="6312177" y="6083697"/>
            <a:ext cx="3619" cy="102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31" idx="1"/>
          </p:cNvCxnSpPr>
          <p:nvPr/>
        </p:nvCxnSpPr>
        <p:spPr>
          <a:xfrm>
            <a:off x="7992196" y="5557160"/>
            <a:ext cx="553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57" idx="1"/>
          </p:cNvCxnSpPr>
          <p:nvPr/>
        </p:nvCxnSpPr>
        <p:spPr>
          <a:xfrm flipV="1">
            <a:off x="7988577" y="7795614"/>
            <a:ext cx="5535186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1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449440">
            <a:off x="-626409" y="6774271"/>
            <a:ext cx="3564209" cy="17691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166907" y="1391937"/>
            <a:ext cx="4184786" cy="232826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689995" y="2624181"/>
            <a:ext cx="1090668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0"/>
              </a:lnSpc>
            </a:pPr>
            <a:r>
              <a:rPr lang="en-US" sz="8500" dirty="0">
                <a:solidFill>
                  <a:srgbClr val="301906"/>
                </a:solidFill>
                <a:latin typeface="Nunito Bold"/>
              </a:rPr>
              <a:t>VI. Demo</a:t>
            </a:r>
          </a:p>
        </p:txBody>
      </p:sp>
    </p:spTree>
    <p:extLst>
      <p:ext uri="{BB962C8B-B14F-4D97-AF65-F5344CB8AC3E}">
        <p14:creationId xmlns:p14="http://schemas.microsoft.com/office/powerpoint/2010/main" val="378088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103589" y="612015"/>
            <a:ext cx="2590079" cy="274445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4692994" y="-745039"/>
            <a:ext cx="2714108" cy="27141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28600" y="3220546"/>
            <a:ext cx="17552592" cy="347860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560296" y="3670227"/>
            <a:ext cx="15203704" cy="2879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dirty="0">
                <a:solidFill>
                  <a:srgbClr val="301906"/>
                </a:solidFill>
                <a:latin typeface="Nunito Bold"/>
              </a:rPr>
              <a:t>THANK YOU FOR LISTENING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73441" y="8577174"/>
            <a:ext cx="4020047" cy="223660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3411200" y="8984730"/>
            <a:ext cx="3738709" cy="10047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228600" y="205323"/>
            <a:ext cx="3583902" cy="1778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2738581" y="342900"/>
            <a:ext cx="12559915" cy="6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7000" spc="217" dirty="0">
                <a:solidFill>
                  <a:srgbClr val="301906"/>
                </a:solidFill>
                <a:latin typeface="Nunito Bold"/>
              </a:rPr>
              <a:t>II. Member's contribution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06036"/>
              </p:ext>
            </p:extLst>
          </p:nvPr>
        </p:nvGraphicFramePr>
        <p:xfrm>
          <a:off x="2505362" y="1045060"/>
          <a:ext cx="13026351" cy="9391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29024">
                  <a:extLst>
                    <a:ext uri="{9D8B030D-6E8A-4147-A177-3AD203B41FA5}">
                      <a16:colId xmlns:a16="http://schemas.microsoft.com/office/drawing/2014/main" val="3338651597"/>
                    </a:ext>
                  </a:extLst>
                </a:gridCol>
                <a:gridCol w="7997327">
                  <a:extLst>
                    <a:ext uri="{9D8B030D-6E8A-4147-A177-3AD203B41FA5}">
                      <a16:colId xmlns:a16="http://schemas.microsoft.com/office/drawing/2014/main" val="2603487110"/>
                    </a:ext>
                  </a:extLst>
                </a:gridCol>
              </a:tblGrid>
              <a:tr h="785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35976"/>
                  </a:ext>
                </a:extLst>
              </a:tr>
              <a:tr h="29925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dirty="0" err="1"/>
                        <a:t>Phạm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Thành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Biên</a:t>
                      </a:r>
                      <a:r>
                        <a:rPr lang="en-US" sz="2400" baseline="0" dirty="0"/>
                        <a:t> – leader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(20194731)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program architecture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2400" baseline="0" dirty="0" smtClean="0"/>
                        <a:t>Program </a:t>
                      </a:r>
                      <a:r>
                        <a:rPr lang="en-US" sz="2400" baseline="0" dirty="0"/>
                        <a:t>user interface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2400" baseline="0" dirty="0"/>
                        <a:t>Program functionalities: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Create</a:t>
                      </a:r>
                      <a:r>
                        <a:rPr lang="en-US" sz="2400" dirty="0" smtClean="0"/>
                        <a:t>, delete,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/>
                        <a:t>join group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View, accept join request(admin)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View group list, files/folder list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3815"/>
                  </a:ext>
                </a:extLst>
              </a:tr>
              <a:tr h="25034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dirty="0" err="1"/>
                        <a:t>Phạm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Hải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Đăng</a:t>
                      </a:r>
                      <a:endParaRPr lang="en-US" sz="2400" baseline="0" dirty="0"/>
                    </a:p>
                    <a:p>
                      <a:pPr marL="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baseline="0" dirty="0"/>
                        <a:t>(20194736)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2400" baseline="0" dirty="0" smtClean="0"/>
                        <a:t>Design </a:t>
                      </a:r>
                      <a:r>
                        <a:rPr lang="en-US" sz="2400" baseline="0" dirty="0"/>
                        <a:t>user interface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baseline="0" dirty="0" smtClean="0"/>
                        <a:t>Document preparation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baseline="0" dirty="0" smtClean="0"/>
                        <a:t>Program functionalities:</a:t>
                      </a:r>
                      <a:endParaRPr lang="en-US" sz="2400" baseline="0" dirty="0"/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Upload, download file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Create, delete </a:t>
                      </a:r>
                      <a:r>
                        <a:rPr lang="en-US" sz="2400" baseline="0" dirty="0" smtClean="0"/>
                        <a:t>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38560"/>
                  </a:ext>
                </a:extLst>
              </a:tr>
              <a:tr h="25034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dirty="0" err="1"/>
                        <a:t>Hoàng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Thanh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Lâm</a:t>
                      </a:r>
                      <a:endParaRPr lang="en-US" sz="2400" baseline="0" dirty="0"/>
                    </a:p>
                    <a:p>
                      <a:pPr marL="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</a:pPr>
                      <a:r>
                        <a:rPr lang="en-US" sz="2400" baseline="0" dirty="0"/>
                        <a:t>(20194786)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dirty="0" smtClean="0"/>
                        <a:t>Document preparation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baseline="0" dirty="0" smtClean="0"/>
                        <a:t>Design user interface</a:t>
                      </a:r>
                      <a:endParaRPr lang="en-US" sz="2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baseline="0" dirty="0" smtClean="0"/>
                        <a:t>Program functionalities:</a:t>
                      </a:r>
                      <a:endParaRPr lang="en-US" sz="2400" baseline="0" dirty="0"/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Sign in</a:t>
                      </a:r>
                    </a:p>
                    <a:p>
                      <a:pPr marL="457200" indent="-457200" algn="l" defTabSz="914400" rtl="0" eaLnBrk="1" latinLnBrk="0" hangingPunct="1">
                        <a:lnSpc>
                          <a:spcPts val="4059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Sign </a:t>
                      </a:r>
                      <a:r>
                        <a:rPr lang="en-US" sz="2400" dirty="0" smtClean="0"/>
                        <a:t>up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58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35847">
            <a:off x="3271512" y="817573"/>
            <a:ext cx="11895444" cy="120612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887439" y="9288862"/>
            <a:ext cx="12513121" cy="2455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449440">
            <a:off x="-626409" y="6774271"/>
            <a:ext cx="3564209" cy="17691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5166907" y="1391937"/>
            <a:ext cx="4184786" cy="232826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5491279">
            <a:off x="8358427" y="5204216"/>
            <a:ext cx="1721614" cy="428456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-91279">
            <a:off x="7415618" y="7085225"/>
            <a:ext cx="3605529" cy="48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 spc="277">
                <a:solidFill>
                  <a:srgbClr val="301906"/>
                </a:solidFill>
                <a:latin typeface="Nunito Bold"/>
              </a:rPr>
              <a:t>Let's begin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89995" y="2624181"/>
            <a:ext cx="10906680" cy="281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0"/>
              </a:lnSpc>
            </a:pPr>
            <a:r>
              <a:rPr lang="en-US" sz="8500" dirty="0">
                <a:solidFill>
                  <a:srgbClr val="301906"/>
                </a:solidFill>
                <a:latin typeface="Nunito Bold"/>
              </a:rPr>
              <a:t>III. 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4955286" y="-192786"/>
            <a:ext cx="7996428" cy="1211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71549" y="8750172"/>
            <a:ext cx="2678349" cy="71980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90600" y="876300"/>
            <a:ext cx="8801193" cy="107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Use case diagram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43" y="2548190"/>
            <a:ext cx="11436419" cy="6907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943100" y="142330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III. System architecture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90600" y="3405124"/>
            <a:ext cx="5175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TCP client-server model with multithreaded server</a:t>
            </a:r>
          </a:p>
        </p:txBody>
      </p:sp>
      <p:pic>
        <p:nvPicPr>
          <p:cNvPr id="1028" name="Picture 4" descr="https://yqintl.alicdn.com/fbeb7571ffe4e62505103d7521921a1975ebe7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02" y="3405124"/>
            <a:ext cx="10287000" cy="452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24000" y="1036200"/>
            <a:ext cx="1838607" cy="18386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943100" y="1423307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III. System architecture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251879" flipH="1">
            <a:off x="7055472" y="-200826"/>
            <a:ext cx="3445383" cy="925947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3FF4CB4-8320-852E-19DD-1DF95DF2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83" y="2891136"/>
            <a:ext cx="11988159" cy="699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782963">
            <a:off x="-560060" y="-1590305"/>
            <a:ext cx="1579948" cy="44792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7383760" y="-491580"/>
            <a:ext cx="8222106" cy="1245773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600121">
            <a:off x="16735385" y="8782681"/>
            <a:ext cx="396214" cy="1203964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29914" y="563844"/>
            <a:ext cx="11544300" cy="108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dirty="0">
                <a:solidFill>
                  <a:srgbClr val="301906"/>
                </a:solidFill>
                <a:latin typeface="Nunito Bold"/>
              </a:rPr>
              <a:t>III. System architecture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3830" y="2447104"/>
            <a:ext cx="517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Client flows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6508133" y="2055496"/>
            <a:ext cx="9107064" cy="7001213"/>
            <a:chOff x="6508133" y="2055496"/>
            <a:chExt cx="9107064" cy="7001213"/>
          </a:xfrm>
        </p:grpSpPr>
        <p:sp>
          <p:nvSpPr>
            <p:cNvPr id="31" name="Oval 30"/>
            <p:cNvSpPr/>
            <p:nvPr/>
          </p:nvSpPr>
          <p:spPr>
            <a:xfrm>
              <a:off x="10820400" y="2055496"/>
              <a:ext cx="2133600" cy="802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21503" y="3373796"/>
              <a:ext cx="2931393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Welcome screen</a:t>
              </a:r>
            </a:p>
          </p:txBody>
        </p:sp>
        <p:cxnSp>
          <p:nvCxnSpPr>
            <p:cNvPr id="34" name="Straight Arrow Connector 33"/>
            <p:cNvCxnSpPr>
              <a:stCxn id="31" idx="4"/>
              <a:endCxn id="32" idx="0"/>
            </p:cNvCxnSpPr>
            <p:nvPr/>
          </p:nvCxnSpPr>
          <p:spPr>
            <a:xfrm>
              <a:off x="11887200" y="2857500"/>
              <a:ext cx="0" cy="516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246013" y="4516796"/>
              <a:ext cx="1559793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049000" y="4516796"/>
              <a:ext cx="1676400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Sign in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024729" y="4516796"/>
              <a:ext cx="1579080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Sign up</a:t>
              </a:r>
            </a:p>
          </p:txBody>
        </p:sp>
        <p:cxnSp>
          <p:nvCxnSpPr>
            <p:cNvPr id="44" name="Straight Arrow Connector 43"/>
            <p:cNvCxnSpPr>
              <a:stCxn id="32" idx="2"/>
              <a:endCxn id="39" idx="0"/>
            </p:cNvCxnSpPr>
            <p:nvPr/>
          </p:nvCxnSpPr>
          <p:spPr>
            <a:xfrm rot="5400000">
              <a:off x="10698407" y="3328003"/>
              <a:ext cx="516296" cy="1861290"/>
            </a:xfrm>
            <a:prstGeom prst="bentConnector3">
              <a:avLst>
                <a:gd name="adj1" fmla="val 528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2"/>
              <a:endCxn id="41" idx="0"/>
            </p:cNvCxnSpPr>
            <p:nvPr/>
          </p:nvCxnSpPr>
          <p:spPr>
            <a:xfrm rot="16200000" flipH="1">
              <a:off x="12592586" y="3295113"/>
              <a:ext cx="516296" cy="1927069"/>
            </a:xfrm>
            <a:prstGeom prst="bentConnector3">
              <a:avLst>
                <a:gd name="adj1" fmla="val 528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2"/>
            </p:cNvCxnSpPr>
            <p:nvPr/>
          </p:nvCxnSpPr>
          <p:spPr>
            <a:xfrm flipH="1">
              <a:off x="11884762" y="4000500"/>
              <a:ext cx="2438" cy="516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1" idx="3"/>
            </p:cNvCxnSpPr>
            <p:nvPr/>
          </p:nvCxnSpPr>
          <p:spPr>
            <a:xfrm flipH="1" flipV="1">
              <a:off x="13352897" y="3687148"/>
              <a:ext cx="1250912" cy="1143000"/>
            </a:xfrm>
            <a:prstGeom prst="bentConnector3">
              <a:avLst>
                <a:gd name="adj1" fmla="val -1227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508133" y="4429146"/>
              <a:ext cx="2133600" cy="802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68" name="Straight Arrow Connector 67"/>
            <p:cNvCxnSpPr>
              <a:stCxn id="39" idx="1"/>
              <a:endCxn id="66" idx="6"/>
            </p:cNvCxnSpPr>
            <p:nvPr/>
          </p:nvCxnSpPr>
          <p:spPr>
            <a:xfrm flipH="1">
              <a:off x="8641733" y="4830148"/>
              <a:ext cx="604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Decision 68"/>
            <p:cNvSpPr/>
            <p:nvPr/>
          </p:nvSpPr>
          <p:spPr>
            <a:xfrm>
              <a:off x="11427562" y="6285356"/>
              <a:ext cx="914400" cy="612648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732814" y="5394048"/>
              <a:ext cx="2303896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Check input</a:t>
              </a:r>
            </a:p>
          </p:txBody>
        </p:sp>
        <p:cxnSp>
          <p:nvCxnSpPr>
            <p:cNvPr id="72" name="Straight Arrow Connector 71"/>
            <p:cNvCxnSpPr>
              <a:stCxn id="40" idx="2"/>
              <a:endCxn id="70" idx="0"/>
            </p:cNvCxnSpPr>
            <p:nvPr/>
          </p:nvCxnSpPr>
          <p:spPr>
            <a:xfrm flipH="1">
              <a:off x="11884762" y="5143500"/>
              <a:ext cx="2438" cy="25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2"/>
              <a:endCxn id="69" idx="0"/>
            </p:cNvCxnSpPr>
            <p:nvPr/>
          </p:nvCxnSpPr>
          <p:spPr>
            <a:xfrm>
              <a:off x="11884762" y="6020752"/>
              <a:ext cx="0" cy="26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9" idx="3"/>
              <a:endCxn id="32" idx="3"/>
            </p:cNvCxnSpPr>
            <p:nvPr/>
          </p:nvCxnSpPr>
          <p:spPr>
            <a:xfrm flipV="1">
              <a:off x="12341962" y="3687148"/>
              <a:ext cx="1010934" cy="2904532"/>
            </a:xfrm>
            <a:prstGeom prst="bentConnector3">
              <a:avLst>
                <a:gd name="adj1" fmla="val 3767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1104865" y="7183795"/>
              <a:ext cx="1559793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Menu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45477" y="8430005"/>
              <a:ext cx="2878568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Group functions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574933" y="8430005"/>
              <a:ext cx="2440838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File functions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036117" y="8430005"/>
              <a:ext cx="1579080" cy="626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Back</a:t>
              </a:r>
            </a:p>
          </p:txBody>
        </p:sp>
        <p:cxnSp>
          <p:nvCxnSpPr>
            <p:cNvPr id="88" name="Straight Arrow Connector 87"/>
            <p:cNvCxnSpPr>
              <a:stCxn id="86" idx="3"/>
              <a:endCxn id="32" idx="3"/>
            </p:cNvCxnSpPr>
            <p:nvPr/>
          </p:nvCxnSpPr>
          <p:spPr>
            <a:xfrm flipH="1" flipV="1">
              <a:off x="13352896" y="3687148"/>
              <a:ext cx="2262301" cy="5056209"/>
            </a:xfrm>
            <a:prstGeom prst="bentConnector3">
              <a:avLst>
                <a:gd name="adj1" fmla="val -229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9" idx="2"/>
            </p:cNvCxnSpPr>
            <p:nvPr/>
          </p:nvCxnSpPr>
          <p:spPr>
            <a:xfrm flipH="1">
              <a:off x="11884761" y="6898004"/>
              <a:ext cx="1" cy="285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84" idx="0"/>
            </p:cNvCxnSpPr>
            <p:nvPr/>
          </p:nvCxnSpPr>
          <p:spPr>
            <a:xfrm>
              <a:off x="11884761" y="7817357"/>
              <a:ext cx="0" cy="612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9" idx="2"/>
              <a:endCxn id="85" idx="0"/>
            </p:cNvCxnSpPr>
            <p:nvPr/>
          </p:nvCxnSpPr>
          <p:spPr>
            <a:xfrm rot="5400000">
              <a:off x="10030304" y="6575547"/>
              <a:ext cx="619506" cy="30894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79" idx="2"/>
              <a:endCxn id="86" idx="0"/>
            </p:cNvCxnSpPr>
            <p:nvPr/>
          </p:nvCxnSpPr>
          <p:spPr>
            <a:xfrm rot="16200000" flipH="1">
              <a:off x="13045456" y="6649804"/>
              <a:ext cx="619506" cy="29408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79" idx="1"/>
            </p:cNvCxnSpPr>
            <p:nvPr/>
          </p:nvCxnSpPr>
          <p:spPr>
            <a:xfrm rot="5400000" flipH="1">
              <a:off x="10715032" y="7886980"/>
              <a:ext cx="1559562" cy="779896"/>
            </a:xfrm>
            <a:prstGeom prst="bentConnector4">
              <a:avLst>
                <a:gd name="adj1" fmla="val -14658"/>
                <a:gd name="adj2" fmla="val 6642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5" idx="1"/>
              <a:endCxn id="79" idx="1"/>
            </p:cNvCxnSpPr>
            <p:nvPr/>
          </p:nvCxnSpPr>
          <p:spPr>
            <a:xfrm rot="10800000" flipH="1">
              <a:off x="7574933" y="7497147"/>
              <a:ext cx="3529932" cy="1246210"/>
            </a:xfrm>
            <a:prstGeom prst="bentConnector3">
              <a:avLst>
                <a:gd name="adj1" fmla="val -245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3980291" y="6069930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No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092028" y="6668912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761</Words>
  <Application>Microsoft Office PowerPoint</Application>
  <PresentationFormat>Custom</PresentationFormat>
  <Paragraphs>300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Arial</vt:lpstr>
      <vt:lpstr>Symbol</vt:lpstr>
      <vt:lpstr>Times New Roman</vt:lpstr>
      <vt:lpstr>Nunito Bold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6 Files sharing application</dc:title>
  <cp:lastModifiedBy>TTH</cp:lastModifiedBy>
  <cp:revision>53</cp:revision>
  <dcterms:created xsi:type="dcterms:W3CDTF">2006-08-16T00:00:00Z</dcterms:created>
  <dcterms:modified xsi:type="dcterms:W3CDTF">2023-07-10T18:09:40Z</dcterms:modified>
  <dc:identifier>DAFjjqYkWwY</dc:identifier>
</cp:coreProperties>
</file>