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672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dirty="0">
                <a:latin typeface="Aptos" panose="020B0004020202020204" pitchFamily="34" charset="0"/>
              </a:rPr>
              <a:t>Phishing Web</a:t>
            </a:r>
            <a:r>
              <a:rPr lang="en-US" b="1" dirty="0">
                <a:latin typeface="Aptos" panose="020B0004020202020204" pitchFamily="34" charset="0"/>
              </a:rPr>
              <a:t>site </a:t>
            </a:r>
            <a:r>
              <a:rPr b="1" dirty="0">
                <a:latin typeface="Aptos" panose="020B0004020202020204" pitchFamily="34" charset="0"/>
              </a:rPr>
              <a:t>Detection</a:t>
            </a:r>
            <a:br>
              <a:rPr lang="en-US" b="1" dirty="0">
                <a:latin typeface="Aptos" panose="020B0004020202020204" pitchFamily="34" charset="0"/>
              </a:rPr>
            </a:br>
            <a:r>
              <a:rPr lang="en-US" b="1" dirty="0">
                <a:latin typeface="Aptos" panose="020B0004020202020204" pitchFamily="34" charset="0"/>
              </a:rPr>
              <a:t>Using ML Algorithms</a:t>
            </a:r>
            <a:endParaRPr b="1" dirty="0">
              <a:latin typeface="Aptos" panose="020B00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83741"/>
            <a:ext cx="8534400" cy="1752600"/>
          </a:xfrm>
        </p:spPr>
        <p:txBody>
          <a:bodyPr>
            <a:normAutofit/>
          </a:bodyPr>
          <a:lstStyle/>
          <a:p>
            <a:r>
              <a:rPr sz="2400" b="1" dirty="0">
                <a:latin typeface="Aptos" panose="020B0004020202020204" pitchFamily="34" charset="0"/>
              </a:rPr>
              <a:t>Sabih Uddin Qureshi - 221531</a:t>
            </a:r>
          </a:p>
          <a:p>
            <a:r>
              <a:rPr sz="2400" b="1" dirty="0">
                <a:latin typeface="Aptos" panose="020B0004020202020204" pitchFamily="34" charset="0"/>
              </a:rPr>
              <a:t>Mehreen Umer Khan </a:t>
            </a:r>
            <a:r>
              <a:rPr lang="en-US" sz="2400" b="1" dirty="0">
                <a:latin typeface="Aptos" panose="020B0004020202020204" pitchFamily="34" charset="0"/>
              </a:rPr>
              <a:t>–</a:t>
            </a:r>
            <a:r>
              <a:rPr sz="2400" b="1" dirty="0">
                <a:latin typeface="Aptos" panose="020B0004020202020204" pitchFamily="34" charset="0"/>
              </a:rPr>
              <a:t> 221541</a:t>
            </a:r>
            <a:endParaRPr lang="en-US" sz="2400" b="1" dirty="0">
              <a:latin typeface="Aptos" panose="020B0004020202020204" pitchFamily="34" charset="0"/>
            </a:endParaRPr>
          </a:p>
          <a:p>
            <a:r>
              <a:rPr lang="en-US" sz="2400" b="1" dirty="0">
                <a:latin typeface="Aptos" panose="020B0004020202020204" pitchFamily="34" charset="0"/>
              </a:rPr>
              <a:t>Haram Ejaz - 221579</a:t>
            </a:r>
          </a:p>
          <a:p>
            <a:endParaRPr sz="2400" b="1" dirty="0">
              <a:latin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41AFAC-94A0-8C7A-05DC-C060C0D6968E}"/>
              </a:ext>
            </a:extLst>
          </p:cNvPr>
          <p:cNvSpPr txBox="1"/>
          <p:nvPr/>
        </p:nvSpPr>
        <p:spPr>
          <a:xfrm>
            <a:off x="3046880" y="3792041"/>
            <a:ext cx="60982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Aptos" panose="020B0004020202020204" pitchFamily="34" charset="0"/>
              </a:rPr>
              <a:t>AI Lab Semester Project</a:t>
            </a:r>
          </a:p>
        </p:txBody>
      </p:sp>
      <p:pic>
        <p:nvPicPr>
          <p:cNvPr id="9" name="Picture 8" descr="A black and white logo&#10;&#10;AI-generated content may be incorrect.">
            <a:extLst>
              <a:ext uri="{FF2B5EF4-FFF2-40B4-BE49-F238E27FC236}">
                <a16:creationId xmlns:a16="http://schemas.microsoft.com/office/drawing/2014/main" id="{7D60B92B-E325-4957-97EF-03672FD63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222" y="253761"/>
            <a:ext cx="1751555" cy="1876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Valuable project experience.</a:t>
            </a:r>
          </a:p>
          <a:p>
            <a:pPr marL="0" indent="0">
              <a:buNone/>
            </a:pPr>
            <a:r>
              <a:rPr dirty="0"/>
              <a:t>• In-depth understanding of phishing detection.</a:t>
            </a:r>
          </a:p>
          <a:p>
            <a:pPr marL="0" indent="0">
              <a:buNone/>
            </a:pPr>
            <a:r>
              <a:rPr dirty="0"/>
              <a:t>• Future enhancements:</a:t>
            </a:r>
          </a:p>
          <a:p>
            <a:pPr marL="400050" lvl="1" indent="0">
              <a:buNone/>
            </a:pPr>
            <a:r>
              <a:rPr dirty="0"/>
              <a:t>  - Browser extension</a:t>
            </a:r>
          </a:p>
          <a:p>
            <a:pPr marL="400050" lvl="1" indent="0">
              <a:buNone/>
            </a:pPr>
            <a:r>
              <a:rPr dirty="0"/>
              <a:t>  - GUI for real-time classification.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37631"/>
            <a:ext cx="10972800" cy="1143000"/>
          </a:xfrm>
        </p:spPr>
        <p:txBody>
          <a:bodyPr/>
          <a:lstStyle/>
          <a:p>
            <a:r>
              <a:rPr b="1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146612"/>
            <a:ext cx="10972800" cy="31926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sz="2400" dirty="0"/>
              <a:t>Sabih Qureshi - 221531</a:t>
            </a:r>
          </a:p>
          <a:p>
            <a:pPr marL="0" indent="0" algn="ctr">
              <a:buNone/>
            </a:pPr>
            <a:r>
              <a:rPr lang="en-US" sz="2400" dirty="0"/>
              <a:t>Mehreen </a:t>
            </a:r>
            <a:r>
              <a:rPr sz="2400" dirty="0"/>
              <a:t>Khan </a:t>
            </a:r>
            <a:r>
              <a:rPr lang="en-US" sz="2400" dirty="0"/>
              <a:t>–</a:t>
            </a:r>
            <a:r>
              <a:rPr sz="2400" dirty="0"/>
              <a:t> 221541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Haram Ejaz - 221579</a:t>
            </a:r>
          </a:p>
          <a:p>
            <a:pPr marL="0" indent="0" algn="ctr">
              <a:buNone/>
            </a:pPr>
            <a:endParaRPr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26E0986-3594-A0A5-1790-400DDE4EE9EF}"/>
              </a:ext>
            </a:extLst>
          </p:cNvPr>
          <p:cNvCxnSpPr>
            <a:cxnSpLocks/>
          </p:cNvCxnSpPr>
          <p:nvPr/>
        </p:nvCxnSpPr>
        <p:spPr>
          <a:xfrm>
            <a:off x="1981201" y="2821828"/>
            <a:ext cx="810409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Aptos" panose="020B00040202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3000" dirty="0"/>
              <a:t>• Phishing is a common cyber attack using social engineering tactics.</a:t>
            </a:r>
          </a:p>
          <a:p>
            <a:pPr marL="0" indent="0">
              <a:buNone/>
            </a:pPr>
            <a:r>
              <a:rPr sz="3000" dirty="0"/>
              <a:t>• Targets users to reveal sensitive data fraudulently.</a:t>
            </a:r>
          </a:p>
          <a:p>
            <a:pPr marL="0" indent="0">
              <a:buNone/>
            </a:pPr>
            <a:r>
              <a:rPr sz="3000" dirty="0"/>
              <a:t>• Awareness, blacklisting, and ML-based detection are key defenses.</a:t>
            </a:r>
          </a:p>
          <a:p>
            <a:pPr marL="0" indent="0">
              <a:buNone/>
            </a:pPr>
            <a:r>
              <a:rPr sz="3000" dirty="0"/>
              <a:t>• ML techniques outperform others in early detection.</a:t>
            </a:r>
          </a:p>
          <a:p>
            <a:pPr marL="0" indent="0">
              <a:buNone/>
            </a:pPr>
            <a:r>
              <a:rPr sz="3000" dirty="0"/>
              <a:t>• Yet, many users still fall for phishing scams.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Detect phishing websites using ML and DNN.</a:t>
            </a:r>
          </a:p>
          <a:p>
            <a:r>
              <a:rPr dirty="0"/>
              <a:t>Create a dataset of phishing and benign URLs.</a:t>
            </a:r>
            <a:endParaRPr lang="en-US" dirty="0"/>
          </a:p>
          <a:p>
            <a:r>
              <a:rPr lang="en-US" dirty="0"/>
              <a:t>Extract URL and content-based features.</a:t>
            </a:r>
          </a:p>
          <a:p>
            <a:r>
              <a:rPr dirty="0"/>
              <a:t>Train models and compare performance metrics.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Collect datasets of phishing and legitimate URLs.</a:t>
            </a:r>
          </a:p>
          <a:p>
            <a:pPr marL="0" indent="0">
              <a:buNone/>
            </a:pPr>
            <a:r>
              <a:rPr dirty="0"/>
              <a:t>2. Extract URL-based features.</a:t>
            </a:r>
          </a:p>
          <a:p>
            <a:pPr marL="0" indent="0">
              <a:buNone/>
            </a:pPr>
            <a:r>
              <a:rPr dirty="0"/>
              <a:t>3. Apply EDA for preprocessing.</a:t>
            </a:r>
          </a:p>
          <a:p>
            <a:pPr marL="0" indent="0">
              <a:buNone/>
            </a:pPr>
            <a:r>
              <a:rPr dirty="0"/>
              <a:t>4. Split into training/testing sets.</a:t>
            </a:r>
          </a:p>
          <a:p>
            <a:pPr marL="0" indent="0">
              <a:buNone/>
            </a:pPr>
            <a:r>
              <a:rPr dirty="0"/>
              <a:t>5. Train using SVM, RF, Autoencoder, etc.</a:t>
            </a:r>
          </a:p>
          <a:p>
            <a:pPr marL="0" indent="0">
              <a:buNone/>
            </a:pPr>
            <a:r>
              <a:rPr dirty="0"/>
              <a:t>6. Evaluate using accuracy metrics.</a:t>
            </a:r>
          </a:p>
          <a:p>
            <a:pPr marL="0" indent="0">
              <a:buNone/>
            </a:pPr>
            <a:r>
              <a:rPr dirty="0"/>
              <a:t>7. Compare model performances.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Legitimate URLs: UNB Dataset (5000 samples).</a:t>
            </a:r>
          </a:p>
          <a:p>
            <a:pPr marL="0" indent="0">
              <a:buNone/>
            </a:pPr>
            <a:r>
              <a:rPr dirty="0"/>
              <a:t>• Phishing URLs: </a:t>
            </a:r>
            <a:r>
              <a:rPr dirty="0" err="1"/>
              <a:t>PhishTank</a:t>
            </a:r>
            <a:r>
              <a:rPr dirty="0"/>
              <a:t> (5000 samples).</a:t>
            </a:r>
          </a:p>
          <a:p>
            <a:pPr marL="0" indent="0">
              <a:buNone/>
            </a:pPr>
            <a:r>
              <a:rPr dirty="0"/>
              <a:t>• Format: CSV, JSON. Updated regularly.</a:t>
            </a:r>
          </a:p>
          <a:p>
            <a:pPr marL="0" indent="0">
              <a:buNone/>
            </a:pPr>
            <a:r>
              <a:rPr dirty="0"/>
              <a:t>• Final dataset: 10,000 URLs.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Feature Selection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800" dirty="0">
                <a:latin typeface="Aptos"/>
              </a:rPr>
              <a:t>17 Features total.</a:t>
            </a:r>
          </a:p>
          <a:p>
            <a:pPr marL="0" indent="0">
              <a:buNone/>
            </a:pPr>
            <a:r>
              <a:rPr sz="2800" dirty="0">
                <a:latin typeface="Aptos"/>
              </a:rPr>
              <a:t>Address Bar Features:</a:t>
            </a:r>
          </a:p>
          <a:p>
            <a:pPr marL="400050" lvl="1" indent="0">
              <a:buNone/>
            </a:pPr>
            <a:r>
              <a:rPr sz="2000" dirty="0">
                <a:latin typeface="Aptos"/>
              </a:rPr>
              <a:t>  - Domain of URL</a:t>
            </a:r>
          </a:p>
          <a:p>
            <a:pPr marL="400050" lvl="1" indent="0">
              <a:buNone/>
            </a:pPr>
            <a:r>
              <a:rPr sz="2000" dirty="0">
                <a:latin typeface="Aptos"/>
              </a:rPr>
              <a:t>  - Redirection '//' in URL</a:t>
            </a:r>
          </a:p>
          <a:p>
            <a:pPr marL="400050" lvl="1" indent="0">
              <a:buNone/>
            </a:pPr>
            <a:r>
              <a:rPr sz="2000" dirty="0">
                <a:latin typeface="Aptos"/>
              </a:rPr>
              <a:t>  - IP in URL</a:t>
            </a:r>
          </a:p>
          <a:p>
            <a:pPr marL="400050" lvl="1" indent="0">
              <a:buNone/>
            </a:pPr>
            <a:r>
              <a:rPr sz="2000" dirty="0">
                <a:latin typeface="Aptos"/>
              </a:rPr>
              <a:t>  - Use of 'http/</a:t>
            </a:r>
            <a:r>
              <a:rPr sz="2000" dirty="0" err="1">
                <a:latin typeface="Aptos"/>
              </a:rPr>
              <a:t>https'</a:t>
            </a:r>
            <a:r>
              <a:rPr sz="2000" dirty="0">
                <a:latin typeface="Aptos"/>
              </a:rPr>
              <a:t> in domain</a:t>
            </a:r>
          </a:p>
          <a:p>
            <a:pPr marL="400050" lvl="1" indent="0">
              <a:buNone/>
            </a:pPr>
            <a:r>
              <a:rPr sz="2000" dirty="0">
                <a:latin typeface="Aptos"/>
              </a:rPr>
              <a:t>  - '@' Symbol in URL</a:t>
            </a:r>
          </a:p>
          <a:p>
            <a:pPr marL="400050" lvl="1" indent="0">
              <a:buNone/>
            </a:pPr>
            <a:r>
              <a:rPr sz="2000" dirty="0">
                <a:latin typeface="Aptos"/>
              </a:rPr>
              <a:t>  - URL Shorteners</a:t>
            </a:r>
          </a:p>
          <a:p>
            <a:pPr marL="400050" lvl="1" indent="0">
              <a:buNone/>
            </a:pPr>
            <a:r>
              <a:rPr sz="2000" dirty="0">
                <a:latin typeface="Aptos"/>
              </a:rPr>
              <a:t>  - URL Length</a:t>
            </a:r>
          </a:p>
          <a:p>
            <a:pPr marL="400050" lvl="1" indent="0">
              <a:buNone/>
            </a:pPr>
            <a:r>
              <a:rPr sz="2000" dirty="0">
                <a:latin typeface="Aptos"/>
              </a:rPr>
              <a:t>  - Prefix/Suffix '-' in Domain</a:t>
            </a:r>
          </a:p>
          <a:p>
            <a:pPr marL="400050" lvl="1" indent="0">
              <a:buNone/>
            </a:pPr>
            <a:r>
              <a:rPr sz="2000" dirty="0">
                <a:latin typeface="Aptos"/>
              </a:rPr>
              <a:t>  - URL Depth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Feature Selection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000" b="1" dirty="0">
                <a:latin typeface="Aptos"/>
              </a:rPr>
              <a:t>Domain Features:</a:t>
            </a:r>
          </a:p>
          <a:p>
            <a:pPr marL="0" indent="0">
              <a:buNone/>
            </a:pPr>
            <a:r>
              <a:rPr sz="2000" dirty="0">
                <a:latin typeface="Aptos"/>
              </a:rPr>
              <a:t>  - DNS Record</a:t>
            </a:r>
          </a:p>
          <a:p>
            <a:pPr marL="0" indent="0">
              <a:buNone/>
            </a:pPr>
            <a:r>
              <a:rPr sz="2000" dirty="0">
                <a:latin typeface="Aptos"/>
              </a:rPr>
              <a:t>  - Age of Domain</a:t>
            </a:r>
          </a:p>
          <a:p>
            <a:pPr marL="0" indent="0">
              <a:buNone/>
            </a:pPr>
            <a:r>
              <a:rPr sz="2000" dirty="0">
                <a:latin typeface="Aptos"/>
              </a:rPr>
              <a:t>  - Website Traffic</a:t>
            </a:r>
          </a:p>
          <a:p>
            <a:pPr marL="0" indent="0">
              <a:buNone/>
            </a:pPr>
            <a:r>
              <a:rPr sz="2000" dirty="0">
                <a:latin typeface="Aptos"/>
              </a:rPr>
              <a:t>  - Domain End Period</a:t>
            </a:r>
            <a:endParaRPr lang="en-US" sz="2000" dirty="0">
              <a:latin typeface="Aptos"/>
            </a:endParaRPr>
          </a:p>
          <a:p>
            <a:pPr marL="0" indent="0">
              <a:buNone/>
            </a:pPr>
            <a:endParaRPr sz="2000" dirty="0">
              <a:latin typeface="Aptos"/>
            </a:endParaRPr>
          </a:p>
          <a:p>
            <a:pPr marL="0" indent="0">
              <a:buNone/>
            </a:pPr>
            <a:r>
              <a:rPr sz="2000" b="1" dirty="0">
                <a:latin typeface="Aptos"/>
              </a:rPr>
              <a:t>HTML/JS Features:</a:t>
            </a:r>
          </a:p>
          <a:p>
            <a:pPr marL="0" indent="0">
              <a:buNone/>
            </a:pPr>
            <a:r>
              <a:rPr sz="2000" dirty="0">
                <a:latin typeface="Aptos"/>
              </a:rPr>
              <a:t>  - </a:t>
            </a:r>
            <a:r>
              <a:rPr sz="2000" dirty="0" err="1">
                <a:latin typeface="Aptos"/>
              </a:rPr>
              <a:t>Iframe</a:t>
            </a:r>
            <a:r>
              <a:rPr sz="2000" dirty="0">
                <a:latin typeface="Aptos"/>
              </a:rPr>
              <a:t> Redirection</a:t>
            </a:r>
          </a:p>
          <a:p>
            <a:pPr marL="0" indent="0">
              <a:buNone/>
            </a:pPr>
            <a:r>
              <a:rPr sz="2000" dirty="0">
                <a:latin typeface="Aptos"/>
              </a:rPr>
              <a:t>  - Disable Right Click</a:t>
            </a:r>
          </a:p>
          <a:p>
            <a:pPr marL="0" indent="0">
              <a:buNone/>
            </a:pPr>
            <a:r>
              <a:rPr sz="2000" dirty="0">
                <a:latin typeface="Aptos"/>
              </a:rPr>
              <a:t>  - Status Bar Customization</a:t>
            </a:r>
          </a:p>
          <a:p>
            <a:pPr marL="0" indent="0">
              <a:buNone/>
            </a:pPr>
            <a:r>
              <a:rPr sz="2000" dirty="0">
                <a:latin typeface="Aptos"/>
              </a:rPr>
              <a:t>  - Website Forwarding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ML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dirty="0"/>
              <a:t>Classification Problem: Legitimate (0) vs Phishing (1)</a:t>
            </a:r>
          </a:p>
          <a:p>
            <a:pPr marL="0" indent="0">
              <a:buNone/>
            </a:pPr>
            <a:r>
              <a:rPr dirty="0"/>
              <a:t>• Models Used:</a:t>
            </a:r>
          </a:p>
          <a:p>
            <a:pPr marL="0" indent="0">
              <a:buNone/>
            </a:pPr>
            <a:r>
              <a:rPr dirty="0"/>
              <a:t>  </a:t>
            </a:r>
            <a:r>
              <a:rPr lang="en-US" dirty="0"/>
              <a:t>	</a:t>
            </a:r>
            <a:r>
              <a:rPr dirty="0"/>
              <a:t>- Decision Tree</a:t>
            </a:r>
          </a:p>
          <a:p>
            <a:pPr marL="0" indent="0">
              <a:buNone/>
            </a:pPr>
            <a:r>
              <a:rPr dirty="0"/>
              <a:t>  </a:t>
            </a:r>
            <a:r>
              <a:rPr lang="en-US" dirty="0"/>
              <a:t>	</a:t>
            </a:r>
            <a:r>
              <a:rPr dirty="0"/>
              <a:t>- Random Forest</a:t>
            </a:r>
          </a:p>
          <a:p>
            <a:pPr marL="0" indent="0">
              <a:buNone/>
            </a:pPr>
            <a:r>
              <a:rPr dirty="0"/>
              <a:t>  </a:t>
            </a:r>
            <a:r>
              <a:rPr lang="en-US" dirty="0"/>
              <a:t>	</a:t>
            </a:r>
            <a:r>
              <a:rPr dirty="0"/>
              <a:t>- MLP</a:t>
            </a:r>
          </a:p>
          <a:p>
            <a:pPr marL="0" indent="0">
              <a:buNone/>
            </a:pPr>
            <a:r>
              <a:rPr dirty="0"/>
              <a:t>  </a:t>
            </a:r>
            <a:r>
              <a:rPr lang="en-US" dirty="0"/>
              <a:t>	</a:t>
            </a:r>
            <a:r>
              <a:rPr dirty="0"/>
              <a:t>- </a:t>
            </a:r>
            <a:r>
              <a:rPr dirty="0" err="1"/>
              <a:t>XGBoost</a:t>
            </a:r>
            <a:endParaRPr dirty="0"/>
          </a:p>
          <a:p>
            <a:pPr marL="0" indent="0">
              <a:buNone/>
            </a:pPr>
            <a:r>
              <a:rPr dirty="0"/>
              <a:t>  </a:t>
            </a:r>
            <a:r>
              <a:rPr lang="en-US" dirty="0"/>
              <a:t>	</a:t>
            </a:r>
            <a:r>
              <a:rPr dirty="0"/>
              <a:t>- Autoencoder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- SVM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435" y="1600201"/>
            <a:ext cx="10676965" cy="4525963"/>
          </a:xfrm>
        </p:spPr>
        <p:txBody>
          <a:bodyPr/>
          <a:lstStyle/>
          <a:p>
            <a:pPr marL="0" indent="0">
              <a:buNone/>
            </a:pPr>
            <a:r>
              <a:t>• Metric: Accuracy</a:t>
            </a:r>
          </a:p>
          <a:p>
            <a:pPr marL="0" indent="0">
              <a:buNone/>
            </a:pPr>
            <a:r>
              <a:t>• All models evaluated on training and test data.</a:t>
            </a:r>
          </a:p>
          <a:p>
            <a:pPr marL="0" indent="0">
              <a:buNone/>
            </a:pPr>
            <a:r>
              <a:t>• XGBoost achieved highest accuracy.</a:t>
            </a:r>
          </a:p>
          <a:p>
            <a:pPr marL="0" indent="0">
              <a:buNone/>
            </a:pPr>
            <a:r>
              <a:t>• Saved for future use.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434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Calibri</vt:lpstr>
      <vt:lpstr>Office Theme</vt:lpstr>
      <vt:lpstr>Phishing Website Detection Using ML Algorithms</vt:lpstr>
      <vt:lpstr>Introduction</vt:lpstr>
      <vt:lpstr>Objectives</vt:lpstr>
      <vt:lpstr>Approach</vt:lpstr>
      <vt:lpstr>Data Collection</vt:lpstr>
      <vt:lpstr>Feature Selection - 1</vt:lpstr>
      <vt:lpstr>Feature Selection - 2</vt:lpstr>
      <vt:lpstr>ML Models</vt:lpstr>
      <vt:lpstr>Model Evaluation</vt:lpstr>
      <vt:lpstr>Next Steps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Sabih Qureshi</cp:lastModifiedBy>
  <cp:revision>6</cp:revision>
  <dcterms:created xsi:type="dcterms:W3CDTF">2013-01-27T09:14:16Z</dcterms:created>
  <dcterms:modified xsi:type="dcterms:W3CDTF">2025-05-28T19:04:49Z</dcterms:modified>
  <cp:category/>
</cp:coreProperties>
</file>