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9" r:id="rId2"/>
    <p:sldId id="271" r:id="rId3"/>
    <p:sldId id="260" r:id="rId4"/>
    <p:sldId id="272" r:id="rId5"/>
    <p:sldId id="265" r:id="rId6"/>
    <p:sldId id="273" r:id="rId7"/>
    <p:sldId id="262" r:id="rId8"/>
    <p:sldId id="261" r:id="rId9"/>
    <p:sldId id="268" r:id="rId10"/>
    <p:sldId id="269" r:id="rId11"/>
    <p:sldId id="274" r:id="rId12"/>
    <p:sldId id="267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1F4E79"/>
    <a:srgbClr val="C55A11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8" autoAdjust="0"/>
    <p:restoredTop sz="76824" autoAdjust="0"/>
  </p:normalViewPr>
  <p:slideViewPr>
    <p:cSldViewPr snapToGrid="0">
      <p:cViewPr varScale="1">
        <p:scale>
          <a:sx n="122" d="100"/>
          <a:sy n="122" d="100"/>
        </p:scale>
        <p:origin x="16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CB8C8-6582-4E5C-81FE-70B7F19CF28E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E95BD-08B9-4F8C-B5C2-CB22C752AD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E95BD-08B9-4F8C-B5C2-CB22C752AD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15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E95BD-08B9-4F8C-B5C2-CB22C752AD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503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E95BD-08B9-4F8C-B5C2-CB22C752AD1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1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E95BD-08B9-4F8C-B5C2-CB22C752AD1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83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E95BD-08B9-4F8C-B5C2-CB22C752AD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6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E95BD-08B9-4F8C-B5C2-CB22C752AD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3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E95BD-08B9-4F8C-B5C2-CB22C752AD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7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E95BD-08B9-4F8C-B5C2-CB22C752AD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4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E95BD-08B9-4F8C-B5C2-CB22C752AD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177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E95BD-08B9-4F8C-B5C2-CB22C752AD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2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E95BD-08B9-4F8C-B5C2-CB22C752AD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19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CE95BD-08B9-4F8C-B5C2-CB22C752AD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2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5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29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6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46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83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2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0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66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0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4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hw.go.kr/react/modules/download.jsp?BOARD_ID=320&amp;CONT_SEQ=355052&amp;FILE_SEQ=301214" TargetMode="External"/><Relationship Id="rId2" Type="http://schemas.openxmlformats.org/officeDocument/2006/relationships/hyperlink" Target="https://data.seoul.go.kr/dataList/10043/S/2/datasetView.d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nga.com/news/Economy/article/all/20190618/96038847/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목차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27428BEB-12B9-4B9B-A5C2-778008E41E5C}"/>
              </a:ext>
            </a:extLst>
          </p:cNvPr>
          <p:cNvSpPr/>
          <p:nvPr/>
        </p:nvSpPr>
        <p:spPr>
          <a:xfrm>
            <a:off x="2076602" y="2902030"/>
            <a:ext cx="1656280" cy="1656281"/>
          </a:xfrm>
          <a:prstGeom prst="ellipse">
            <a:avLst/>
          </a:prstGeom>
          <a:solidFill>
            <a:schemeClr val="bg1"/>
          </a:solidFill>
          <a:ln w="19050">
            <a:solidFill>
              <a:srgbClr val="82CCF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4F6E388-1F15-4479-BE7C-8739E3553560}"/>
              </a:ext>
            </a:extLst>
          </p:cNvPr>
          <p:cNvGrpSpPr/>
          <p:nvPr/>
        </p:nvGrpSpPr>
        <p:grpSpPr>
          <a:xfrm>
            <a:off x="1766222" y="2640210"/>
            <a:ext cx="2228480" cy="2179920"/>
            <a:chOff x="2466536" y="1701801"/>
            <a:chExt cx="2228480" cy="2179920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2A8FFECE-AD9F-438E-AE29-D1E19BDFD061}"/>
                </a:ext>
              </a:extLst>
            </p:cNvPr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name="adj1" fmla="val 10977745"/>
                <a:gd name="adj2" fmla="val 20933800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5A97725-F0F4-4A6E-8D3C-1C07D2FAFF71}"/>
                </a:ext>
              </a:extLst>
            </p:cNvPr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6EC2DC-6A15-4E89-9096-9B68F5326E38}"/>
              </a:ext>
            </a:extLst>
          </p:cNvPr>
          <p:cNvGrpSpPr/>
          <p:nvPr/>
        </p:nvGrpSpPr>
        <p:grpSpPr>
          <a:xfrm flipV="1">
            <a:off x="3946142" y="2640210"/>
            <a:ext cx="2228480" cy="2179920"/>
            <a:chOff x="4646456" y="1701801"/>
            <a:chExt cx="2228480" cy="2179920"/>
          </a:xfrm>
        </p:grpSpPr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1A5902BD-93D1-4F73-8998-AE8636988FFD}"/>
                </a:ext>
              </a:extLst>
            </p:cNvPr>
            <p:cNvSpPr/>
            <p:nvPr/>
          </p:nvSpPr>
          <p:spPr>
            <a:xfrm>
              <a:off x="4695017" y="1701801"/>
              <a:ext cx="2179919" cy="2179920"/>
            </a:xfrm>
            <a:prstGeom prst="arc">
              <a:avLst>
                <a:gd name="adj1" fmla="val 10977745"/>
                <a:gd name="adj2" fmla="val 20942523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B127855-2747-4E00-908F-E6266AF6B028}"/>
                </a:ext>
              </a:extLst>
            </p:cNvPr>
            <p:cNvSpPr/>
            <p:nvPr/>
          </p:nvSpPr>
          <p:spPr>
            <a:xfrm>
              <a:off x="464645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3FFB1A1-5049-4BC4-88DA-3C61AB8E12EF}"/>
              </a:ext>
            </a:extLst>
          </p:cNvPr>
          <p:cNvGrpSpPr/>
          <p:nvPr/>
        </p:nvGrpSpPr>
        <p:grpSpPr>
          <a:xfrm>
            <a:off x="6126062" y="2640210"/>
            <a:ext cx="2228480" cy="2179920"/>
            <a:chOff x="2466536" y="1701801"/>
            <a:chExt cx="2228480" cy="2179920"/>
          </a:xfrm>
        </p:grpSpPr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441382BD-BAAD-4F47-B1CB-7B6C5D25BAFA}"/>
                </a:ext>
              </a:extLst>
            </p:cNvPr>
            <p:cNvSpPr/>
            <p:nvPr/>
          </p:nvSpPr>
          <p:spPr>
            <a:xfrm>
              <a:off x="2515097" y="1701801"/>
              <a:ext cx="2179919" cy="2179920"/>
            </a:xfrm>
            <a:prstGeom prst="arc">
              <a:avLst>
                <a:gd name="adj1" fmla="val 10977745"/>
                <a:gd name="adj2" fmla="val 20895099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66120AD-1218-45A3-9F00-0C799B1485EA}"/>
                </a:ext>
              </a:extLst>
            </p:cNvPr>
            <p:cNvSpPr/>
            <p:nvPr/>
          </p:nvSpPr>
          <p:spPr>
            <a:xfrm>
              <a:off x="246653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D51E19C-ABDF-4E4F-B4C6-5B14A9609448}"/>
              </a:ext>
            </a:extLst>
          </p:cNvPr>
          <p:cNvGrpSpPr/>
          <p:nvPr/>
        </p:nvGrpSpPr>
        <p:grpSpPr>
          <a:xfrm flipV="1">
            <a:off x="8305982" y="2640210"/>
            <a:ext cx="2228480" cy="2179920"/>
            <a:chOff x="9006296" y="1701801"/>
            <a:chExt cx="2228480" cy="2179920"/>
          </a:xfrm>
        </p:grpSpPr>
        <p:sp>
          <p:nvSpPr>
            <p:cNvPr id="36" name="원호 35">
              <a:extLst>
                <a:ext uri="{FF2B5EF4-FFF2-40B4-BE49-F238E27FC236}">
                  <a16:creationId xmlns:a16="http://schemas.microsoft.com/office/drawing/2014/main" id="{8BAF0062-AF5C-4B8D-A310-0B827118DD11}"/>
                </a:ext>
              </a:extLst>
            </p:cNvPr>
            <p:cNvSpPr/>
            <p:nvPr/>
          </p:nvSpPr>
          <p:spPr>
            <a:xfrm>
              <a:off x="9054857" y="1701801"/>
              <a:ext cx="2179919" cy="2179920"/>
            </a:xfrm>
            <a:prstGeom prst="arc">
              <a:avLst>
                <a:gd name="adj1" fmla="val 10977745"/>
                <a:gd name="adj2" fmla="val 21051207"/>
              </a:avLst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1DB5A0D-A102-44D3-AE6D-0F0150DDA84E}"/>
                </a:ext>
              </a:extLst>
            </p:cNvPr>
            <p:cNvSpPr/>
            <p:nvPr/>
          </p:nvSpPr>
          <p:spPr>
            <a:xfrm>
              <a:off x="9006296" y="2743201"/>
              <a:ext cx="97120" cy="97120"/>
            </a:xfrm>
            <a:prstGeom prst="ellipse">
              <a:avLst/>
            </a:prstGeom>
            <a:ln w="12700">
              <a:solidFill>
                <a:srgbClr val="4EB6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Freeform 11">
            <a:extLst>
              <a:ext uri="{FF2B5EF4-FFF2-40B4-BE49-F238E27FC236}">
                <a16:creationId xmlns:a16="http://schemas.microsoft.com/office/drawing/2014/main" id="{01F570A4-6C6F-4651-BF0B-E70A7A5D47DB}"/>
              </a:ext>
            </a:extLst>
          </p:cNvPr>
          <p:cNvSpPr>
            <a:spLocks noEditPoints="1"/>
          </p:cNvSpPr>
          <p:nvPr/>
        </p:nvSpPr>
        <p:spPr bwMode="auto">
          <a:xfrm>
            <a:off x="4898073" y="3499857"/>
            <a:ext cx="392228" cy="48154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srgbClr val="4E5D70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22959D3-4D98-420F-A4BE-CD01A244A120}"/>
              </a:ext>
            </a:extLst>
          </p:cNvPr>
          <p:cNvCxnSpPr>
            <a:cxnSpLocks/>
          </p:cNvCxnSpPr>
          <p:nvPr/>
        </p:nvCxnSpPr>
        <p:spPr>
          <a:xfrm>
            <a:off x="2890997" y="4679874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31">
            <a:extLst>
              <a:ext uri="{FF2B5EF4-FFF2-40B4-BE49-F238E27FC236}">
                <a16:creationId xmlns:a16="http://schemas.microsoft.com/office/drawing/2014/main" id="{87F96730-FCA5-44A8-810E-07DACBEC9D5E}"/>
              </a:ext>
            </a:extLst>
          </p:cNvPr>
          <p:cNvSpPr/>
          <p:nvPr/>
        </p:nvSpPr>
        <p:spPr>
          <a:xfrm>
            <a:off x="2088959" y="5231347"/>
            <a:ext cx="1598324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00" b="1" dirty="0">
                <a:solidFill>
                  <a:schemeClr val="tx1"/>
                </a:solidFill>
              </a:rPr>
              <a:t>해당 주제를 선정한 계기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5026EA4-94D3-4E59-85BB-E14FA8B61DD8}"/>
              </a:ext>
            </a:extLst>
          </p:cNvPr>
          <p:cNvCxnSpPr>
            <a:cxnSpLocks/>
          </p:cNvCxnSpPr>
          <p:nvPr/>
        </p:nvCxnSpPr>
        <p:spPr>
          <a:xfrm flipV="1">
            <a:off x="5049114" y="2318212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34">
            <a:extLst>
              <a:ext uri="{FF2B5EF4-FFF2-40B4-BE49-F238E27FC236}">
                <a16:creationId xmlns:a16="http://schemas.microsoft.com/office/drawing/2014/main" id="{B90D9C62-5973-4C97-9109-372D2024C81A}"/>
              </a:ext>
            </a:extLst>
          </p:cNvPr>
          <p:cNvSpPr/>
          <p:nvPr/>
        </p:nvSpPr>
        <p:spPr>
          <a:xfrm>
            <a:off x="4297135" y="1577723"/>
            <a:ext cx="1503958" cy="56134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prstClr val="white"/>
                </a:solidFill>
              </a:rPr>
              <a:t>자치구 별 인구 </a:t>
            </a:r>
            <a:endParaRPr lang="en-US" altLang="ko-KR" sz="800" b="1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VS </a:t>
            </a:r>
          </a:p>
          <a:p>
            <a:pPr algn="ctr">
              <a:defRPr/>
            </a:pPr>
            <a:r>
              <a:rPr lang="ko-KR" altLang="en-US" sz="800" b="1" dirty="0">
                <a:solidFill>
                  <a:prstClr val="white"/>
                </a:solidFill>
              </a:rPr>
              <a:t>노인복지시설 사용인원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1C369C5-F0EF-49B4-B87B-024F4D16C941}"/>
              </a:ext>
            </a:extLst>
          </p:cNvPr>
          <p:cNvCxnSpPr>
            <a:cxnSpLocks/>
          </p:cNvCxnSpPr>
          <p:nvPr/>
        </p:nvCxnSpPr>
        <p:spPr>
          <a:xfrm>
            <a:off x="7303420" y="4679874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37">
            <a:extLst>
              <a:ext uri="{FF2B5EF4-FFF2-40B4-BE49-F238E27FC236}">
                <a16:creationId xmlns:a16="http://schemas.microsoft.com/office/drawing/2014/main" id="{5E58DBEC-C5D3-4A92-A0C8-9A9511EA050D}"/>
              </a:ext>
            </a:extLst>
          </p:cNvPr>
          <p:cNvSpPr/>
          <p:nvPr/>
        </p:nvSpPr>
        <p:spPr>
          <a:xfrm>
            <a:off x="6151795" y="5231347"/>
            <a:ext cx="2297498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b="1" dirty="0">
                <a:solidFill>
                  <a:schemeClr val="tx1"/>
                </a:solidFill>
              </a:rPr>
              <a:t>R</a:t>
            </a:r>
            <a:r>
              <a:rPr lang="ko-KR" altLang="en-US" sz="800" b="1" dirty="0">
                <a:solidFill>
                  <a:schemeClr val="tx1"/>
                </a:solidFill>
              </a:rPr>
              <a:t> 언어 및 엑셀을 이용한 시각화 결과 도출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073174-A45E-4349-9542-B7DC7A85F882}"/>
              </a:ext>
            </a:extLst>
          </p:cNvPr>
          <p:cNvCxnSpPr>
            <a:cxnSpLocks/>
          </p:cNvCxnSpPr>
          <p:nvPr/>
        </p:nvCxnSpPr>
        <p:spPr>
          <a:xfrm flipV="1">
            <a:off x="9461537" y="2318212"/>
            <a:ext cx="0" cy="396000"/>
          </a:xfrm>
          <a:prstGeom prst="line">
            <a:avLst/>
          </a:prstGeom>
          <a:ln w="12700">
            <a:solidFill>
              <a:srgbClr val="4EB6FC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0">
            <a:extLst>
              <a:ext uri="{FF2B5EF4-FFF2-40B4-BE49-F238E27FC236}">
                <a16:creationId xmlns:a16="http://schemas.microsoft.com/office/drawing/2014/main" id="{D001181E-1FEE-4508-AAEC-7925E5F8D3AE}"/>
              </a:ext>
            </a:extLst>
          </p:cNvPr>
          <p:cNvSpPr/>
          <p:nvPr/>
        </p:nvSpPr>
        <p:spPr>
          <a:xfrm>
            <a:off x="8654786" y="1753561"/>
            <a:ext cx="1579432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4EB6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chemeClr val="tx1"/>
                </a:solidFill>
              </a:rPr>
              <a:t>시각화 분석 및 결론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7166175" y="3500616"/>
            <a:ext cx="255440" cy="42962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82CCF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2E3AA63A-AF02-484F-BD51-D08AEB73E8E6}"/>
              </a:ext>
            </a:extLst>
          </p:cNvPr>
          <p:cNvSpPr/>
          <p:nvPr/>
        </p:nvSpPr>
        <p:spPr>
          <a:xfrm>
            <a:off x="1969103" y="2754469"/>
            <a:ext cx="1833185" cy="190467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1. </a:t>
            </a:r>
            <a:r>
              <a:rPr lang="ko-KR" altLang="en-US" sz="1400" b="1" dirty="0">
                <a:solidFill>
                  <a:prstClr val="white"/>
                </a:solidFill>
              </a:rPr>
              <a:t>조사 계기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88C93A4-43BC-4FAC-9774-5ADBEF269AC0}"/>
              </a:ext>
            </a:extLst>
          </p:cNvPr>
          <p:cNvSpPr/>
          <p:nvPr/>
        </p:nvSpPr>
        <p:spPr>
          <a:xfrm>
            <a:off x="4108908" y="2788302"/>
            <a:ext cx="1924016" cy="1904654"/>
          </a:xfrm>
          <a:prstGeom prst="ellipse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</a:rPr>
              <a:t>분석방법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D7FDD5B-5F43-44FF-85ED-334CEA9CAC53}"/>
              </a:ext>
            </a:extLst>
          </p:cNvPr>
          <p:cNvSpPr/>
          <p:nvPr/>
        </p:nvSpPr>
        <p:spPr>
          <a:xfrm>
            <a:off x="6323897" y="2714212"/>
            <a:ext cx="1924016" cy="1904604"/>
          </a:xfrm>
          <a:prstGeom prst="ellipse">
            <a:avLst/>
          </a:prstGeom>
          <a:solidFill>
            <a:srgbClr val="82CCF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3. </a:t>
            </a:r>
            <a:r>
              <a:rPr lang="ko-KR" altLang="en-US" sz="1400" b="1" dirty="0">
                <a:solidFill>
                  <a:prstClr val="white"/>
                </a:solidFill>
              </a:rPr>
              <a:t>분석 결과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1837EBA-BF94-4771-8A58-AC40159BFBCD}"/>
              </a:ext>
            </a:extLst>
          </p:cNvPr>
          <p:cNvSpPr/>
          <p:nvPr/>
        </p:nvSpPr>
        <p:spPr>
          <a:xfrm>
            <a:off x="8482494" y="2814869"/>
            <a:ext cx="1924016" cy="190460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4. </a:t>
            </a:r>
            <a:r>
              <a:rPr lang="ko-KR" altLang="en-US" sz="1400" b="1" dirty="0" err="1">
                <a:solidFill>
                  <a:prstClr val="white"/>
                </a:solidFill>
              </a:rPr>
              <a:t>결론및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한계점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4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13A321B-C1B7-46D3-ABB8-E590F41C0091}"/>
              </a:ext>
            </a:extLst>
          </p:cNvPr>
          <p:cNvSpPr/>
          <p:nvPr/>
        </p:nvSpPr>
        <p:spPr>
          <a:xfrm>
            <a:off x="104753" y="5235046"/>
            <a:ext cx="5794024" cy="110484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분석결과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5C5635-E872-41A8-AED2-3CA3AF0F0346}"/>
              </a:ext>
            </a:extLst>
          </p:cNvPr>
          <p:cNvSpPr txBox="1"/>
          <p:nvPr/>
        </p:nvSpPr>
        <p:spPr>
          <a:xfrm>
            <a:off x="1590061" y="4540182"/>
            <a:ext cx="3130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그림</a:t>
            </a:r>
            <a:r>
              <a:rPr lang="en-US" altLang="ko-KR" sz="1200" dirty="0"/>
              <a:t>1)</a:t>
            </a:r>
            <a:r>
              <a:rPr lang="ko-KR" altLang="en-US" sz="1200" dirty="0"/>
              <a:t>거주지별 복지시설 인당 이용수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극단적인 예시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7F87F-951D-4A90-B347-86CE5F6A1048}"/>
              </a:ext>
            </a:extLst>
          </p:cNvPr>
          <p:cNvSpPr txBox="1"/>
          <p:nvPr/>
        </p:nvSpPr>
        <p:spPr>
          <a:xfrm>
            <a:off x="446892" y="5315009"/>
            <a:ext cx="54435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노인주거복지시설이 </a:t>
            </a:r>
            <a:r>
              <a:rPr lang="en-US" altLang="ko-KR" sz="1500" dirty="0"/>
              <a:t>0</a:t>
            </a:r>
            <a:r>
              <a:rPr lang="ko-KR" altLang="en-US" sz="1500" dirty="0"/>
              <a:t>인 값은 자치구 인구를 그대로 </a:t>
            </a:r>
            <a:endParaRPr lang="en-US" altLang="ko-KR" sz="1500" dirty="0"/>
          </a:p>
          <a:p>
            <a:r>
              <a:rPr lang="ko-KR" altLang="en-US" sz="1500" dirty="0"/>
              <a:t>대입하여</a:t>
            </a:r>
            <a:r>
              <a:rPr lang="en-US" altLang="ko-KR" sz="1500" dirty="0"/>
              <a:t>, 0 </a:t>
            </a:r>
            <a:r>
              <a:rPr lang="ko-KR" altLang="en-US" sz="1500" dirty="0"/>
              <a:t>값이 나오지 않게 설정하였다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해당 시각화에서는 광진구가 가장 살기 좋은 자치구로</a:t>
            </a:r>
            <a:endParaRPr lang="en-US" altLang="ko-KR" sz="1500" dirty="0"/>
          </a:p>
          <a:p>
            <a:r>
              <a:rPr lang="ko-KR" altLang="en-US" sz="1500" dirty="0"/>
              <a:t>나오게 됩니다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A5CCFF8-73D2-4DF9-BD82-41B0A71976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5" y="2196766"/>
            <a:ext cx="4417313" cy="222678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8C8C15B-3E47-45E2-A3D3-FDBDF30140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34" y="2127753"/>
            <a:ext cx="3585977" cy="2295798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95F589E-4064-4C11-8566-F3192A8E7E61}"/>
              </a:ext>
            </a:extLst>
          </p:cNvPr>
          <p:cNvSpPr/>
          <p:nvPr/>
        </p:nvSpPr>
        <p:spPr>
          <a:xfrm>
            <a:off x="6293225" y="5227929"/>
            <a:ext cx="5794024" cy="110484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16AAA0-9D37-4B04-BCA0-DA559BBDF8D6}"/>
              </a:ext>
            </a:extLst>
          </p:cNvPr>
          <p:cNvSpPr txBox="1"/>
          <p:nvPr/>
        </p:nvSpPr>
        <p:spPr>
          <a:xfrm>
            <a:off x="6643701" y="5315009"/>
            <a:ext cx="54435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노인주거복지시설이 </a:t>
            </a:r>
            <a:r>
              <a:rPr lang="en-US" altLang="ko-KR" sz="1500" dirty="0"/>
              <a:t>0</a:t>
            </a:r>
            <a:r>
              <a:rPr lang="ko-KR" altLang="en-US" sz="1500" dirty="0"/>
              <a:t>개인 자치구가 많기에</a:t>
            </a:r>
            <a:r>
              <a:rPr lang="en-US" altLang="ko-KR" sz="1500" dirty="0"/>
              <a:t>, </a:t>
            </a:r>
            <a:r>
              <a:rPr lang="ko-KR" altLang="en-US" sz="1500" dirty="0"/>
              <a:t>해당 시설을</a:t>
            </a:r>
            <a:endParaRPr lang="en-US" altLang="ko-KR" sz="1500" dirty="0"/>
          </a:p>
          <a:p>
            <a:r>
              <a:rPr lang="ko-KR" altLang="en-US" sz="1500" dirty="0"/>
              <a:t>제외하고 시각화를 하였다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해당 시각화에서는 금천구가 가장 살기 좋은 자치구로</a:t>
            </a:r>
            <a:endParaRPr lang="en-US" altLang="ko-KR" sz="1500" dirty="0"/>
          </a:p>
          <a:p>
            <a:r>
              <a:rPr lang="ko-KR" altLang="en-US" sz="1500" dirty="0"/>
              <a:t>나오게 됩니다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1EC5DE-5D3F-413B-B67D-998F834A3AFD}"/>
              </a:ext>
            </a:extLst>
          </p:cNvPr>
          <p:cNvSpPr txBox="1"/>
          <p:nvPr/>
        </p:nvSpPr>
        <p:spPr>
          <a:xfrm>
            <a:off x="7414131" y="4598466"/>
            <a:ext cx="3130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그림</a:t>
            </a:r>
            <a:r>
              <a:rPr lang="en-US" altLang="ko-KR" sz="1200" dirty="0"/>
              <a:t>2)</a:t>
            </a:r>
            <a:r>
              <a:rPr lang="ko-KR" altLang="en-US" sz="1200" dirty="0"/>
              <a:t>거주지별 복지시설 인당 이용수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노인주거복지시설 제외</a:t>
            </a:r>
            <a:r>
              <a:rPr lang="en-US" altLang="ko-KR" sz="1200" dirty="0"/>
              <a:t>)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A13F784-F9CE-4D29-999D-E25049257DE9}"/>
              </a:ext>
            </a:extLst>
          </p:cNvPr>
          <p:cNvSpPr/>
          <p:nvPr/>
        </p:nvSpPr>
        <p:spPr>
          <a:xfrm>
            <a:off x="1882683" y="3750970"/>
            <a:ext cx="231867" cy="7218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9A4696E-25DF-4584-8EB8-6EAF7317892B}"/>
              </a:ext>
            </a:extLst>
          </p:cNvPr>
          <p:cNvSpPr/>
          <p:nvPr/>
        </p:nvSpPr>
        <p:spPr>
          <a:xfrm>
            <a:off x="8026308" y="3668030"/>
            <a:ext cx="231867" cy="7218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9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결론 및 한계점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B53F219-246F-42C2-ABBF-67CA9BC851CD}"/>
              </a:ext>
            </a:extLst>
          </p:cNvPr>
          <p:cNvSpPr/>
          <p:nvPr/>
        </p:nvSpPr>
        <p:spPr>
          <a:xfrm>
            <a:off x="1053031" y="928804"/>
            <a:ext cx="9850582" cy="544483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DEBB56C-6B30-4323-AC80-4FD632966B2C}"/>
              </a:ext>
            </a:extLst>
          </p:cNvPr>
          <p:cNvSpPr/>
          <p:nvPr/>
        </p:nvSpPr>
        <p:spPr>
          <a:xfrm>
            <a:off x="5016314" y="2698920"/>
            <a:ext cx="1924016" cy="190460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4. </a:t>
            </a:r>
            <a:r>
              <a:rPr lang="ko-KR" altLang="en-US" sz="1400" b="1" dirty="0" err="1">
                <a:solidFill>
                  <a:prstClr val="white"/>
                </a:solidFill>
              </a:rPr>
              <a:t>결론및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</a:rPr>
              <a:t>한계점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0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13A321B-C1B7-46D3-ABB8-E590F41C0091}"/>
              </a:ext>
            </a:extLst>
          </p:cNvPr>
          <p:cNvSpPr/>
          <p:nvPr/>
        </p:nvSpPr>
        <p:spPr>
          <a:xfrm>
            <a:off x="776590" y="1185917"/>
            <a:ext cx="10408574" cy="500481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결론 및 한계점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167F87F-951D-4A90-B347-86CE5F6A1048}"/>
              </a:ext>
            </a:extLst>
          </p:cNvPr>
          <p:cNvSpPr txBox="1"/>
          <p:nvPr/>
        </p:nvSpPr>
        <p:spPr>
          <a:xfrm>
            <a:off x="1753033" y="1291824"/>
            <a:ext cx="8429192" cy="6093976"/>
          </a:xfrm>
          <a:prstGeom prst="rect">
            <a:avLst/>
          </a:prstGeom>
          <a:noFill/>
        </p:spPr>
        <p:txBody>
          <a:bodyPr wrap="square" numCol="2" spcCol="720000" rtlCol="0">
            <a:spAutoFit/>
          </a:bodyPr>
          <a:lstStyle/>
          <a:p>
            <a:r>
              <a:rPr lang="ko-KR" altLang="en-US" sz="2400" dirty="0"/>
              <a:t>결론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sz="1400" dirty="0"/>
              <a:t>노인주거복지시설을 추가할 시</a:t>
            </a:r>
            <a:r>
              <a:rPr lang="en-US" altLang="ko-KR" sz="1400" dirty="0"/>
              <a:t>, </a:t>
            </a:r>
            <a:r>
              <a:rPr lang="ko-KR" altLang="en-US" sz="1400" dirty="0"/>
              <a:t>서비스적으로 가장 살기 좋은 자치구는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0070C0"/>
                </a:solidFill>
              </a:rPr>
              <a:t>광진구 → 중구 → 금천구 </a:t>
            </a:r>
            <a:r>
              <a:rPr lang="ko-KR" altLang="en-US" sz="1400" dirty="0"/>
              <a:t>순으로 나오게 </a:t>
            </a:r>
            <a:endParaRPr lang="en-US" altLang="ko-KR" sz="1400" dirty="0"/>
          </a:p>
          <a:p>
            <a:r>
              <a:rPr lang="ko-KR" altLang="en-US" sz="1400" dirty="0"/>
              <a:t>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반면에 서비스적 지원을 가장 받기 </a:t>
            </a:r>
            <a:endParaRPr lang="en-US" altLang="ko-KR" sz="1400" dirty="0"/>
          </a:p>
          <a:p>
            <a:r>
              <a:rPr lang="ko-KR" altLang="en-US" sz="1400" dirty="0"/>
              <a:t>힘든 자치구는 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관악구 → 구로구 → 중랑구 </a:t>
            </a:r>
            <a:r>
              <a:rPr lang="ko-KR" altLang="en-US" sz="1400" dirty="0"/>
              <a:t>순으로 </a:t>
            </a:r>
            <a:endParaRPr lang="en-US" altLang="ko-KR" sz="1400" dirty="0"/>
          </a:p>
          <a:p>
            <a:r>
              <a:rPr lang="ko-KR" altLang="en-US" sz="1400" dirty="0"/>
              <a:t>나오게 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노인주거복지시설을 제외할 시</a:t>
            </a:r>
            <a:r>
              <a:rPr lang="en-US" altLang="ko-KR" sz="1400" dirty="0"/>
              <a:t>, </a:t>
            </a:r>
            <a:r>
              <a:rPr lang="ko-KR" altLang="en-US" sz="1400" dirty="0"/>
              <a:t>서비스적으로 가장 살기 좋은 자치구는 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0070C0"/>
                </a:solidFill>
              </a:rPr>
              <a:t>금천구 → 성북구 → 동대문구 </a:t>
            </a:r>
            <a:r>
              <a:rPr lang="ko-KR" altLang="en-US" sz="1400" dirty="0"/>
              <a:t>순으로 나오게 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반면에 서비스적 지원을 가장 받기 </a:t>
            </a:r>
            <a:endParaRPr lang="en-US" altLang="ko-KR" sz="1400" dirty="0"/>
          </a:p>
          <a:p>
            <a:r>
              <a:rPr lang="ko-KR" altLang="en-US" sz="1400" dirty="0"/>
              <a:t>힘든 자치구는 </a:t>
            </a:r>
            <a:endParaRPr lang="en-US" altLang="ko-KR" sz="1400" dirty="0"/>
          </a:p>
          <a:p>
            <a:r>
              <a:rPr lang="ko-KR" altLang="en-US" sz="1400" dirty="0">
                <a:solidFill>
                  <a:srgbClr val="FF0000"/>
                </a:solidFill>
              </a:rPr>
              <a:t>강동구 → 강남구→ 송파구 </a:t>
            </a:r>
            <a:r>
              <a:rPr lang="ko-KR" altLang="en-US" sz="1400" dirty="0"/>
              <a:t>순으로 </a:t>
            </a:r>
            <a:endParaRPr lang="en-US" altLang="ko-KR" sz="1400" dirty="0"/>
          </a:p>
          <a:p>
            <a:r>
              <a:rPr lang="ko-KR" altLang="en-US" sz="1400" dirty="0"/>
              <a:t>나오게 됩니다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또한 인구비가 많은 곳에는 그 만큼 복지시설이</a:t>
            </a:r>
            <a:endParaRPr lang="en-US" altLang="ko-KR" sz="1400" dirty="0"/>
          </a:p>
          <a:p>
            <a:r>
              <a:rPr lang="ko-KR" altLang="en-US" sz="1400" dirty="0"/>
              <a:t>많아야 하는데 지도 시각화를 통해 보면 알 수 있듯이 그 반대로 구성이 되어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해당 데이터로 분석을 해보았을 땐 고령인구들이 최적의 서비스를 받을 수 있지만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다른 복합적인 요인이 있어 해당 자치구에 </a:t>
            </a:r>
            <a:endParaRPr lang="en-US" altLang="ko-KR" sz="1400" dirty="0"/>
          </a:p>
          <a:p>
            <a:r>
              <a:rPr lang="ko-KR" altLang="en-US" sz="1400" dirty="0"/>
              <a:t>거주하지 않는 것으로 보입니다</a:t>
            </a:r>
            <a:r>
              <a:rPr lang="en-US" altLang="ko-KR" sz="1400" dirty="0"/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한계점</a:t>
            </a:r>
            <a:endParaRPr lang="en-US" altLang="ko-KR" sz="2400" dirty="0"/>
          </a:p>
          <a:p>
            <a:endParaRPr lang="en-US" altLang="ko-KR" sz="1400" dirty="0"/>
          </a:p>
          <a:p>
            <a:r>
              <a:rPr lang="ko-KR" altLang="en-US" sz="1400" dirty="0"/>
              <a:t>노인주거복지시설이 자치구마다 없는 곳이 있어</a:t>
            </a:r>
            <a:r>
              <a:rPr lang="en-US" altLang="ko-KR" sz="1400" dirty="0"/>
              <a:t>, </a:t>
            </a:r>
            <a:r>
              <a:rPr lang="ko-KR" altLang="en-US" sz="1400" dirty="0"/>
              <a:t>평균을 구하여</a:t>
            </a:r>
            <a:r>
              <a:rPr lang="en-US" altLang="ko-KR" sz="1400" dirty="0"/>
              <a:t> </a:t>
            </a:r>
            <a:r>
              <a:rPr lang="ko-KR" altLang="en-US" sz="1400" dirty="0"/>
              <a:t>시각화를 하는데 어려움이 있었습니다</a:t>
            </a:r>
            <a:r>
              <a:rPr lang="en-US" altLang="ko-KR" sz="1400" dirty="0"/>
              <a:t>.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04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77579" y="2469346"/>
            <a:ext cx="4236842" cy="216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출처</a:t>
            </a:r>
            <a:endParaRPr lang="en-US" altLang="ko-KR" sz="2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https://data.seoul.go.kr/dataList/10043/S/2/datasetView.do 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(2020_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자치구별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인구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http://www.mohw.go.kr/react/modules/download.jsp?BOARD_ID=320&amp;CONT_SEQ=355052&amp;FILE_SEQ=301214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(2020_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노인복지시설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현황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_</a:t>
            </a:r>
            <a:r>
              <a:rPr lang="ko-KR" altLang="en-US" sz="105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총괄표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년도 자료 사용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5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>
                <a:solidFill>
                  <a:prstClr val="white"/>
                </a:solidFill>
              </a:rPr>
              <a:t>조사계기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B53F219-246F-42C2-ABBF-67CA9BC851CD}"/>
              </a:ext>
            </a:extLst>
          </p:cNvPr>
          <p:cNvSpPr/>
          <p:nvPr/>
        </p:nvSpPr>
        <p:spPr>
          <a:xfrm>
            <a:off x="1053031" y="928804"/>
            <a:ext cx="9850582" cy="544483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DB3E727-A9AD-4B00-946B-62A9414E7C8B}"/>
              </a:ext>
            </a:extLst>
          </p:cNvPr>
          <p:cNvSpPr/>
          <p:nvPr/>
        </p:nvSpPr>
        <p:spPr>
          <a:xfrm>
            <a:off x="5056859" y="2476660"/>
            <a:ext cx="1833185" cy="1904679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1. </a:t>
            </a:r>
            <a:r>
              <a:rPr lang="ko-KR" altLang="en-US" sz="1400" b="1" dirty="0">
                <a:solidFill>
                  <a:prstClr val="white"/>
                </a:solidFill>
              </a:rPr>
              <a:t>조사 계기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60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55C0933-4DA4-45F2-914F-27358E5D8D94}"/>
              </a:ext>
            </a:extLst>
          </p:cNvPr>
          <p:cNvSpPr/>
          <p:nvPr/>
        </p:nvSpPr>
        <p:spPr>
          <a:xfrm>
            <a:off x="2592194" y="4550837"/>
            <a:ext cx="5824305" cy="1860025"/>
          </a:xfrm>
          <a:prstGeom prst="round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 err="1">
                <a:solidFill>
                  <a:prstClr val="white"/>
                </a:solidFill>
              </a:rPr>
              <a:t>조사계기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E2EBFD-1CB3-48B0-9BC9-2DF2310929F1}"/>
              </a:ext>
            </a:extLst>
          </p:cNvPr>
          <p:cNvSpPr txBox="1"/>
          <p:nvPr/>
        </p:nvSpPr>
        <p:spPr>
          <a:xfrm>
            <a:off x="2705010" y="4842554"/>
            <a:ext cx="571148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chemeClr val="bg1"/>
                </a:solidFill>
              </a:rPr>
              <a:t>최근 </a:t>
            </a:r>
            <a:r>
              <a:rPr lang="ko-KR" altLang="en-US" sz="1500" dirty="0" err="1">
                <a:solidFill>
                  <a:schemeClr val="bg1"/>
                </a:solidFill>
              </a:rPr>
              <a:t>저출산으로</a:t>
            </a:r>
            <a:r>
              <a:rPr lang="ko-KR" altLang="en-US" sz="1500" dirty="0">
                <a:solidFill>
                  <a:schemeClr val="bg1"/>
                </a:solidFill>
              </a:rPr>
              <a:t> 인한 고령화 진행되고 있으며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우리나라는 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고령화 진행에 따른 시설이 잘 설비가 되어있는지</a:t>
            </a:r>
            <a:r>
              <a:rPr lang="en-US" altLang="ko-KR" sz="1500" dirty="0">
                <a:solidFill>
                  <a:schemeClr val="bg1"/>
                </a:solidFill>
              </a:rPr>
              <a:t> </a:t>
            </a:r>
            <a:r>
              <a:rPr lang="ko-KR" altLang="en-US" sz="1500" dirty="0">
                <a:solidFill>
                  <a:schemeClr val="bg1"/>
                </a:solidFill>
              </a:rPr>
              <a:t>알아보기 위해 우리나라에서 인구 밀집도가 가장 높은 서울을 중점으로 각 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자치구 별 고령자들이 살기 좋은 자치구 혹은 그 반대인 곳을 </a:t>
            </a:r>
            <a:endParaRPr lang="en-US" altLang="ko-KR" sz="1500" dirty="0">
              <a:solidFill>
                <a:schemeClr val="bg1"/>
              </a:solidFill>
            </a:endParaRPr>
          </a:p>
          <a:p>
            <a:r>
              <a:rPr lang="ko-KR" altLang="en-US" sz="1500" dirty="0">
                <a:solidFill>
                  <a:schemeClr val="bg1"/>
                </a:solidFill>
              </a:rPr>
              <a:t>주제로 시각화를 진행하게 되었습니다</a:t>
            </a:r>
            <a:r>
              <a:rPr lang="en-US" altLang="ko-KR" sz="1500" dirty="0">
                <a:solidFill>
                  <a:schemeClr val="bg1"/>
                </a:solidFill>
              </a:rPr>
              <a:t>.</a:t>
            </a:r>
          </a:p>
          <a:p>
            <a:endParaRPr lang="en-US" altLang="ko-KR" sz="1500" dirty="0">
              <a:solidFill>
                <a:schemeClr val="bg1"/>
              </a:solidFill>
            </a:endParaRPr>
          </a:p>
          <a:p>
            <a:endParaRPr lang="en-US" altLang="ko-KR" sz="1500" dirty="0">
              <a:solidFill>
                <a:schemeClr val="bg1"/>
              </a:solidFill>
            </a:endParaRPr>
          </a:p>
        </p:txBody>
      </p:sp>
      <p:pic>
        <p:nvPicPr>
          <p:cNvPr id="1026" name="Picture 2" descr="고령화 빠르면 경제가 나빠질까요? : 뉴스 : 동아닷컴">
            <a:extLst>
              <a:ext uri="{FF2B5EF4-FFF2-40B4-BE49-F238E27FC236}">
                <a16:creationId xmlns:a16="http://schemas.microsoft.com/office/drawing/2014/main" id="{794D918E-66A8-4EC5-BB53-04C067E54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63" y="1379214"/>
            <a:ext cx="4853165" cy="294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F01CBFC-86D7-48F5-8F1B-C5C9E4F6BBC2}"/>
              </a:ext>
            </a:extLst>
          </p:cNvPr>
          <p:cNvSpPr txBox="1"/>
          <p:nvPr/>
        </p:nvSpPr>
        <p:spPr>
          <a:xfrm>
            <a:off x="0" y="6519446"/>
            <a:ext cx="3596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hlinkClick r:id="rId4"/>
              </a:rPr>
              <a:t>https://www.donga.com/news/Economy/article/all/20190618/96038847/1</a:t>
            </a:r>
          </a:p>
          <a:p>
            <a:r>
              <a:rPr lang="en-US" altLang="ko-KR" sz="800" dirty="0"/>
              <a:t>(</a:t>
            </a:r>
            <a:r>
              <a:rPr lang="ko-KR" altLang="en-US" sz="800" dirty="0" err="1"/>
              <a:t>이미지출처</a:t>
            </a:r>
            <a:r>
              <a:rPr lang="en-US" altLang="ko-KR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162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분석방법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B53F219-246F-42C2-ABBF-67CA9BC851CD}"/>
              </a:ext>
            </a:extLst>
          </p:cNvPr>
          <p:cNvSpPr/>
          <p:nvPr/>
        </p:nvSpPr>
        <p:spPr>
          <a:xfrm>
            <a:off x="1053031" y="928804"/>
            <a:ext cx="9850582" cy="544483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AA1AD4-D794-4258-9FEB-6A80C42CD5D9}"/>
              </a:ext>
            </a:extLst>
          </p:cNvPr>
          <p:cNvSpPr/>
          <p:nvPr/>
        </p:nvSpPr>
        <p:spPr>
          <a:xfrm>
            <a:off x="5016314" y="2698895"/>
            <a:ext cx="1924016" cy="1904654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ko-KR" altLang="en-US" sz="1400" b="1" dirty="0">
                <a:solidFill>
                  <a:schemeClr val="bg1"/>
                </a:solidFill>
              </a:rPr>
              <a:t>분석방법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44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분석방법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1CA383DB-1AE6-4945-94D9-C04F7F2BEBA4}"/>
              </a:ext>
            </a:extLst>
          </p:cNvPr>
          <p:cNvSpPr/>
          <p:nvPr/>
        </p:nvSpPr>
        <p:spPr>
          <a:xfrm>
            <a:off x="4482981" y="1203043"/>
            <a:ext cx="1924016" cy="1904654"/>
          </a:xfrm>
          <a:prstGeom prst="ellipse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chemeClr val="bg1"/>
                </a:solidFill>
              </a:rPr>
              <a:t>분석방법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55C0933-4DA4-45F2-914F-27358E5D8D94}"/>
              </a:ext>
            </a:extLst>
          </p:cNvPr>
          <p:cNvSpPr/>
          <p:nvPr/>
        </p:nvSpPr>
        <p:spPr>
          <a:xfrm>
            <a:off x="599704" y="4271482"/>
            <a:ext cx="2547257" cy="138347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각 구별 전체 인구와</a:t>
            </a:r>
            <a:r>
              <a:rPr lang="en-US" altLang="ko-KR" sz="1200" dirty="0"/>
              <a:t> </a:t>
            </a:r>
            <a:r>
              <a:rPr lang="ko-KR" altLang="en-US" sz="1200" dirty="0"/>
              <a:t>그 중 </a:t>
            </a:r>
            <a:r>
              <a:rPr lang="en-US" altLang="ko-KR" sz="1200" dirty="0"/>
              <a:t>65</a:t>
            </a:r>
            <a:r>
              <a:rPr lang="ko-KR" altLang="en-US" sz="1200" dirty="0"/>
              <a:t>세 이상의 고령자의 인구비율 측정</a:t>
            </a:r>
            <a:r>
              <a:rPr lang="en-US" altLang="ko-KR" sz="1200" dirty="0"/>
              <a:t>.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C4DD298-1B27-4FEE-BA09-98CCF600ABC8}"/>
              </a:ext>
            </a:extLst>
          </p:cNvPr>
          <p:cNvSpPr/>
          <p:nvPr/>
        </p:nvSpPr>
        <p:spPr>
          <a:xfrm>
            <a:off x="4172197" y="4271482"/>
            <a:ext cx="2547257" cy="138347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자치구 별 복지시설을 통해 </a:t>
            </a:r>
            <a:endParaRPr lang="en-US" altLang="ko-KR" sz="1200" dirty="0"/>
          </a:p>
          <a:p>
            <a:pPr algn="ctr"/>
            <a:r>
              <a:rPr lang="en-US" altLang="ko-KR" sz="1200" dirty="0"/>
              <a:t>65</a:t>
            </a:r>
            <a:r>
              <a:rPr lang="ko-KR" altLang="en-US" sz="1200" dirty="0"/>
              <a:t>세 이상 노인이 살기 좋은 곳</a:t>
            </a:r>
            <a:r>
              <a:rPr lang="en-US" altLang="ko-KR" sz="1200" dirty="0"/>
              <a:t> </a:t>
            </a:r>
            <a:r>
              <a:rPr lang="ko-KR" altLang="en-US" sz="1200" dirty="0"/>
              <a:t>혹은 그 반대인 곳을 조사</a:t>
            </a:r>
            <a:r>
              <a:rPr lang="en-US" altLang="ko-KR" sz="1200" dirty="0"/>
              <a:t>.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ADFD75D-247B-4F2C-A9A2-3B7D3DA400AA}"/>
              </a:ext>
            </a:extLst>
          </p:cNvPr>
          <p:cNvSpPr/>
          <p:nvPr/>
        </p:nvSpPr>
        <p:spPr>
          <a:xfrm>
            <a:off x="7851568" y="4271481"/>
            <a:ext cx="2547257" cy="138347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거주지별 노인 수에 따른</a:t>
            </a:r>
            <a:endParaRPr lang="en-US" altLang="ko-KR" sz="1200" dirty="0"/>
          </a:p>
          <a:p>
            <a:pPr algn="ctr"/>
            <a:r>
              <a:rPr lang="ko-KR" altLang="en-US" sz="1200" dirty="0"/>
              <a:t>복지시설의 개수</a:t>
            </a:r>
            <a:endParaRPr lang="en-US" altLang="ko-KR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C91E913-F463-4216-AC7B-6821678AA481}"/>
              </a:ext>
            </a:extLst>
          </p:cNvPr>
          <p:cNvCxnSpPr>
            <a:cxnSpLocks/>
            <a:stCxn id="20" idx="3"/>
            <a:endCxn id="4" idx="0"/>
          </p:cNvCxnSpPr>
          <p:nvPr/>
        </p:nvCxnSpPr>
        <p:spPr>
          <a:xfrm flipH="1">
            <a:off x="1873333" y="2828767"/>
            <a:ext cx="2891414" cy="1442715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39CAEFB-B3C0-4083-81AA-5F6BC4E396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5444989" y="3107697"/>
            <a:ext cx="837" cy="11637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11CCCFB-0D1E-4ABA-A2A1-BE09233F09B3}"/>
              </a:ext>
            </a:extLst>
          </p:cNvPr>
          <p:cNvCxnSpPr>
            <a:cxnSpLocks/>
            <a:stCxn id="20" idx="5"/>
            <a:endCxn id="23" idx="0"/>
          </p:cNvCxnSpPr>
          <p:nvPr/>
        </p:nvCxnSpPr>
        <p:spPr>
          <a:xfrm>
            <a:off x="6125231" y="2828767"/>
            <a:ext cx="2999966" cy="1442714"/>
          </a:xfrm>
          <a:prstGeom prst="straightConnector1">
            <a:avLst/>
          </a:prstGeom>
          <a:ln>
            <a:solidFill>
              <a:srgbClr val="1F4E79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03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분석 결과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B53F219-246F-42C2-ABBF-67CA9BC851CD}"/>
              </a:ext>
            </a:extLst>
          </p:cNvPr>
          <p:cNvSpPr/>
          <p:nvPr/>
        </p:nvSpPr>
        <p:spPr>
          <a:xfrm>
            <a:off x="1053031" y="928804"/>
            <a:ext cx="9850582" cy="5444836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EF42BCC-BD1B-4E40-A760-2839E7FFA01C}"/>
              </a:ext>
            </a:extLst>
          </p:cNvPr>
          <p:cNvSpPr/>
          <p:nvPr/>
        </p:nvSpPr>
        <p:spPr>
          <a:xfrm>
            <a:off x="5133992" y="2698920"/>
            <a:ext cx="1924016" cy="1904604"/>
          </a:xfrm>
          <a:prstGeom prst="ellipse">
            <a:avLst/>
          </a:prstGeom>
          <a:solidFill>
            <a:srgbClr val="82CCF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3. </a:t>
            </a:r>
            <a:r>
              <a:rPr lang="ko-KR" altLang="en-US" sz="1400" b="1" dirty="0">
                <a:solidFill>
                  <a:prstClr val="white"/>
                </a:solidFill>
              </a:rPr>
              <a:t>분석 결과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38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분석결과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044541" y="484360"/>
            <a:ext cx="7200000" cy="0"/>
          </a:xfrm>
          <a:prstGeom prst="line">
            <a:avLst/>
          </a:prstGeom>
          <a:ln>
            <a:solidFill>
              <a:srgbClr val="82C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9C178F2-13B5-4BFF-B26C-38F544F2E4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67" y="1714491"/>
            <a:ext cx="4572000" cy="342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99F051-FB74-4681-88CD-AF8DF55F03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69" y="1714492"/>
            <a:ext cx="4956761" cy="34289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4698F2-8F4A-4F1C-80CE-ED4616052658}"/>
              </a:ext>
            </a:extLst>
          </p:cNvPr>
          <p:cNvSpPr txBox="1"/>
          <p:nvPr/>
        </p:nvSpPr>
        <p:spPr>
          <a:xfrm>
            <a:off x="7023770" y="5486400"/>
            <a:ext cx="3935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그림</a:t>
            </a:r>
            <a:r>
              <a:rPr lang="en-US" altLang="ko-KR" sz="1200" dirty="0"/>
              <a:t>2)100% </a:t>
            </a:r>
            <a:r>
              <a:rPr lang="ko-KR" altLang="en-US" sz="1200" dirty="0"/>
              <a:t>기준 누적 세로막대형 차트를 통한 비율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FE40E5-5075-434C-A906-67530290701B}"/>
              </a:ext>
            </a:extLst>
          </p:cNvPr>
          <p:cNvSpPr txBox="1"/>
          <p:nvPr/>
        </p:nvSpPr>
        <p:spPr>
          <a:xfrm>
            <a:off x="974188" y="5486400"/>
            <a:ext cx="3935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그림</a:t>
            </a:r>
            <a:r>
              <a:rPr lang="en-US" altLang="ko-KR" sz="1200" dirty="0"/>
              <a:t>1)</a:t>
            </a:r>
            <a:r>
              <a:rPr lang="ko-KR" altLang="en-US" sz="1200" dirty="0"/>
              <a:t>서울시 인구와 </a:t>
            </a:r>
            <a:r>
              <a:rPr lang="en-US" altLang="ko-KR" sz="1200" dirty="0"/>
              <a:t>65</a:t>
            </a:r>
            <a:r>
              <a:rPr lang="ko-KR" altLang="en-US" sz="1200" dirty="0"/>
              <a:t>세 이상 인구의 분포 그래프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5A518F-C0CA-41F5-B6D6-1187456B3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67" y="5987586"/>
            <a:ext cx="4572000" cy="38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7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분석결과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6" name="그림 45" descr="지도이(가) 표시된 사진&#10;&#10;자동 생성된 설명">
            <a:extLst>
              <a:ext uri="{FF2B5EF4-FFF2-40B4-BE49-F238E27FC236}">
                <a16:creationId xmlns:a16="http://schemas.microsoft.com/office/drawing/2014/main" id="{4682579D-7A60-49F5-9A87-1F39AA6AD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963" y="3570395"/>
            <a:ext cx="3600752" cy="2700564"/>
          </a:xfrm>
          <a:prstGeom prst="rect">
            <a:avLst/>
          </a:prstGeom>
        </p:spPr>
      </p:pic>
      <p:pic>
        <p:nvPicPr>
          <p:cNvPr id="48" name="그림 47" descr="지도이(가) 표시된 사진&#10;&#10;자동 생성된 설명">
            <a:extLst>
              <a:ext uri="{FF2B5EF4-FFF2-40B4-BE49-F238E27FC236}">
                <a16:creationId xmlns:a16="http://schemas.microsoft.com/office/drawing/2014/main" id="{C7345119-EC64-4A13-B78D-A078ACDC1F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41" y="3570395"/>
            <a:ext cx="3600752" cy="2700564"/>
          </a:xfrm>
          <a:prstGeom prst="rect">
            <a:avLst/>
          </a:prstGeom>
        </p:spPr>
      </p:pic>
      <p:pic>
        <p:nvPicPr>
          <p:cNvPr id="50" name="그림 49" descr="지도이(가) 표시된 사진&#10;&#10;자동 생성된 설명">
            <a:extLst>
              <a:ext uri="{FF2B5EF4-FFF2-40B4-BE49-F238E27FC236}">
                <a16:creationId xmlns:a16="http://schemas.microsoft.com/office/drawing/2014/main" id="{D6AD5D99-6A43-475A-94AD-6B1D48996E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3" y="1996887"/>
            <a:ext cx="3818966" cy="286422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B6B1BA6-FCF1-4F76-BD9B-3946F635B4A8}"/>
              </a:ext>
            </a:extLst>
          </p:cNvPr>
          <p:cNvSpPr txBox="1"/>
          <p:nvPr/>
        </p:nvSpPr>
        <p:spPr>
          <a:xfrm>
            <a:off x="1018176" y="5153891"/>
            <a:ext cx="2704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그림</a:t>
            </a:r>
            <a:r>
              <a:rPr lang="en-US" altLang="ko-KR" sz="1200" dirty="0"/>
              <a:t>1)</a:t>
            </a:r>
            <a:r>
              <a:rPr lang="ko-KR" altLang="en-US" sz="1200" dirty="0"/>
              <a:t>서울시 </a:t>
            </a:r>
            <a:r>
              <a:rPr lang="en-US" altLang="ko-KR" sz="1200" dirty="0"/>
              <a:t>65</a:t>
            </a:r>
            <a:r>
              <a:rPr lang="ko-KR" altLang="en-US" sz="1200" dirty="0"/>
              <a:t>세 이상 거주 노인수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B0CA74-08F5-4A88-AACC-E00449854E25}"/>
              </a:ext>
            </a:extLst>
          </p:cNvPr>
          <p:cNvSpPr txBox="1"/>
          <p:nvPr/>
        </p:nvSpPr>
        <p:spPr>
          <a:xfrm>
            <a:off x="4492623" y="6373640"/>
            <a:ext cx="2771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그림</a:t>
            </a:r>
            <a:r>
              <a:rPr lang="en-US" altLang="ko-KR" sz="1200" dirty="0"/>
              <a:t>4)</a:t>
            </a:r>
            <a:r>
              <a:rPr lang="ko-KR" altLang="en-US" sz="1200" dirty="0"/>
              <a:t>서울시 노인주거복지시설</a:t>
            </a:r>
            <a:r>
              <a:rPr lang="en-US" altLang="ko-KR" sz="1200" dirty="0"/>
              <a:t>(</a:t>
            </a:r>
            <a:r>
              <a:rPr lang="ko-KR" altLang="en-US" sz="1200" dirty="0"/>
              <a:t>정원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620335-E74F-4D0A-86D6-FA414257AB2E}"/>
              </a:ext>
            </a:extLst>
          </p:cNvPr>
          <p:cNvSpPr txBox="1"/>
          <p:nvPr/>
        </p:nvSpPr>
        <p:spPr>
          <a:xfrm>
            <a:off x="8360382" y="6373639"/>
            <a:ext cx="2464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그림</a:t>
            </a:r>
            <a:r>
              <a:rPr lang="en-US" altLang="ko-KR" sz="1200" dirty="0"/>
              <a:t>5)</a:t>
            </a:r>
            <a:r>
              <a:rPr lang="ko-KR" altLang="en-US" sz="1200" dirty="0"/>
              <a:t>서울시 의료복지시설</a:t>
            </a:r>
            <a:r>
              <a:rPr lang="en-US" altLang="ko-KR" sz="1200" dirty="0"/>
              <a:t>(</a:t>
            </a:r>
            <a:r>
              <a:rPr lang="ko-KR" altLang="en-US" sz="1200" dirty="0"/>
              <a:t>정원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EC46FD-8E85-40C6-829C-86343F58F8DE}"/>
              </a:ext>
            </a:extLst>
          </p:cNvPr>
          <p:cNvSpPr txBox="1"/>
          <p:nvPr/>
        </p:nvSpPr>
        <p:spPr>
          <a:xfrm>
            <a:off x="4710043" y="3284456"/>
            <a:ext cx="2771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그림</a:t>
            </a:r>
            <a:r>
              <a:rPr lang="en-US" altLang="ko-KR" sz="1200" dirty="0"/>
              <a:t>2)</a:t>
            </a:r>
            <a:r>
              <a:rPr lang="ko-KR" altLang="en-US" sz="1200" dirty="0"/>
              <a:t>서울시 </a:t>
            </a:r>
            <a:r>
              <a:rPr lang="ko-KR" altLang="en-US" sz="1200" dirty="0" err="1"/>
              <a:t>노인여가복지시설</a:t>
            </a:r>
            <a:r>
              <a:rPr lang="en-US" altLang="ko-KR" sz="1200" dirty="0"/>
              <a:t>(</a:t>
            </a:r>
            <a:r>
              <a:rPr lang="ko-KR" altLang="en-US" sz="1200" dirty="0"/>
              <a:t>정원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723C3-568D-4D4B-A280-ADB887A92FC9}"/>
              </a:ext>
            </a:extLst>
          </p:cNvPr>
          <p:cNvSpPr txBox="1"/>
          <p:nvPr/>
        </p:nvSpPr>
        <p:spPr>
          <a:xfrm>
            <a:off x="8653818" y="3284635"/>
            <a:ext cx="2771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그림</a:t>
            </a:r>
            <a:r>
              <a:rPr lang="en-US" altLang="ko-KR" sz="1200" dirty="0"/>
              <a:t>3)</a:t>
            </a:r>
            <a:r>
              <a:rPr lang="ko-KR" altLang="en-US" sz="1200" dirty="0"/>
              <a:t>서울시 재가노인복지시설</a:t>
            </a:r>
            <a:r>
              <a:rPr lang="en-US" altLang="ko-KR" sz="1200" dirty="0"/>
              <a:t>(</a:t>
            </a:r>
            <a:r>
              <a:rPr lang="ko-KR" altLang="en-US" sz="1200" dirty="0"/>
              <a:t>정원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57" name="그림 56" descr="지도이(가) 표시된 사진&#10;&#10;자동 생성된 설명">
            <a:extLst>
              <a:ext uri="{FF2B5EF4-FFF2-40B4-BE49-F238E27FC236}">
                <a16:creationId xmlns:a16="http://schemas.microsoft.com/office/drawing/2014/main" id="{BEC4F289-934E-4A7C-9F7B-0CBE504016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64" y="411291"/>
            <a:ext cx="3818966" cy="2864225"/>
          </a:xfrm>
          <a:prstGeom prst="rect">
            <a:avLst/>
          </a:prstGeom>
        </p:spPr>
      </p:pic>
      <p:pic>
        <p:nvPicPr>
          <p:cNvPr id="61" name="그림 60" descr="지도이(가) 표시된 사진&#10;&#10;자동 생성된 설명">
            <a:extLst>
              <a:ext uri="{FF2B5EF4-FFF2-40B4-BE49-F238E27FC236}">
                <a16:creationId xmlns:a16="http://schemas.microsoft.com/office/drawing/2014/main" id="{FC2C3BFE-F064-46E2-B8AA-D96A0DC870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44" y="493122"/>
            <a:ext cx="3600753" cy="270056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1883FED-C8BF-433B-8280-2071A83FF6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3" y="5972818"/>
            <a:ext cx="4333875" cy="40082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E1BA002B-FD3B-444C-8FBC-CE10CBE9A5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76678"/>
          <a:stretch/>
        </p:blipFill>
        <p:spPr>
          <a:xfrm>
            <a:off x="569894" y="792716"/>
            <a:ext cx="2952564" cy="739523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7736E735-F47D-4E56-A351-CC52B9518727}"/>
              </a:ext>
            </a:extLst>
          </p:cNvPr>
          <p:cNvSpPr/>
          <p:nvPr/>
        </p:nvSpPr>
        <p:spPr>
          <a:xfrm>
            <a:off x="6644244" y="5282448"/>
            <a:ext cx="427512" cy="2968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EA06112-595C-4222-AD80-DC03AE7EAD65}"/>
              </a:ext>
            </a:extLst>
          </p:cNvPr>
          <p:cNvSpPr/>
          <p:nvPr/>
        </p:nvSpPr>
        <p:spPr>
          <a:xfrm>
            <a:off x="10543309" y="5282447"/>
            <a:ext cx="427512" cy="2968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7A76FCE-3381-4FDA-8F91-58658AA8BFD1}"/>
              </a:ext>
            </a:extLst>
          </p:cNvPr>
          <p:cNvSpPr/>
          <p:nvPr/>
        </p:nvSpPr>
        <p:spPr>
          <a:xfrm>
            <a:off x="10737273" y="2198821"/>
            <a:ext cx="427512" cy="2968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DF3AA56-12C6-418D-B712-6C0C9510CEDD}"/>
              </a:ext>
            </a:extLst>
          </p:cNvPr>
          <p:cNvSpPr/>
          <p:nvPr/>
        </p:nvSpPr>
        <p:spPr>
          <a:xfrm>
            <a:off x="6837024" y="2212582"/>
            <a:ext cx="427512" cy="2968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6DEB78E-8DDC-4CA8-B71B-625C66E81742}"/>
              </a:ext>
            </a:extLst>
          </p:cNvPr>
          <p:cNvSpPr/>
          <p:nvPr/>
        </p:nvSpPr>
        <p:spPr>
          <a:xfrm>
            <a:off x="6531040" y="2409954"/>
            <a:ext cx="314696" cy="296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6A0FEC-AD48-4C79-BDA0-0E02C90F206D}"/>
              </a:ext>
            </a:extLst>
          </p:cNvPr>
          <p:cNvSpPr/>
          <p:nvPr/>
        </p:nvSpPr>
        <p:spPr>
          <a:xfrm>
            <a:off x="10259376" y="5439649"/>
            <a:ext cx="314696" cy="296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549456C-550E-4382-B08F-8F30F8A4CB93}"/>
              </a:ext>
            </a:extLst>
          </p:cNvPr>
          <p:cNvSpPr/>
          <p:nvPr/>
        </p:nvSpPr>
        <p:spPr>
          <a:xfrm>
            <a:off x="10416724" y="2356023"/>
            <a:ext cx="314696" cy="296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38E0AE6-EE13-4608-9250-0FE985A87617}"/>
              </a:ext>
            </a:extLst>
          </p:cNvPr>
          <p:cNvSpPr/>
          <p:nvPr/>
        </p:nvSpPr>
        <p:spPr>
          <a:xfrm>
            <a:off x="6351185" y="5439648"/>
            <a:ext cx="314696" cy="296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D260424-3A5A-482B-B87A-595BCD8873BF}"/>
              </a:ext>
            </a:extLst>
          </p:cNvPr>
          <p:cNvSpPr/>
          <p:nvPr/>
        </p:nvSpPr>
        <p:spPr>
          <a:xfrm>
            <a:off x="6644244" y="4928365"/>
            <a:ext cx="240864" cy="29688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E208C2E-DB0E-481F-A3C3-A4BEFEAC4A6D}"/>
              </a:ext>
            </a:extLst>
          </p:cNvPr>
          <p:cNvSpPr/>
          <p:nvPr/>
        </p:nvSpPr>
        <p:spPr>
          <a:xfrm>
            <a:off x="6837024" y="1863454"/>
            <a:ext cx="240864" cy="29688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3A2AA97-DB8F-4971-8F70-7F21CD03386B}"/>
              </a:ext>
            </a:extLst>
          </p:cNvPr>
          <p:cNvSpPr/>
          <p:nvPr/>
        </p:nvSpPr>
        <p:spPr>
          <a:xfrm>
            <a:off x="10710165" y="1842326"/>
            <a:ext cx="240864" cy="29688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5130531-A068-4843-925F-79AA4435043B}"/>
              </a:ext>
            </a:extLst>
          </p:cNvPr>
          <p:cNvSpPr/>
          <p:nvPr/>
        </p:nvSpPr>
        <p:spPr>
          <a:xfrm>
            <a:off x="10539952" y="4945652"/>
            <a:ext cx="240864" cy="29688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ABFCD64-64EF-46A5-904B-18BFEAA21C7D}"/>
              </a:ext>
            </a:extLst>
          </p:cNvPr>
          <p:cNvSpPr/>
          <p:nvPr/>
        </p:nvSpPr>
        <p:spPr>
          <a:xfrm>
            <a:off x="6157437" y="2425864"/>
            <a:ext cx="314696" cy="2809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2FB04F3-28A0-42F3-8104-A0B81D5BD4BA}"/>
              </a:ext>
            </a:extLst>
          </p:cNvPr>
          <p:cNvSpPr/>
          <p:nvPr/>
        </p:nvSpPr>
        <p:spPr>
          <a:xfrm>
            <a:off x="5964544" y="5455558"/>
            <a:ext cx="314696" cy="2809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C3AC2CD-C3C1-477C-9ECC-4EB5C544B994}"/>
              </a:ext>
            </a:extLst>
          </p:cNvPr>
          <p:cNvSpPr/>
          <p:nvPr/>
        </p:nvSpPr>
        <p:spPr>
          <a:xfrm>
            <a:off x="9862627" y="5455558"/>
            <a:ext cx="314696" cy="2809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FC75A81-306B-4C83-ADCD-4FC4478274A6}"/>
              </a:ext>
            </a:extLst>
          </p:cNvPr>
          <p:cNvSpPr/>
          <p:nvPr/>
        </p:nvSpPr>
        <p:spPr>
          <a:xfrm>
            <a:off x="10046562" y="2406802"/>
            <a:ext cx="314696" cy="2809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C376EED-B4E1-410A-A2C9-8062B3726261}"/>
              </a:ext>
            </a:extLst>
          </p:cNvPr>
          <p:cNvSpPr/>
          <p:nvPr/>
        </p:nvSpPr>
        <p:spPr>
          <a:xfrm>
            <a:off x="4841356" y="2163708"/>
            <a:ext cx="314696" cy="2809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E12501F-5844-41D7-A8D5-CADC03F239F6}"/>
              </a:ext>
            </a:extLst>
          </p:cNvPr>
          <p:cNvSpPr/>
          <p:nvPr/>
        </p:nvSpPr>
        <p:spPr>
          <a:xfrm>
            <a:off x="4736638" y="5225248"/>
            <a:ext cx="314696" cy="2809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C9CE08D-BE9C-49BD-ABB2-5607C81D66BB}"/>
              </a:ext>
            </a:extLst>
          </p:cNvPr>
          <p:cNvSpPr/>
          <p:nvPr/>
        </p:nvSpPr>
        <p:spPr>
          <a:xfrm>
            <a:off x="8644424" y="5225247"/>
            <a:ext cx="314696" cy="2809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43C08FA-B978-432A-9C2A-B7DAD38DFBB8}"/>
              </a:ext>
            </a:extLst>
          </p:cNvPr>
          <p:cNvSpPr/>
          <p:nvPr/>
        </p:nvSpPr>
        <p:spPr>
          <a:xfrm>
            <a:off x="8826306" y="2148756"/>
            <a:ext cx="314696" cy="2809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5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34566" y="262550"/>
            <a:ext cx="3432584" cy="443620"/>
          </a:xfrm>
          <a:prstGeom prst="roundRect">
            <a:avLst>
              <a:gd name="adj" fmla="val 50000"/>
            </a:avLst>
          </a:prstGeom>
          <a:solidFill>
            <a:srgbClr val="82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ko-KR" altLang="en-US" b="1" i="1" kern="0" dirty="0">
                <a:solidFill>
                  <a:prstClr val="white"/>
                </a:solidFill>
              </a:rPr>
              <a:t>분석결과</a:t>
            </a:r>
            <a:endParaRPr lang="en-US" altLang="ko-KR" sz="800" b="1" i="1" kern="0" dirty="0"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5967" y="304360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6" name="그림 45" descr="지도이(가) 표시된 사진&#10;&#10;자동 생성된 설명">
            <a:extLst>
              <a:ext uri="{FF2B5EF4-FFF2-40B4-BE49-F238E27FC236}">
                <a16:creationId xmlns:a16="http://schemas.microsoft.com/office/drawing/2014/main" id="{4682579D-7A60-49F5-9A87-1F39AA6AD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963" y="3570395"/>
            <a:ext cx="3600752" cy="2700564"/>
          </a:xfrm>
          <a:prstGeom prst="rect">
            <a:avLst/>
          </a:prstGeom>
        </p:spPr>
      </p:pic>
      <p:pic>
        <p:nvPicPr>
          <p:cNvPr id="48" name="그림 47" descr="지도이(가) 표시된 사진&#10;&#10;자동 생성된 설명">
            <a:extLst>
              <a:ext uri="{FF2B5EF4-FFF2-40B4-BE49-F238E27FC236}">
                <a16:creationId xmlns:a16="http://schemas.microsoft.com/office/drawing/2014/main" id="{C7345119-EC64-4A13-B78D-A078ACDC1F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541" y="3570395"/>
            <a:ext cx="3600752" cy="2700564"/>
          </a:xfrm>
          <a:prstGeom prst="rect">
            <a:avLst/>
          </a:prstGeom>
        </p:spPr>
      </p:pic>
      <p:pic>
        <p:nvPicPr>
          <p:cNvPr id="50" name="그림 49" descr="지도이(가) 표시된 사진&#10;&#10;자동 생성된 설명">
            <a:extLst>
              <a:ext uri="{FF2B5EF4-FFF2-40B4-BE49-F238E27FC236}">
                <a16:creationId xmlns:a16="http://schemas.microsoft.com/office/drawing/2014/main" id="{D6AD5D99-6A43-475A-94AD-6B1D48996E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3" y="1996887"/>
            <a:ext cx="3818966" cy="286422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B6B1BA6-FCF1-4F76-BD9B-3946F635B4A8}"/>
              </a:ext>
            </a:extLst>
          </p:cNvPr>
          <p:cNvSpPr txBox="1"/>
          <p:nvPr/>
        </p:nvSpPr>
        <p:spPr>
          <a:xfrm>
            <a:off x="1018176" y="5153891"/>
            <a:ext cx="2704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그림</a:t>
            </a:r>
            <a:r>
              <a:rPr lang="en-US" altLang="ko-KR" sz="1200" dirty="0"/>
              <a:t>1)</a:t>
            </a:r>
            <a:r>
              <a:rPr lang="ko-KR" altLang="en-US" sz="1200" dirty="0"/>
              <a:t>서울시 </a:t>
            </a:r>
            <a:r>
              <a:rPr lang="en-US" altLang="ko-KR" sz="1200" dirty="0"/>
              <a:t>65</a:t>
            </a:r>
            <a:r>
              <a:rPr lang="ko-KR" altLang="en-US" sz="1200" dirty="0"/>
              <a:t>세 이상 거주 노인수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B0CA74-08F5-4A88-AACC-E00449854E25}"/>
              </a:ext>
            </a:extLst>
          </p:cNvPr>
          <p:cNvSpPr txBox="1"/>
          <p:nvPr/>
        </p:nvSpPr>
        <p:spPr>
          <a:xfrm>
            <a:off x="4492623" y="6373640"/>
            <a:ext cx="2771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그림</a:t>
            </a:r>
            <a:r>
              <a:rPr lang="en-US" altLang="ko-KR" sz="1200" dirty="0"/>
              <a:t>4)</a:t>
            </a:r>
            <a:r>
              <a:rPr lang="ko-KR" altLang="en-US" sz="1200" dirty="0"/>
              <a:t>서울시 노인주거복지시설</a:t>
            </a:r>
            <a:r>
              <a:rPr lang="en-US" altLang="ko-KR" sz="1200" dirty="0"/>
              <a:t>(</a:t>
            </a:r>
            <a:r>
              <a:rPr lang="ko-KR" altLang="en-US" sz="1200" dirty="0"/>
              <a:t>정원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620335-E74F-4D0A-86D6-FA414257AB2E}"/>
              </a:ext>
            </a:extLst>
          </p:cNvPr>
          <p:cNvSpPr txBox="1"/>
          <p:nvPr/>
        </p:nvSpPr>
        <p:spPr>
          <a:xfrm>
            <a:off x="8360382" y="6373639"/>
            <a:ext cx="2464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그림</a:t>
            </a:r>
            <a:r>
              <a:rPr lang="en-US" altLang="ko-KR" sz="1200" dirty="0"/>
              <a:t>5)</a:t>
            </a:r>
            <a:r>
              <a:rPr lang="ko-KR" altLang="en-US" sz="1200" dirty="0"/>
              <a:t>서울시 의료복지시설</a:t>
            </a:r>
            <a:r>
              <a:rPr lang="en-US" altLang="ko-KR" sz="1200" dirty="0"/>
              <a:t>(</a:t>
            </a:r>
            <a:r>
              <a:rPr lang="ko-KR" altLang="en-US" sz="1200" dirty="0"/>
              <a:t>정원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EC46FD-8E85-40C6-829C-86343F58F8DE}"/>
              </a:ext>
            </a:extLst>
          </p:cNvPr>
          <p:cNvSpPr txBox="1"/>
          <p:nvPr/>
        </p:nvSpPr>
        <p:spPr>
          <a:xfrm>
            <a:off x="4710043" y="3284456"/>
            <a:ext cx="2771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그림</a:t>
            </a:r>
            <a:r>
              <a:rPr lang="en-US" altLang="ko-KR" sz="1200" dirty="0"/>
              <a:t>2)</a:t>
            </a:r>
            <a:r>
              <a:rPr lang="ko-KR" altLang="en-US" sz="1200" dirty="0"/>
              <a:t>서울시 </a:t>
            </a:r>
            <a:r>
              <a:rPr lang="ko-KR" altLang="en-US" sz="1200" dirty="0" err="1"/>
              <a:t>노인여가복지시설</a:t>
            </a:r>
            <a:r>
              <a:rPr lang="en-US" altLang="ko-KR" sz="1200" dirty="0"/>
              <a:t>(</a:t>
            </a:r>
            <a:r>
              <a:rPr lang="ko-KR" altLang="en-US" sz="1200" dirty="0"/>
              <a:t>정원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723C3-568D-4D4B-A280-ADB887A92FC9}"/>
              </a:ext>
            </a:extLst>
          </p:cNvPr>
          <p:cNvSpPr txBox="1"/>
          <p:nvPr/>
        </p:nvSpPr>
        <p:spPr>
          <a:xfrm>
            <a:off x="8653818" y="3284635"/>
            <a:ext cx="2771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그림</a:t>
            </a:r>
            <a:r>
              <a:rPr lang="en-US" altLang="ko-KR" sz="1200" dirty="0"/>
              <a:t>3)</a:t>
            </a:r>
            <a:r>
              <a:rPr lang="ko-KR" altLang="en-US" sz="1200" dirty="0"/>
              <a:t>서울시 재가노인복지시설</a:t>
            </a:r>
            <a:r>
              <a:rPr lang="en-US" altLang="ko-KR" sz="1200" dirty="0"/>
              <a:t>(</a:t>
            </a:r>
            <a:r>
              <a:rPr lang="ko-KR" altLang="en-US" sz="1200" dirty="0"/>
              <a:t>정원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57" name="그림 56" descr="지도이(가) 표시된 사진&#10;&#10;자동 생성된 설명">
            <a:extLst>
              <a:ext uri="{FF2B5EF4-FFF2-40B4-BE49-F238E27FC236}">
                <a16:creationId xmlns:a16="http://schemas.microsoft.com/office/drawing/2014/main" id="{BEC4F289-934E-4A7C-9F7B-0CBE504016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64" y="411291"/>
            <a:ext cx="3818966" cy="2864225"/>
          </a:xfrm>
          <a:prstGeom prst="rect">
            <a:avLst/>
          </a:prstGeom>
        </p:spPr>
      </p:pic>
      <p:pic>
        <p:nvPicPr>
          <p:cNvPr id="61" name="그림 60" descr="지도이(가) 표시된 사진&#10;&#10;자동 생성된 설명">
            <a:extLst>
              <a:ext uri="{FF2B5EF4-FFF2-40B4-BE49-F238E27FC236}">
                <a16:creationId xmlns:a16="http://schemas.microsoft.com/office/drawing/2014/main" id="{FC2C3BFE-F064-46E2-B8AA-D96A0DC870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744" y="493122"/>
            <a:ext cx="3600753" cy="270056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61883FED-C8BF-433B-8280-2071A83FF6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3" y="5972818"/>
            <a:ext cx="4333875" cy="400821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7736E735-F47D-4E56-A351-CC52B9518727}"/>
              </a:ext>
            </a:extLst>
          </p:cNvPr>
          <p:cNvSpPr/>
          <p:nvPr/>
        </p:nvSpPr>
        <p:spPr>
          <a:xfrm>
            <a:off x="5898910" y="4034738"/>
            <a:ext cx="314696" cy="2750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EA06112-595C-4222-AD80-DC03AE7EAD65}"/>
              </a:ext>
            </a:extLst>
          </p:cNvPr>
          <p:cNvSpPr/>
          <p:nvPr/>
        </p:nvSpPr>
        <p:spPr>
          <a:xfrm>
            <a:off x="9768782" y="4053145"/>
            <a:ext cx="314696" cy="2531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67A76FCE-3381-4FDA-8F91-58658AA8BFD1}"/>
              </a:ext>
            </a:extLst>
          </p:cNvPr>
          <p:cNvSpPr/>
          <p:nvPr/>
        </p:nvSpPr>
        <p:spPr>
          <a:xfrm>
            <a:off x="9964858" y="966810"/>
            <a:ext cx="314696" cy="2529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DF3AA56-12C6-418D-B712-6C0C9510CEDD}"/>
              </a:ext>
            </a:extLst>
          </p:cNvPr>
          <p:cNvSpPr/>
          <p:nvPr/>
        </p:nvSpPr>
        <p:spPr>
          <a:xfrm>
            <a:off x="6062877" y="919211"/>
            <a:ext cx="306116" cy="2474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6DEB78E-8DDC-4CA8-B71B-625C66E81742}"/>
              </a:ext>
            </a:extLst>
          </p:cNvPr>
          <p:cNvSpPr/>
          <p:nvPr/>
        </p:nvSpPr>
        <p:spPr>
          <a:xfrm>
            <a:off x="6364105" y="796378"/>
            <a:ext cx="314696" cy="296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6A0FEC-AD48-4C79-BDA0-0E02C90F206D}"/>
              </a:ext>
            </a:extLst>
          </p:cNvPr>
          <p:cNvSpPr/>
          <p:nvPr/>
        </p:nvSpPr>
        <p:spPr>
          <a:xfrm>
            <a:off x="10046562" y="3919952"/>
            <a:ext cx="314696" cy="296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549456C-550E-4382-B08F-8F30F8A4CB93}"/>
              </a:ext>
            </a:extLst>
          </p:cNvPr>
          <p:cNvSpPr/>
          <p:nvPr/>
        </p:nvSpPr>
        <p:spPr>
          <a:xfrm>
            <a:off x="10228613" y="850507"/>
            <a:ext cx="314696" cy="296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138E0AE6-EE13-4608-9250-0FE985A87617}"/>
              </a:ext>
            </a:extLst>
          </p:cNvPr>
          <p:cNvSpPr/>
          <p:nvPr/>
        </p:nvSpPr>
        <p:spPr>
          <a:xfrm>
            <a:off x="6158808" y="3925526"/>
            <a:ext cx="314696" cy="296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4D260424-3A5A-482B-B87A-595BCD8873BF}"/>
              </a:ext>
            </a:extLst>
          </p:cNvPr>
          <p:cNvSpPr/>
          <p:nvPr/>
        </p:nvSpPr>
        <p:spPr>
          <a:xfrm>
            <a:off x="5723680" y="4666687"/>
            <a:ext cx="240864" cy="29688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E208C2E-DB0E-481F-A3C3-A4BEFEAC4A6D}"/>
              </a:ext>
            </a:extLst>
          </p:cNvPr>
          <p:cNvSpPr/>
          <p:nvPr/>
        </p:nvSpPr>
        <p:spPr>
          <a:xfrm>
            <a:off x="5878190" y="1602197"/>
            <a:ext cx="240864" cy="29688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3A2AA97-DB8F-4971-8F70-7F21CD03386B}"/>
              </a:ext>
            </a:extLst>
          </p:cNvPr>
          <p:cNvSpPr/>
          <p:nvPr/>
        </p:nvSpPr>
        <p:spPr>
          <a:xfrm>
            <a:off x="9805698" y="1584156"/>
            <a:ext cx="240864" cy="29688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5130531-A068-4843-925F-79AA4435043B}"/>
              </a:ext>
            </a:extLst>
          </p:cNvPr>
          <p:cNvSpPr/>
          <p:nvPr/>
        </p:nvSpPr>
        <p:spPr>
          <a:xfrm>
            <a:off x="9631016" y="4660328"/>
            <a:ext cx="240864" cy="296883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0ABFCD64-64EF-46A5-904B-18BFEAA21C7D}"/>
              </a:ext>
            </a:extLst>
          </p:cNvPr>
          <p:cNvSpPr/>
          <p:nvPr/>
        </p:nvSpPr>
        <p:spPr>
          <a:xfrm>
            <a:off x="5990042" y="1825844"/>
            <a:ext cx="314696" cy="2809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2FB04F3-28A0-42F3-8104-A0B81D5BD4BA}"/>
              </a:ext>
            </a:extLst>
          </p:cNvPr>
          <p:cNvSpPr/>
          <p:nvPr/>
        </p:nvSpPr>
        <p:spPr>
          <a:xfrm>
            <a:off x="5844112" y="4874424"/>
            <a:ext cx="314696" cy="2809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C3AC2CD-C3C1-477C-9ECC-4EB5C544B994}"/>
              </a:ext>
            </a:extLst>
          </p:cNvPr>
          <p:cNvSpPr/>
          <p:nvPr/>
        </p:nvSpPr>
        <p:spPr>
          <a:xfrm>
            <a:off x="9731866" y="4874424"/>
            <a:ext cx="314696" cy="2809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FC75A81-306B-4C83-ADCD-4FC4478274A6}"/>
              </a:ext>
            </a:extLst>
          </p:cNvPr>
          <p:cNvSpPr/>
          <p:nvPr/>
        </p:nvSpPr>
        <p:spPr>
          <a:xfrm>
            <a:off x="9926130" y="1814162"/>
            <a:ext cx="314696" cy="2809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C376EED-B4E1-410A-A2C9-8062B3726261}"/>
              </a:ext>
            </a:extLst>
          </p:cNvPr>
          <p:cNvSpPr/>
          <p:nvPr/>
        </p:nvSpPr>
        <p:spPr>
          <a:xfrm>
            <a:off x="5399496" y="1196935"/>
            <a:ext cx="314696" cy="2809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E12501F-5844-41D7-A8D5-CADC03F239F6}"/>
              </a:ext>
            </a:extLst>
          </p:cNvPr>
          <p:cNvSpPr/>
          <p:nvPr/>
        </p:nvSpPr>
        <p:spPr>
          <a:xfrm>
            <a:off x="5264282" y="4322724"/>
            <a:ext cx="314696" cy="2809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C9CE08D-BE9C-49BD-ABB2-5607C81D66BB}"/>
              </a:ext>
            </a:extLst>
          </p:cNvPr>
          <p:cNvSpPr/>
          <p:nvPr/>
        </p:nvSpPr>
        <p:spPr>
          <a:xfrm>
            <a:off x="9158972" y="4322723"/>
            <a:ext cx="314696" cy="2809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43C08FA-B978-432A-9C2A-B7DAD38DFBB8}"/>
              </a:ext>
            </a:extLst>
          </p:cNvPr>
          <p:cNvSpPr/>
          <p:nvPr/>
        </p:nvSpPr>
        <p:spPr>
          <a:xfrm>
            <a:off x="9316320" y="1210696"/>
            <a:ext cx="314696" cy="28097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8C4077-DF69-42FC-999F-7FB5E6F1A5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991" y="998949"/>
            <a:ext cx="3340853" cy="6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6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19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564</Words>
  <Application>Microsoft Office PowerPoint</Application>
  <PresentationFormat>와이드스크린</PresentationFormat>
  <Paragraphs>125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19_Office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이우열</cp:lastModifiedBy>
  <cp:revision>39</cp:revision>
  <dcterms:created xsi:type="dcterms:W3CDTF">2020-12-03T04:07:18Z</dcterms:created>
  <dcterms:modified xsi:type="dcterms:W3CDTF">2022-04-10T10:39:02Z</dcterms:modified>
</cp:coreProperties>
</file>