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f264fe4a1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f264fe4a1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f264fe4a1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f264fe4a1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f264fe4a1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f264fe4a1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f264fe4a1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f264fe4a1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f264fe4a1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f264fe4a1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f264fe4a1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f264fe4a1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264fe4a1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264fe4a1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f264fe4a1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f264fe4a1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f264fe4a1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f264fe4a1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f264fe4a1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f264fe4a1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c30f5773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c30f5773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f264fe4a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f264fe4a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f264fe4a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f264fe4a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264fe4a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f264fe4a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264fe4a1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f264fe4a1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264fe4a1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f264fe4a1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f264fe4a1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f264fe4a1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f264fe4a1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f264fe4a1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6232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232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Professional Survey</a:t>
            </a:r>
            <a:endParaRPr/>
          </a:p>
        </p:txBody>
      </p:sp>
      <p:sp>
        <p:nvSpPr>
          <p:cNvPr id="278" name="Google Shape;278;p13"/>
          <p:cNvSpPr txBox="1"/>
          <p:nvPr>
            <p:ph idx="1" type="subTitle"/>
          </p:nvPr>
        </p:nvSpPr>
        <p:spPr>
          <a:xfrm>
            <a:off x="824000" y="3596300"/>
            <a:ext cx="4255500" cy="975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500">
                <a:solidFill>
                  <a:schemeClr val="lt1"/>
                </a:solidFill>
                <a:latin typeface="Arial"/>
                <a:ea typeface="Arial"/>
                <a:cs typeface="Arial"/>
                <a:sym typeface="Arial"/>
              </a:rPr>
              <a:t>Presented By:</a:t>
            </a:r>
            <a:endParaRPr sz="1500">
              <a:solidFill>
                <a:schemeClr val="lt1"/>
              </a:solidFill>
              <a:latin typeface="Arial"/>
              <a:ea typeface="Arial"/>
              <a:cs typeface="Arial"/>
              <a:sym typeface="Arial"/>
            </a:endParaRPr>
          </a:p>
          <a:p>
            <a:pPr indent="0" lvl="0" marL="0" rtl="0" algn="l">
              <a:lnSpc>
                <a:spcPct val="105000"/>
              </a:lnSpc>
              <a:spcBef>
                <a:spcPts val="0"/>
              </a:spcBef>
              <a:spcAft>
                <a:spcPts val="0"/>
              </a:spcAft>
              <a:buSzPts val="688"/>
              <a:buNone/>
            </a:pPr>
            <a:r>
              <a:t/>
            </a:r>
            <a:endParaRPr sz="1500">
              <a:solidFill>
                <a:schemeClr val="lt1"/>
              </a:solidFill>
              <a:latin typeface="Arial"/>
              <a:ea typeface="Arial"/>
              <a:cs typeface="Arial"/>
              <a:sym typeface="Arial"/>
            </a:endParaRPr>
          </a:p>
          <a:p>
            <a:pPr indent="0" lvl="0" marL="0" rtl="0" algn="l">
              <a:lnSpc>
                <a:spcPct val="105000"/>
              </a:lnSpc>
              <a:spcBef>
                <a:spcPts val="0"/>
              </a:spcBef>
              <a:spcAft>
                <a:spcPts val="0"/>
              </a:spcAft>
              <a:buSzPts val="688"/>
              <a:buNone/>
            </a:pPr>
            <a:r>
              <a:rPr lang="en" sz="1500">
                <a:solidFill>
                  <a:schemeClr val="lt1"/>
                </a:solidFill>
                <a:latin typeface="Arial"/>
                <a:ea typeface="Arial"/>
                <a:cs typeface="Arial"/>
                <a:sym typeface="Arial"/>
              </a:rPr>
              <a:t>NEEHA DADI</a:t>
            </a:r>
            <a:endParaRPr sz="1500">
              <a:solidFill>
                <a:schemeClr val="lt1"/>
              </a:solidFill>
              <a:latin typeface="Arial"/>
              <a:ea typeface="Arial"/>
              <a:cs typeface="Arial"/>
              <a:sym typeface="Arial"/>
            </a:endParaRPr>
          </a:p>
          <a:p>
            <a:pPr indent="0" lvl="0" marL="0" rtl="0" algn="l">
              <a:lnSpc>
                <a:spcPct val="105000"/>
              </a:lnSpc>
              <a:spcBef>
                <a:spcPts val="0"/>
              </a:spcBef>
              <a:spcAft>
                <a:spcPts val="0"/>
              </a:spcAft>
              <a:buSzPts val="688"/>
              <a:buNone/>
            </a:pPr>
            <a:r>
              <a:rPr lang="en" sz="1500">
                <a:solidFill>
                  <a:schemeClr val="lt1"/>
                </a:solidFill>
                <a:latin typeface="Arial"/>
                <a:ea typeface="Arial"/>
                <a:cs typeface="Arial"/>
                <a:sym typeface="Arial"/>
              </a:rPr>
              <a:t>Batch: 2022-7494</a:t>
            </a:r>
            <a:endParaRPr sz="15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Slicer</a:t>
            </a:r>
            <a:endParaRPr/>
          </a:p>
        </p:txBody>
      </p:sp>
      <p:sp>
        <p:nvSpPr>
          <p:cNvPr id="334" name="Google Shape;334;p22"/>
          <p:cNvSpPr txBox="1"/>
          <p:nvPr>
            <p:ph idx="1" type="body"/>
          </p:nvPr>
        </p:nvSpPr>
        <p:spPr>
          <a:xfrm>
            <a:off x="1303800" y="1449750"/>
            <a:ext cx="3566400" cy="298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Created Slicer by adding ‘Which country do you live in?’ column into the field. </a:t>
            </a:r>
            <a:endParaRPr sz="1500"/>
          </a:p>
          <a:p>
            <a:pPr indent="-323850" lvl="0" marL="457200" rtl="0" algn="l">
              <a:spcBef>
                <a:spcPts val="0"/>
              </a:spcBef>
              <a:spcAft>
                <a:spcPts val="0"/>
              </a:spcAft>
              <a:buSzPts val="1500"/>
              <a:buChar char="●"/>
            </a:pPr>
            <a:r>
              <a:rPr lang="en" sz="1500"/>
              <a:t>Formatted the font, font size, slicer header and color of text and background color.</a:t>
            </a:r>
            <a:endParaRPr sz="1500"/>
          </a:p>
          <a:p>
            <a:pPr indent="-323850" lvl="0" marL="457200" rtl="0" algn="l">
              <a:spcBef>
                <a:spcPts val="0"/>
              </a:spcBef>
              <a:spcAft>
                <a:spcPts val="0"/>
              </a:spcAft>
              <a:buSzPts val="1500"/>
              <a:buChar char="●"/>
            </a:pPr>
            <a:r>
              <a:rPr lang="en" sz="1500"/>
              <a:t>We can also add select all option in  slicer settings section.</a:t>
            </a:r>
            <a:endParaRPr sz="1500"/>
          </a:p>
          <a:p>
            <a:pPr indent="-323850" lvl="0" marL="457200" rtl="0" algn="l">
              <a:spcBef>
                <a:spcPts val="0"/>
              </a:spcBef>
              <a:spcAft>
                <a:spcPts val="0"/>
              </a:spcAft>
              <a:buSzPts val="1500"/>
              <a:buChar char="●"/>
            </a:pPr>
            <a:r>
              <a:rPr lang="en" sz="1500"/>
              <a:t>Can also restrict the changes in other visuals using </a:t>
            </a:r>
            <a:r>
              <a:rPr b="1" lang="en" sz="1500"/>
              <a:t>Edit Interactions</a:t>
            </a:r>
            <a:r>
              <a:rPr lang="en" sz="1500"/>
              <a:t> option in </a:t>
            </a:r>
            <a:r>
              <a:rPr b="1" lang="en" sz="1500"/>
              <a:t>Format</a:t>
            </a:r>
            <a:r>
              <a:rPr lang="en" sz="1500"/>
              <a:t> tab.</a:t>
            </a:r>
            <a:endParaRPr sz="1500"/>
          </a:p>
        </p:txBody>
      </p:sp>
      <p:pic>
        <p:nvPicPr>
          <p:cNvPr id="335" name="Google Shape;335;p22"/>
          <p:cNvPicPr preferRelativeResize="0"/>
          <p:nvPr/>
        </p:nvPicPr>
        <p:blipFill>
          <a:blip r:embed="rId3">
            <a:alphaModFix/>
          </a:blip>
          <a:stretch>
            <a:fillRect/>
          </a:stretch>
        </p:blipFill>
        <p:spPr>
          <a:xfrm>
            <a:off x="4938374" y="2136713"/>
            <a:ext cx="3395925" cy="176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Pie Chart</a:t>
            </a:r>
            <a:endParaRPr/>
          </a:p>
        </p:txBody>
      </p:sp>
      <p:sp>
        <p:nvSpPr>
          <p:cNvPr id="341" name="Google Shape;341;p23"/>
          <p:cNvSpPr txBox="1"/>
          <p:nvPr>
            <p:ph idx="1" type="body"/>
          </p:nvPr>
        </p:nvSpPr>
        <p:spPr>
          <a:xfrm>
            <a:off x="1342750" y="1715400"/>
            <a:ext cx="34782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‘How difficult was it to break into Data?’ column is added as legend and the count of the same column is added as values.</a:t>
            </a:r>
            <a:endParaRPr sz="1500"/>
          </a:p>
          <a:p>
            <a:pPr indent="-323850" lvl="0" marL="457200" rtl="0" algn="l">
              <a:spcBef>
                <a:spcPts val="0"/>
              </a:spcBef>
              <a:spcAft>
                <a:spcPts val="0"/>
              </a:spcAft>
              <a:buSzPts val="1500"/>
              <a:buChar char="●"/>
            </a:pPr>
            <a:r>
              <a:rPr lang="en" sz="1500"/>
              <a:t>There are five categories in this column which are assigned with different colors.</a:t>
            </a:r>
            <a:endParaRPr sz="1500"/>
          </a:p>
        </p:txBody>
      </p:sp>
      <p:pic>
        <p:nvPicPr>
          <p:cNvPr id="342" name="Google Shape;342;p23"/>
          <p:cNvPicPr preferRelativeResize="0"/>
          <p:nvPr/>
        </p:nvPicPr>
        <p:blipFill>
          <a:blip r:embed="rId3">
            <a:alphaModFix/>
          </a:blip>
          <a:stretch>
            <a:fillRect/>
          </a:stretch>
        </p:blipFill>
        <p:spPr>
          <a:xfrm>
            <a:off x="4920775" y="1761450"/>
            <a:ext cx="3945875" cy="249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Stacked Bar Chart</a:t>
            </a:r>
            <a:endParaRPr/>
          </a:p>
        </p:txBody>
      </p:sp>
      <p:sp>
        <p:nvSpPr>
          <p:cNvPr id="348" name="Google Shape;348;p24"/>
          <p:cNvSpPr txBox="1"/>
          <p:nvPr>
            <p:ph idx="1" type="body"/>
          </p:nvPr>
        </p:nvSpPr>
        <p:spPr>
          <a:xfrm>
            <a:off x="1303800" y="1609050"/>
            <a:ext cx="34908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Current job role is added as Y-axis.</a:t>
            </a:r>
            <a:endParaRPr sz="1500"/>
          </a:p>
          <a:p>
            <a:pPr indent="-323850" lvl="0" marL="457200" rtl="0" algn="l">
              <a:spcBef>
                <a:spcPts val="0"/>
              </a:spcBef>
              <a:spcAft>
                <a:spcPts val="0"/>
              </a:spcAft>
              <a:buSzPts val="1500"/>
              <a:buChar char="●"/>
            </a:pPr>
            <a:r>
              <a:rPr lang="en" sz="1500"/>
              <a:t>Average Salary is added as X-axis.</a:t>
            </a:r>
            <a:endParaRPr sz="1500"/>
          </a:p>
          <a:p>
            <a:pPr indent="-323850" lvl="0" marL="457200" rtl="0" algn="l">
              <a:spcBef>
                <a:spcPts val="0"/>
              </a:spcBef>
              <a:spcAft>
                <a:spcPts val="0"/>
              </a:spcAft>
              <a:buSzPts val="1500"/>
              <a:buChar char="●"/>
            </a:pPr>
            <a:r>
              <a:rPr lang="en" sz="1500"/>
              <a:t>Current job role is added as Legend.</a:t>
            </a:r>
            <a:endParaRPr sz="1500"/>
          </a:p>
          <a:p>
            <a:pPr indent="-323850" lvl="0" marL="457200" rtl="0" algn="l">
              <a:spcBef>
                <a:spcPts val="0"/>
              </a:spcBef>
              <a:spcAft>
                <a:spcPts val="0"/>
              </a:spcAft>
              <a:buSzPts val="1500"/>
              <a:buChar char="●"/>
            </a:pPr>
            <a:r>
              <a:rPr lang="en" sz="1500"/>
              <a:t>This visual gives an idea about average salary that is obtained for different roles in data field.</a:t>
            </a:r>
            <a:endParaRPr sz="1500"/>
          </a:p>
        </p:txBody>
      </p:sp>
      <p:pic>
        <p:nvPicPr>
          <p:cNvPr id="349" name="Google Shape;349;p24"/>
          <p:cNvPicPr preferRelativeResize="0"/>
          <p:nvPr/>
        </p:nvPicPr>
        <p:blipFill>
          <a:blip r:embed="rId3">
            <a:alphaModFix/>
          </a:blip>
          <a:stretch>
            <a:fillRect/>
          </a:stretch>
        </p:blipFill>
        <p:spPr>
          <a:xfrm>
            <a:off x="5175600" y="1216875"/>
            <a:ext cx="2904277" cy="324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Stacked Column chart</a:t>
            </a:r>
            <a:endParaRPr/>
          </a:p>
        </p:txBody>
      </p:sp>
      <p:sp>
        <p:nvSpPr>
          <p:cNvPr id="355" name="Google Shape;355;p25"/>
          <p:cNvSpPr txBox="1"/>
          <p:nvPr>
            <p:ph idx="1" type="body"/>
          </p:nvPr>
        </p:nvSpPr>
        <p:spPr>
          <a:xfrm>
            <a:off x="1303800" y="1676675"/>
            <a:ext cx="3490800" cy="2855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Favourite programming language is added as X-axis.</a:t>
            </a:r>
            <a:endParaRPr sz="1500"/>
          </a:p>
          <a:p>
            <a:pPr indent="-323850" lvl="0" marL="457200" rtl="0" algn="l">
              <a:spcBef>
                <a:spcPts val="0"/>
              </a:spcBef>
              <a:spcAft>
                <a:spcPts val="0"/>
              </a:spcAft>
              <a:buSzPts val="1500"/>
              <a:buChar char="●"/>
            </a:pPr>
            <a:r>
              <a:rPr lang="en" sz="1500"/>
              <a:t>Unique Id is added as Y-axis.</a:t>
            </a:r>
            <a:endParaRPr sz="1500"/>
          </a:p>
          <a:p>
            <a:pPr indent="-323850" lvl="0" marL="457200" rtl="0" algn="l">
              <a:spcBef>
                <a:spcPts val="0"/>
              </a:spcBef>
              <a:spcAft>
                <a:spcPts val="0"/>
              </a:spcAft>
              <a:buSzPts val="1500"/>
              <a:buChar char="●"/>
            </a:pPr>
            <a:r>
              <a:rPr lang="en" sz="1500"/>
              <a:t>Current job role is added as legend.</a:t>
            </a:r>
            <a:endParaRPr sz="1500"/>
          </a:p>
          <a:p>
            <a:pPr indent="-323850" lvl="0" marL="457200" rtl="0" algn="l">
              <a:spcBef>
                <a:spcPts val="0"/>
              </a:spcBef>
              <a:spcAft>
                <a:spcPts val="0"/>
              </a:spcAft>
              <a:buSzPts val="1500"/>
              <a:buChar char="●"/>
            </a:pPr>
            <a:r>
              <a:rPr lang="en" sz="1500"/>
              <a:t>Zoom slider is enabled to have a clear visualization when needed.</a:t>
            </a:r>
            <a:endParaRPr sz="1500"/>
          </a:p>
          <a:p>
            <a:pPr indent="-323850" lvl="0" marL="457200" rtl="0" algn="l">
              <a:spcBef>
                <a:spcPts val="0"/>
              </a:spcBef>
              <a:spcAft>
                <a:spcPts val="0"/>
              </a:spcAft>
              <a:buSzPts val="1500"/>
              <a:buChar char="●"/>
            </a:pPr>
            <a:r>
              <a:rPr lang="en" sz="1500"/>
              <a:t>This visual draws a picture about which language is preferred by most of the data employees.</a:t>
            </a:r>
            <a:endParaRPr sz="1500"/>
          </a:p>
        </p:txBody>
      </p:sp>
      <p:pic>
        <p:nvPicPr>
          <p:cNvPr id="356" name="Google Shape;356;p25"/>
          <p:cNvPicPr preferRelativeResize="0"/>
          <p:nvPr/>
        </p:nvPicPr>
        <p:blipFill>
          <a:blip r:embed="rId3">
            <a:alphaModFix/>
          </a:blip>
          <a:stretch>
            <a:fillRect/>
          </a:stretch>
        </p:blipFill>
        <p:spPr>
          <a:xfrm>
            <a:off x="4947000" y="1750275"/>
            <a:ext cx="3924300" cy="243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Tree Map</a:t>
            </a:r>
            <a:endParaRPr/>
          </a:p>
        </p:txBody>
      </p:sp>
      <p:sp>
        <p:nvSpPr>
          <p:cNvPr id="362" name="Google Shape;362;p26"/>
          <p:cNvSpPr txBox="1"/>
          <p:nvPr>
            <p:ph idx="1" type="body"/>
          </p:nvPr>
        </p:nvSpPr>
        <p:spPr>
          <a:xfrm>
            <a:off x="1303800" y="1474975"/>
            <a:ext cx="3541200" cy="3056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Current working industry of the survey takers is added as category.</a:t>
            </a:r>
            <a:endParaRPr sz="1500"/>
          </a:p>
          <a:p>
            <a:pPr indent="-323850" lvl="0" marL="457200" rtl="0" algn="l">
              <a:spcBef>
                <a:spcPts val="0"/>
              </a:spcBef>
              <a:spcAft>
                <a:spcPts val="0"/>
              </a:spcAft>
              <a:buSzPts val="1500"/>
              <a:buChar char="●"/>
            </a:pPr>
            <a:r>
              <a:rPr lang="en" sz="1500"/>
              <a:t>Count of the same is added as values.</a:t>
            </a:r>
            <a:endParaRPr sz="1500"/>
          </a:p>
          <a:p>
            <a:pPr indent="-323850" lvl="0" marL="457200" rtl="0" algn="l">
              <a:spcBef>
                <a:spcPts val="0"/>
              </a:spcBef>
              <a:spcAft>
                <a:spcPts val="0"/>
              </a:spcAft>
              <a:buSzPts val="1500"/>
              <a:buChar char="●"/>
            </a:pPr>
            <a:r>
              <a:rPr lang="en" sz="1500"/>
              <a:t>This visual gives an idea which industry is having highest data field job roles.</a:t>
            </a:r>
            <a:endParaRPr sz="1500"/>
          </a:p>
        </p:txBody>
      </p:sp>
      <p:pic>
        <p:nvPicPr>
          <p:cNvPr id="363" name="Google Shape;363;p26"/>
          <p:cNvPicPr preferRelativeResize="0"/>
          <p:nvPr/>
        </p:nvPicPr>
        <p:blipFill>
          <a:blip r:embed="rId3">
            <a:alphaModFix/>
          </a:blip>
          <a:stretch>
            <a:fillRect/>
          </a:stretch>
        </p:blipFill>
        <p:spPr>
          <a:xfrm>
            <a:off x="4997400" y="1311100"/>
            <a:ext cx="3994201" cy="32205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Gauge</a:t>
            </a:r>
            <a:endParaRPr/>
          </a:p>
        </p:txBody>
      </p:sp>
      <p:sp>
        <p:nvSpPr>
          <p:cNvPr id="369" name="Google Shape;369;p27"/>
          <p:cNvSpPr txBox="1"/>
          <p:nvPr>
            <p:ph idx="1" type="body"/>
          </p:nvPr>
        </p:nvSpPr>
        <p:spPr>
          <a:xfrm>
            <a:off x="1303800" y="1664075"/>
            <a:ext cx="3503400" cy="26391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a:t>‘How happy are you in current position with the work/life balance?’ is collected in the survey.</a:t>
            </a:r>
            <a:endParaRPr sz="1500"/>
          </a:p>
          <a:p>
            <a:pPr indent="-323850" lvl="0" marL="457200" rtl="0" algn="l">
              <a:lnSpc>
                <a:spcPct val="95000"/>
              </a:lnSpc>
              <a:spcBef>
                <a:spcPts val="0"/>
              </a:spcBef>
              <a:spcAft>
                <a:spcPts val="0"/>
              </a:spcAft>
              <a:buSzPts val="1500"/>
              <a:buChar char="●"/>
            </a:pPr>
            <a:r>
              <a:rPr lang="en" sz="1500"/>
              <a:t>In this visual the minimum and maximum ratings given by them are considered as minimum and maximum values. The average of all the values is considered as the gauge value.</a:t>
            </a:r>
            <a:endParaRPr sz="1500"/>
          </a:p>
          <a:p>
            <a:pPr indent="-323850" lvl="0" marL="457200" rtl="0" algn="l">
              <a:lnSpc>
                <a:spcPct val="95000"/>
              </a:lnSpc>
              <a:spcBef>
                <a:spcPts val="0"/>
              </a:spcBef>
              <a:spcAft>
                <a:spcPts val="0"/>
              </a:spcAft>
              <a:buSzPts val="1500"/>
              <a:buChar char="●"/>
            </a:pPr>
            <a:r>
              <a:rPr lang="en" sz="1500"/>
              <a:t>This visual tells us on what scale the surveyors have work/life balance.</a:t>
            </a:r>
            <a:endParaRPr sz="1500"/>
          </a:p>
        </p:txBody>
      </p:sp>
      <p:pic>
        <p:nvPicPr>
          <p:cNvPr id="370" name="Google Shape;370;p27"/>
          <p:cNvPicPr preferRelativeResize="0"/>
          <p:nvPr/>
        </p:nvPicPr>
        <p:blipFill>
          <a:blip r:embed="rId3">
            <a:alphaModFix/>
          </a:blip>
          <a:stretch>
            <a:fillRect/>
          </a:stretch>
        </p:blipFill>
        <p:spPr>
          <a:xfrm>
            <a:off x="4882975" y="2131275"/>
            <a:ext cx="3765725" cy="1792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Donut chart</a:t>
            </a:r>
            <a:endParaRPr/>
          </a:p>
        </p:txBody>
      </p:sp>
      <p:sp>
        <p:nvSpPr>
          <p:cNvPr id="376" name="Google Shape;376;p28"/>
          <p:cNvSpPr txBox="1"/>
          <p:nvPr>
            <p:ph idx="1" type="body"/>
          </p:nvPr>
        </p:nvSpPr>
        <p:spPr>
          <a:xfrm>
            <a:off x="1303800" y="1685250"/>
            <a:ext cx="3268200" cy="25416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en" sz="1500"/>
              <a:t>Here we used this visual to show how many among the surveyors have switched their field to Data field on gender basis.</a:t>
            </a:r>
            <a:endParaRPr sz="1500"/>
          </a:p>
        </p:txBody>
      </p:sp>
      <p:pic>
        <p:nvPicPr>
          <p:cNvPr id="377" name="Google Shape;377;p28"/>
          <p:cNvPicPr preferRelativeResize="0"/>
          <p:nvPr/>
        </p:nvPicPr>
        <p:blipFill>
          <a:blip r:embed="rId3">
            <a:alphaModFix/>
          </a:blip>
          <a:stretch>
            <a:fillRect/>
          </a:stretch>
        </p:blipFill>
        <p:spPr>
          <a:xfrm>
            <a:off x="4724400" y="1826475"/>
            <a:ext cx="3743325" cy="183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a:t>
            </a:r>
            <a:endParaRPr/>
          </a:p>
        </p:txBody>
      </p:sp>
      <p:pic>
        <p:nvPicPr>
          <p:cNvPr id="383" name="Google Shape;383;p29"/>
          <p:cNvPicPr preferRelativeResize="0"/>
          <p:nvPr/>
        </p:nvPicPr>
        <p:blipFill>
          <a:blip r:embed="rId3">
            <a:alphaModFix/>
          </a:blip>
          <a:stretch>
            <a:fillRect/>
          </a:stretch>
        </p:blipFill>
        <p:spPr>
          <a:xfrm>
            <a:off x="1416150" y="1163750"/>
            <a:ext cx="6918151" cy="38158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89" name="Google Shape;389;p30"/>
          <p:cNvSpPr txBox="1"/>
          <p:nvPr>
            <p:ph idx="1" type="body"/>
          </p:nvPr>
        </p:nvSpPr>
        <p:spPr>
          <a:xfrm>
            <a:off x="1303800" y="1676675"/>
            <a:ext cx="7030500" cy="2855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This dashboard is useful for the students or working professionals who are looking forward to start a career or shift role or improve skills in Data field based on their country, age and gender.</a:t>
            </a:r>
            <a:endParaRPr sz="1500"/>
          </a:p>
          <a:p>
            <a:pPr indent="-323850" lvl="0" marL="457200" rtl="0" algn="l">
              <a:lnSpc>
                <a:spcPct val="150000"/>
              </a:lnSpc>
              <a:spcBef>
                <a:spcPts val="0"/>
              </a:spcBef>
              <a:spcAft>
                <a:spcPts val="0"/>
              </a:spcAft>
              <a:buSzPts val="1500"/>
              <a:buChar char="●"/>
            </a:pPr>
            <a:r>
              <a:rPr lang="en" sz="1500"/>
              <a:t>Average Salary obtained for different roles in different countries.</a:t>
            </a:r>
            <a:endParaRPr sz="1500"/>
          </a:p>
          <a:p>
            <a:pPr indent="-323850" lvl="0" marL="457200" rtl="0" algn="l">
              <a:lnSpc>
                <a:spcPct val="150000"/>
              </a:lnSpc>
              <a:spcBef>
                <a:spcPts val="0"/>
              </a:spcBef>
              <a:spcAft>
                <a:spcPts val="0"/>
              </a:spcAft>
              <a:buSzPts val="1500"/>
              <a:buChar char="●"/>
            </a:pPr>
            <a:r>
              <a:rPr lang="en" sz="1500"/>
              <a:t>Percentage of Males and Females shifted their career to Data field.</a:t>
            </a:r>
            <a:endParaRPr sz="1500"/>
          </a:p>
          <a:p>
            <a:pPr indent="-323850" lvl="0" marL="457200" rtl="0" algn="l">
              <a:lnSpc>
                <a:spcPct val="150000"/>
              </a:lnSpc>
              <a:spcBef>
                <a:spcPts val="0"/>
              </a:spcBef>
              <a:spcAft>
                <a:spcPts val="0"/>
              </a:spcAft>
              <a:buSzPts val="1500"/>
              <a:buChar char="●"/>
            </a:pPr>
            <a:r>
              <a:rPr lang="en" sz="1500"/>
              <a:t>Scope for Data roles from different industries.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type="ctrTitle"/>
          </p:nvPr>
        </p:nvSpPr>
        <p:spPr>
          <a:xfrm>
            <a:off x="1738400" y="547050"/>
            <a:ext cx="5985600" cy="3890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7000"/>
              <a:t>THANK YOU</a:t>
            </a:r>
            <a:endParaRPr sz="7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284" name="Google Shape;284;p14"/>
          <p:cNvSpPr txBox="1"/>
          <p:nvPr>
            <p:ph idx="1" type="body"/>
          </p:nvPr>
        </p:nvSpPr>
        <p:spPr>
          <a:xfrm>
            <a:off x="1303800" y="16852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This project is about creating a dashboard which makes users easily interpret various aspects </a:t>
            </a:r>
            <a:r>
              <a:rPr lang="en" sz="1500"/>
              <a:t>in data field such as:</a:t>
            </a:r>
            <a:endParaRPr sz="1500"/>
          </a:p>
          <a:p>
            <a:pPr indent="-323850" lvl="0" marL="457200" rtl="0" algn="l">
              <a:spcBef>
                <a:spcPts val="1200"/>
              </a:spcBef>
              <a:spcAft>
                <a:spcPts val="0"/>
              </a:spcAft>
              <a:buSzPts val="1500"/>
              <a:buChar char="●"/>
            </a:pPr>
            <a:r>
              <a:rPr lang="en" sz="1500"/>
              <a:t>countries with opportunities</a:t>
            </a:r>
            <a:endParaRPr sz="1500"/>
          </a:p>
          <a:p>
            <a:pPr indent="-323850" lvl="0" marL="457200" rtl="0" algn="l">
              <a:spcBef>
                <a:spcPts val="0"/>
              </a:spcBef>
              <a:spcAft>
                <a:spcPts val="0"/>
              </a:spcAft>
              <a:buSzPts val="1500"/>
              <a:buChar char="●"/>
            </a:pPr>
            <a:r>
              <a:rPr lang="en" sz="1500"/>
              <a:t>Salary</a:t>
            </a:r>
            <a:endParaRPr sz="1500"/>
          </a:p>
          <a:p>
            <a:pPr indent="-323850" lvl="0" marL="457200" rtl="0" algn="l">
              <a:spcBef>
                <a:spcPts val="0"/>
              </a:spcBef>
              <a:spcAft>
                <a:spcPts val="0"/>
              </a:spcAft>
              <a:buSzPts val="1500"/>
              <a:buChar char="●"/>
            </a:pPr>
            <a:r>
              <a:rPr lang="en" sz="1500"/>
              <a:t>different roles in the field</a:t>
            </a:r>
            <a:endParaRPr sz="1500"/>
          </a:p>
          <a:p>
            <a:pPr indent="-323850" lvl="0" marL="457200" rtl="0" algn="l">
              <a:spcBef>
                <a:spcPts val="0"/>
              </a:spcBef>
              <a:spcAft>
                <a:spcPts val="0"/>
              </a:spcAft>
              <a:buSzPts val="1500"/>
              <a:buChar char="●"/>
            </a:pPr>
            <a:r>
              <a:rPr lang="en" sz="1500"/>
              <a:t>Age &amp; Gender</a:t>
            </a:r>
            <a:endParaRPr sz="1500"/>
          </a:p>
          <a:p>
            <a:pPr indent="-323850" lvl="0" marL="457200" rtl="0" algn="l">
              <a:spcBef>
                <a:spcPts val="0"/>
              </a:spcBef>
              <a:spcAft>
                <a:spcPts val="0"/>
              </a:spcAft>
              <a:buSzPts val="1500"/>
              <a:buChar char="●"/>
            </a:pPr>
            <a:r>
              <a:rPr lang="en" sz="1500"/>
              <a:t>work-life balance</a:t>
            </a:r>
            <a:endParaRPr sz="1500"/>
          </a:p>
          <a:p>
            <a:pPr indent="0" lvl="0" marL="0" rtl="0" algn="l">
              <a:spcBef>
                <a:spcPts val="1200"/>
              </a:spcBef>
              <a:spcAft>
                <a:spcPts val="1200"/>
              </a:spcAft>
              <a:buNone/>
            </a:pPr>
            <a:r>
              <a:rPr lang="en" sz="1500"/>
              <a:t>Here I choose Power BI tool for visualization of my data.</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303800" y="1609050"/>
            <a:ext cx="7030500" cy="2541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500"/>
              <a:t>The Dashboard is prepared after:</a:t>
            </a:r>
            <a:endParaRPr sz="1500"/>
          </a:p>
          <a:p>
            <a:pPr indent="-323850" lvl="0" marL="457200" rtl="0" algn="l">
              <a:lnSpc>
                <a:spcPct val="105000"/>
              </a:lnSpc>
              <a:spcBef>
                <a:spcPts val="1200"/>
              </a:spcBef>
              <a:spcAft>
                <a:spcPts val="0"/>
              </a:spcAft>
              <a:buSzPts val="1500"/>
              <a:buChar char="●"/>
            </a:pPr>
            <a:r>
              <a:rPr lang="en" sz="1500"/>
              <a:t>Collecting Data</a:t>
            </a:r>
            <a:endParaRPr sz="1500"/>
          </a:p>
          <a:p>
            <a:pPr indent="-323850" lvl="0" marL="457200" rtl="0" algn="l">
              <a:lnSpc>
                <a:spcPct val="105000"/>
              </a:lnSpc>
              <a:spcBef>
                <a:spcPts val="0"/>
              </a:spcBef>
              <a:spcAft>
                <a:spcPts val="0"/>
              </a:spcAft>
              <a:buSzPts val="1500"/>
              <a:buChar char="●"/>
            </a:pPr>
            <a:r>
              <a:rPr lang="en" sz="1500"/>
              <a:t>Exploring Data</a:t>
            </a:r>
            <a:endParaRPr sz="1500"/>
          </a:p>
          <a:p>
            <a:pPr indent="-323850" lvl="0" marL="457200" rtl="0" algn="l">
              <a:lnSpc>
                <a:spcPct val="105000"/>
              </a:lnSpc>
              <a:spcBef>
                <a:spcPts val="0"/>
              </a:spcBef>
              <a:spcAft>
                <a:spcPts val="0"/>
              </a:spcAft>
              <a:buSzPts val="1500"/>
              <a:buChar char="●"/>
            </a:pPr>
            <a:r>
              <a:rPr lang="en" sz="1500"/>
              <a:t>Cleaning and Manipulation of Data</a:t>
            </a:r>
            <a:endParaRPr sz="1500"/>
          </a:p>
          <a:p>
            <a:pPr indent="-323850" lvl="0" marL="457200" rtl="0" algn="l">
              <a:lnSpc>
                <a:spcPct val="105000"/>
              </a:lnSpc>
              <a:spcBef>
                <a:spcPts val="0"/>
              </a:spcBef>
              <a:spcAft>
                <a:spcPts val="0"/>
              </a:spcAft>
              <a:buSzPts val="1500"/>
              <a:buChar char="●"/>
            </a:pPr>
            <a:r>
              <a:rPr lang="en" sz="1500"/>
              <a:t>Modelling of Data</a:t>
            </a:r>
            <a:endParaRPr sz="1500"/>
          </a:p>
          <a:p>
            <a:pPr indent="-323850" lvl="0" marL="457200" rtl="0" algn="l">
              <a:lnSpc>
                <a:spcPct val="105000"/>
              </a:lnSpc>
              <a:spcBef>
                <a:spcPts val="0"/>
              </a:spcBef>
              <a:spcAft>
                <a:spcPts val="0"/>
              </a:spcAft>
              <a:buSzPts val="1500"/>
              <a:buChar char="●"/>
            </a:pPr>
            <a:r>
              <a:rPr lang="en" sz="1500"/>
              <a:t>Visualization of Data</a:t>
            </a:r>
            <a:endParaRPr sz="1500"/>
          </a:p>
          <a:p>
            <a:pPr indent="0" lvl="0" marL="0" rtl="0" algn="l">
              <a:lnSpc>
                <a:spcPct val="105000"/>
              </a:lnSpc>
              <a:spcBef>
                <a:spcPts val="1200"/>
              </a:spcBef>
              <a:spcAft>
                <a:spcPts val="0"/>
              </a:spcAft>
              <a:buNone/>
            </a:pPr>
            <a:r>
              <a:t/>
            </a:r>
            <a:endParaRPr sz="1500"/>
          </a:p>
          <a:p>
            <a:pPr indent="0" lvl="0" marL="0" rtl="0" algn="l">
              <a:lnSpc>
                <a:spcPct val="105000"/>
              </a:lnSpc>
              <a:spcBef>
                <a:spcPts val="1200"/>
              </a:spcBef>
              <a:spcAft>
                <a:spcPts val="1200"/>
              </a:spcAft>
              <a:buNone/>
            </a:pPr>
            <a:r>
              <a:t/>
            </a:r>
            <a:endParaRPr sz="1500"/>
          </a:p>
        </p:txBody>
      </p:sp>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Description Continue…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296" name="Google Shape;296;p16"/>
          <p:cNvSpPr txBox="1"/>
          <p:nvPr>
            <p:ph idx="1" type="body"/>
          </p:nvPr>
        </p:nvSpPr>
        <p:spPr>
          <a:xfrm>
            <a:off x="1303800" y="1609050"/>
            <a:ext cx="70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dataset is taken from GitHub.</a:t>
            </a:r>
            <a:endParaRPr sz="1500"/>
          </a:p>
          <a:p>
            <a:pPr indent="-323850" lvl="0" marL="457200" rtl="0" algn="l">
              <a:spcBef>
                <a:spcPts val="0"/>
              </a:spcBef>
              <a:spcAft>
                <a:spcPts val="0"/>
              </a:spcAft>
              <a:buSzPts val="1500"/>
              <a:buChar char="●"/>
            </a:pPr>
            <a:r>
              <a:rPr lang="en" sz="1500"/>
              <a:t>This dataset contains data </a:t>
            </a:r>
            <a:r>
              <a:rPr lang="en" sz="1500"/>
              <a:t>which</a:t>
            </a:r>
            <a:r>
              <a:rPr lang="en" sz="1500"/>
              <a:t> is collected by conducting an online survey from October 2022 to December 2022 regarding data professions.</a:t>
            </a:r>
            <a:endParaRPr sz="1500"/>
          </a:p>
          <a:p>
            <a:pPr indent="-323850" lvl="0" marL="457200" rtl="0" algn="l">
              <a:spcBef>
                <a:spcPts val="0"/>
              </a:spcBef>
              <a:spcAft>
                <a:spcPts val="0"/>
              </a:spcAft>
              <a:buSzPts val="1500"/>
              <a:buChar char="●"/>
            </a:pPr>
            <a:r>
              <a:rPr lang="en" sz="1500"/>
              <a:t>The dataset is an excel </a:t>
            </a:r>
            <a:r>
              <a:rPr lang="en" sz="1500"/>
              <a:t>workbook</a:t>
            </a:r>
            <a:r>
              <a:rPr lang="en" sz="1500"/>
              <a:t> which contains 630 rows representing the no. of survey takers and 28 columns representing various aspects such as Unique Id, Current role, Age, Salary, Gender, Switched to data field, working industry, how happy they are with work-life balance., etc.</a:t>
            </a:r>
            <a:endParaRPr sz="1500"/>
          </a:p>
          <a:p>
            <a:pPr indent="-323850" lvl="0" marL="457200" rtl="0" algn="l">
              <a:spcBef>
                <a:spcPts val="0"/>
              </a:spcBef>
              <a:spcAft>
                <a:spcPts val="0"/>
              </a:spcAft>
              <a:buSzPts val="1500"/>
              <a:buChar char="●"/>
            </a:pPr>
            <a:r>
              <a:rPr lang="en" sz="1500"/>
              <a:t>This dataset is connected to Power BI by selecting </a:t>
            </a:r>
            <a:r>
              <a:rPr b="1" lang="en" sz="1500"/>
              <a:t>Excel Workbook</a:t>
            </a:r>
            <a:r>
              <a:rPr lang="en" sz="1500"/>
              <a:t> in </a:t>
            </a:r>
            <a:r>
              <a:rPr b="1" lang="en" sz="1500"/>
              <a:t>Data</a:t>
            </a:r>
            <a:r>
              <a:rPr lang="en" sz="1500"/>
              <a:t> section of </a:t>
            </a:r>
            <a:r>
              <a:rPr b="1" lang="en" sz="1500"/>
              <a:t>Home</a:t>
            </a:r>
            <a:r>
              <a:rPr lang="en" sz="1500"/>
              <a:t> tab. Before loading it, the data should be transformed in</a:t>
            </a:r>
            <a:r>
              <a:rPr b="1" lang="en" sz="1500"/>
              <a:t> power query.</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302" name="Google Shape;302;p17"/>
          <p:cNvSpPr txBox="1"/>
          <p:nvPr>
            <p:ph idx="1" type="body"/>
          </p:nvPr>
        </p:nvSpPr>
        <p:spPr>
          <a:xfrm>
            <a:off x="1303800" y="1228050"/>
            <a:ext cx="7260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Data exploration is the important step in BI where the data is completely checked for null values, empty fields and unwanted data before cleaning the data.</a:t>
            </a:r>
            <a:endParaRPr sz="1500"/>
          </a:p>
        </p:txBody>
      </p:sp>
      <p:pic>
        <p:nvPicPr>
          <p:cNvPr id="303" name="Google Shape;303;p17"/>
          <p:cNvPicPr preferRelativeResize="0"/>
          <p:nvPr/>
        </p:nvPicPr>
        <p:blipFill>
          <a:blip r:embed="rId3">
            <a:alphaModFix/>
          </a:blip>
          <a:stretch>
            <a:fillRect/>
          </a:stretch>
        </p:blipFill>
        <p:spPr>
          <a:xfrm>
            <a:off x="2134175" y="1969725"/>
            <a:ext cx="5029200" cy="289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and Manipulation</a:t>
            </a:r>
            <a:endParaRPr/>
          </a:p>
        </p:txBody>
      </p:sp>
      <p:sp>
        <p:nvSpPr>
          <p:cNvPr id="309" name="Google Shape;309;p18"/>
          <p:cNvSpPr txBox="1"/>
          <p:nvPr>
            <p:ph idx="1" type="body"/>
          </p:nvPr>
        </p:nvSpPr>
        <p:spPr>
          <a:xfrm>
            <a:off x="1303800" y="1609050"/>
            <a:ext cx="7030500" cy="30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data cleaning, the unwanted columns are removed using </a:t>
            </a:r>
            <a:r>
              <a:rPr b="1" lang="en" sz="1500"/>
              <a:t>R</a:t>
            </a:r>
            <a:r>
              <a:rPr b="1" lang="en" sz="1500"/>
              <a:t>emove </a:t>
            </a:r>
            <a:r>
              <a:rPr b="1" lang="en" sz="1500"/>
              <a:t>columns</a:t>
            </a:r>
            <a:r>
              <a:rPr lang="en" sz="1500"/>
              <a:t> function in </a:t>
            </a:r>
            <a:r>
              <a:rPr b="1" lang="en" sz="1500"/>
              <a:t>M</a:t>
            </a:r>
            <a:r>
              <a:rPr b="1" lang="en" sz="1500"/>
              <a:t>anage columns</a:t>
            </a:r>
            <a:r>
              <a:rPr lang="en" sz="1500"/>
              <a:t> section of </a:t>
            </a:r>
            <a:r>
              <a:rPr b="1" lang="en" sz="1500"/>
              <a:t>Home</a:t>
            </a:r>
            <a:r>
              <a:rPr lang="en" sz="1500"/>
              <a:t> </a:t>
            </a:r>
            <a:r>
              <a:rPr b="1" lang="en" sz="1500"/>
              <a:t>tab</a:t>
            </a:r>
            <a:r>
              <a:rPr lang="en" sz="1500"/>
              <a:t>.</a:t>
            </a:r>
            <a:endParaRPr sz="1500"/>
          </a:p>
          <a:p>
            <a:pPr indent="0" lvl="0" marL="0" rtl="0" algn="l">
              <a:spcBef>
                <a:spcPts val="1200"/>
              </a:spcBef>
              <a:spcAft>
                <a:spcPts val="0"/>
              </a:spcAft>
              <a:buNone/>
            </a:pPr>
            <a:r>
              <a:rPr lang="en" sz="1500"/>
              <a:t>Data Manipulation functions used in this project:</a:t>
            </a:r>
            <a:endParaRPr sz="1500"/>
          </a:p>
          <a:p>
            <a:pPr indent="-323850" lvl="0" marL="457200" rtl="0" algn="l">
              <a:spcBef>
                <a:spcPts val="1200"/>
              </a:spcBef>
              <a:spcAft>
                <a:spcPts val="0"/>
              </a:spcAft>
              <a:buSzPts val="1500"/>
              <a:buChar char="●"/>
            </a:pPr>
            <a:r>
              <a:rPr lang="en" sz="1500"/>
              <a:t>Replace values</a:t>
            </a:r>
            <a:endParaRPr sz="1500"/>
          </a:p>
          <a:p>
            <a:pPr indent="-323850" lvl="0" marL="457200" rtl="0" algn="l">
              <a:spcBef>
                <a:spcPts val="0"/>
              </a:spcBef>
              <a:spcAft>
                <a:spcPts val="0"/>
              </a:spcAft>
              <a:buSzPts val="1500"/>
              <a:buChar char="●"/>
            </a:pPr>
            <a:r>
              <a:rPr lang="en" sz="1500"/>
              <a:t>Split column</a:t>
            </a:r>
            <a:endParaRPr sz="1500"/>
          </a:p>
          <a:p>
            <a:pPr indent="-323850" lvl="0" marL="457200" rtl="0" algn="l">
              <a:spcBef>
                <a:spcPts val="0"/>
              </a:spcBef>
              <a:spcAft>
                <a:spcPts val="0"/>
              </a:spcAft>
              <a:buSzPts val="1500"/>
              <a:buChar char="●"/>
            </a:pPr>
            <a:r>
              <a:rPr lang="en" sz="1500"/>
              <a:t>Filtered rows</a:t>
            </a:r>
            <a:endParaRPr sz="1500"/>
          </a:p>
          <a:p>
            <a:pPr indent="-323850" lvl="0" marL="457200" rtl="0" algn="l">
              <a:spcBef>
                <a:spcPts val="0"/>
              </a:spcBef>
              <a:spcAft>
                <a:spcPts val="0"/>
              </a:spcAft>
              <a:buSzPts val="1500"/>
              <a:buChar char="●"/>
            </a:pPr>
            <a:r>
              <a:rPr lang="en" sz="1500"/>
              <a:t>Changed type</a:t>
            </a:r>
            <a:endParaRPr sz="1500"/>
          </a:p>
          <a:p>
            <a:pPr indent="-323850" lvl="0" marL="457200" rtl="0" algn="l">
              <a:spcBef>
                <a:spcPts val="0"/>
              </a:spcBef>
              <a:spcAft>
                <a:spcPts val="0"/>
              </a:spcAft>
              <a:buSzPts val="1500"/>
              <a:buChar char="●"/>
            </a:pPr>
            <a:r>
              <a:rPr lang="en" sz="1500"/>
              <a:t>Duplicate column</a:t>
            </a:r>
            <a:endParaRPr sz="1500"/>
          </a:p>
          <a:p>
            <a:pPr indent="-323850" lvl="0" marL="457200" rtl="0" algn="l">
              <a:spcBef>
                <a:spcPts val="0"/>
              </a:spcBef>
              <a:spcAft>
                <a:spcPts val="0"/>
              </a:spcAft>
              <a:buSzPts val="1500"/>
              <a:buChar char="●"/>
            </a:pPr>
            <a:r>
              <a:rPr lang="en" sz="1500"/>
              <a:t>Custom column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19"/>
          <p:cNvPicPr preferRelativeResize="0"/>
          <p:nvPr/>
        </p:nvPicPr>
        <p:blipFill>
          <a:blip r:embed="rId3">
            <a:alphaModFix/>
          </a:blip>
          <a:stretch>
            <a:fillRect/>
          </a:stretch>
        </p:blipFill>
        <p:spPr>
          <a:xfrm>
            <a:off x="381275" y="357825"/>
            <a:ext cx="8457927" cy="1176400"/>
          </a:xfrm>
          <a:prstGeom prst="rect">
            <a:avLst/>
          </a:prstGeom>
          <a:noFill/>
          <a:ln>
            <a:noFill/>
          </a:ln>
        </p:spPr>
      </p:pic>
      <p:sp>
        <p:nvSpPr>
          <p:cNvPr id="315" name="Google Shape;315;p19"/>
          <p:cNvSpPr txBox="1"/>
          <p:nvPr/>
        </p:nvSpPr>
        <p:spPr>
          <a:xfrm>
            <a:off x="3076850" y="1520925"/>
            <a:ext cx="30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Custom column using formula</a:t>
            </a:r>
            <a:endParaRPr>
              <a:latin typeface="Nunito"/>
              <a:ea typeface="Nunito"/>
              <a:cs typeface="Nunito"/>
              <a:sym typeface="Nunito"/>
            </a:endParaRPr>
          </a:p>
        </p:txBody>
      </p:sp>
      <p:pic>
        <p:nvPicPr>
          <p:cNvPr id="316" name="Google Shape;316;p19"/>
          <p:cNvPicPr preferRelativeResize="0"/>
          <p:nvPr/>
        </p:nvPicPr>
        <p:blipFill>
          <a:blip r:embed="rId4">
            <a:alphaModFix/>
          </a:blip>
          <a:stretch>
            <a:fillRect/>
          </a:stretch>
        </p:blipFill>
        <p:spPr>
          <a:xfrm>
            <a:off x="1841825" y="1921125"/>
            <a:ext cx="5460349" cy="2011575"/>
          </a:xfrm>
          <a:prstGeom prst="rect">
            <a:avLst/>
          </a:prstGeom>
          <a:noFill/>
          <a:ln>
            <a:noFill/>
          </a:ln>
        </p:spPr>
      </p:pic>
      <p:sp>
        <p:nvSpPr>
          <p:cNvPr id="317" name="Google Shape;317;p19"/>
          <p:cNvSpPr txBox="1"/>
          <p:nvPr/>
        </p:nvSpPr>
        <p:spPr>
          <a:xfrm>
            <a:off x="2859150" y="3834975"/>
            <a:ext cx="31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Replacing value k with empty space</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20"/>
          <p:cNvPicPr preferRelativeResize="0"/>
          <p:nvPr/>
        </p:nvPicPr>
        <p:blipFill>
          <a:blip r:embed="rId3">
            <a:alphaModFix/>
          </a:blip>
          <a:stretch>
            <a:fillRect/>
          </a:stretch>
        </p:blipFill>
        <p:spPr>
          <a:xfrm>
            <a:off x="1399325" y="662925"/>
            <a:ext cx="5649399" cy="367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 using POWER BI</a:t>
            </a:r>
            <a:endParaRPr/>
          </a:p>
        </p:txBody>
      </p:sp>
      <p:sp>
        <p:nvSpPr>
          <p:cNvPr id="328" name="Google Shape;328;p21"/>
          <p:cNvSpPr txBox="1"/>
          <p:nvPr>
            <p:ph idx="1" type="body"/>
          </p:nvPr>
        </p:nvSpPr>
        <p:spPr>
          <a:xfrm>
            <a:off x="1303800" y="1609050"/>
            <a:ext cx="7030500" cy="27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Visualizations used in this project:</a:t>
            </a:r>
            <a:endParaRPr sz="1500"/>
          </a:p>
          <a:p>
            <a:pPr indent="-323850" lvl="0" marL="457200" rtl="0" algn="l">
              <a:spcBef>
                <a:spcPts val="1200"/>
              </a:spcBef>
              <a:spcAft>
                <a:spcPts val="0"/>
              </a:spcAft>
              <a:buSzPts val="1500"/>
              <a:buChar char="●"/>
            </a:pPr>
            <a:r>
              <a:rPr lang="en" sz="1500"/>
              <a:t>Slicer</a:t>
            </a:r>
            <a:endParaRPr sz="1500"/>
          </a:p>
          <a:p>
            <a:pPr indent="-323850" lvl="0" marL="457200" rtl="0" algn="l">
              <a:spcBef>
                <a:spcPts val="0"/>
              </a:spcBef>
              <a:spcAft>
                <a:spcPts val="0"/>
              </a:spcAft>
              <a:buSzPts val="1500"/>
              <a:buChar char="●"/>
            </a:pPr>
            <a:r>
              <a:rPr lang="en" sz="1500"/>
              <a:t>Card</a:t>
            </a:r>
            <a:endParaRPr sz="1500"/>
          </a:p>
          <a:p>
            <a:pPr indent="-323850" lvl="0" marL="457200" rtl="0" algn="l">
              <a:spcBef>
                <a:spcPts val="0"/>
              </a:spcBef>
              <a:spcAft>
                <a:spcPts val="0"/>
              </a:spcAft>
              <a:buSzPts val="1500"/>
              <a:buChar char="●"/>
            </a:pPr>
            <a:r>
              <a:rPr lang="en" sz="1500"/>
              <a:t>Pie chart</a:t>
            </a:r>
            <a:endParaRPr sz="1500"/>
          </a:p>
          <a:p>
            <a:pPr indent="-323850" lvl="0" marL="457200" rtl="0" algn="l">
              <a:spcBef>
                <a:spcPts val="0"/>
              </a:spcBef>
              <a:spcAft>
                <a:spcPts val="0"/>
              </a:spcAft>
              <a:buSzPts val="1500"/>
              <a:buChar char="●"/>
            </a:pPr>
            <a:r>
              <a:rPr lang="en" sz="1500"/>
              <a:t>Stacked Bar chart</a:t>
            </a:r>
            <a:endParaRPr sz="1500"/>
          </a:p>
          <a:p>
            <a:pPr indent="-323850" lvl="0" marL="457200" rtl="0" algn="l">
              <a:spcBef>
                <a:spcPts val="0"/>
              </a:spcBef>
              <a:spcAft>
                <a:spcPts val="0"/>
              </a:spcAft>
              <a:buSzPts val="1500"/>
              <a:buChar char="●"/>
            </a:pPr>
            <a:r>
              <a:rPr lang="en" sz="1500"/>
              <a:t>Stacked column chart</a:t>
            </a:r>
            <a:endParaRPr sz="1500"/>
          </a:p>
          <a:p>
            <a:pPr indent="-323850" lvl="0" marL="457200" rtl="0" algn="l">
              <a:spcBef>
                <a:spcPts val="0"/>
              </a:spcBef>
              <a:spcAft>
                <a:spcPts val="0"/>
              </a:spcAft>
              <a:buSzPts val="1500"/>
              <a:buChar char="●"/>
            </a:pPr>
            <a:r>
              <a:rPr lang="en" sz="1500"/>
              <a:t>Tree Map</a:t>
            </a:r>
            <a:endParaRPr sz="1500"/>
          </a:p>
          <a:p>
            <a:pPr indent="-323850" lvl="0" marL="457200" rtl="0" algn="l">
              <a:spcBef>
                <a:spcPts val="0"/>
              </a:spcBef>
              <a:spcAft>
                <a:spcPts val="0"/>
              </a:spcAft>
              <a:buSzPts val="1500"/>
              <a:buChar char="●"/>
            </a:pPr>
            <a:r>
              <a:rPr lang="en" sz="1500"/>
              <a:t>Gauge</a:t>
            </a:r>
            <a:endParaRPr sz="1500"/>
          </a:p>
          <a:p>
            <a:pPr indent="-323850" lvl="0" marL="457200" rtl="0" algn="l">
              <a:spcBef>
                <a:spcPts val="0"/>
              </a:spcBef>
              <a:spcAft>
                <a:spcPts val="0"/>
              </a:spcAft>
              <a:buSzPts val="1500"/>
              <a:buChar char="●"/>
            </a:pPr>
            <a:r>
              <a:rPr lang="en" sz="1500"/>
              <a:t>Donut chart</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