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82" r:id="rId20"/>
    <p:sldId id="274" r:id="rId21"/>
    <p:sldId id="283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73" autoAdjust="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8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93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4E14-26B3-4D08-BA01-F726FC81465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9736-1ED6-EB8D-CF95-7F2A5100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</a:rPr>
              <a:t>S</a:t>
            </a:r>
            <a:r>
              <a:rPr lang="en-IN" sz="5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tock Market Analysis</a:t>
            </a:r>
            <a:br>
              <a:rPr lang="en-IN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IN" sz="5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Reliance Stock Forecasting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879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B0F9-ED54-0162-E503-F99F2F15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9026-6012-7E41-4205-2F24230A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this we can say that Open</a:t>
            </a:r>
          </a:p>
          <a:p>
            <a:pPr marL="0" indent="0">
              <a:buNone/>
            </a:pPr>
            <a:r>
              <a:rPr lang="en-US" dirty="0"/>
              <a:t>Price, Close price, highest point of </a:t>
            </a:r>
          </a:p>
          <a:p>
            <a:pPr marL="0" indent="0">
              <a:buNone/>
            </a:pPr>
            <a:r>
              <a:rPr lang="en-US" dirty="0"/>
              <a:t>the stock price and lowest point of </a:t>
            </a:r>
          </a:p>
          <a:p>
            <a:pPr marL="0" indent="0">
              <a:buNone/>
            </a:pPr>
            <a:r>
              <a:rPr lang="en-US" dirty="0"/>
              <a:t>the stock price are highly </a:t>
            </a:r>
          </a:p>
          <a:p>
            <a:pPr marL="0" indent="0">
              <a:buNone/>
            </a:pPr>
            <a:r>
              <a:rPr lang="en-US" dirty="0"/>
              <a:t>correlative.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9BF76-FFC9-E55B-1099-419A070F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51" y="365124"/>
            <a:ext cx="5257799" cy="284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F999A-9108-6E16-18EC-89CAFC06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63" y="3207223"/>
            <a:ext cx="5040573" cy="32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6377-DF15-E75B-E149-2EFD6A31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1078" cy="849526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0" dirty="0">
                <a:effectLst/>
                <a:latin typeface="urw-din"/>
              </a:rPr>
              <a:t>Feature Engineering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20FB-409E-8B57-77E7-CB7BDF43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Feature Engineering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helps to derive some valuable features from the existing ones.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These extra features sometimes help in increasing the performance of the model significantly and certainly help to gain deeper insights into the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Now we have three more columns namely ‘day’, ‘month’ and ‘year’ all these three have been derived from the ‘Date’ column which was initially provided in the data.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77DC3-A0F1-8D7D-2E6E-00EFBF0F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8" y="3784517"/>
            <a:ext cx="7942996" cy="17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38BA-AF36-1544-4E66-9369CF34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8ADC0-C60E-4CEB-2227-6619CC9D7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1492141"/>
            <a:ext cx="9116704" cy="19249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1BB8D-214F-8D9C-CEB5-B07659DFE86F}"/>
              </a:ext>
            </a:extLst>
          </p:cNvPr>
          <p:cNvSpPr txBox="1"/>
          <p:nvPr/>
        </p:nvSpPr>
        <p:spPr>
          <a:xfrm>
            <a:off x="573206" y="3680898"/>
            <a:ext cx="10890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A quarter is defined as a group of three months. Every company prepares its quarterly results and publishes them publicly so, that people can analyze the company’s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These quarterly results affect the stock prices heavily which is why we have added this feature because this can be a helpful feature for the learning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3D4A-F500-9D8F-13B1-2E470141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850D6-D35D-94DC-5A0D-32C1BF200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75" y="1085708"/>
            <a:ext cx="9373169" cy="4400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0957B-D582-3C9C-610D-A85A7E2BC786}"/>
              </a:ext>
            </a:extLst>
          </p:cNvPr>
          <p:cNvSpPr txBox="1"/>
          <p:nvPr/>
        </p:nvSpPr>
        <p:spPr>
          <a:xfrm>
            <a:off x="723331" y="5466450"/>
            <a:ext cx="1063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urw-din"/>
              </a:rPr>
              <a:t>From the above </a:t>
            </a:r>
            <a:r>
              <a:rPr lang="en-US" sz="2400" dirty="0">
                <a:latin typeface="urw-din"/>
              </a:rPr>
              <a:t>bar graph</a:t>
            </a:r>
            <a:r>
              <a:rPr lang="en-US" sz="2400" b="0" i="0" dirty="0">
                <a:effectLst/>
                <a:latin typeface="urw-din"/>
              </a:rPr>
              <a:t>, we can conclude that the stock prices have doubled from the year 2018 to that in 2021.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52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ED29B-9FD0-EFB8-3FFF-9B3BA6136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1596024"/>
            <a:ext cx="9594376" cy="2035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C0893-0613-A6E7-7015-4B344B83F4BB}"/>
              </a:ext>
            </a:extLst>
          </p:cNvPr>
          <p:cNvSpPr txBox="1"/>
          <p:nvPr/>
        </p:nvSpPr>
        <p:spPr>
          <a:xfrm>
            <a:off x="456062" y="4067032"/>
            <a:ext cx="10202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rw-din"/>
              </a:rPr>
              <a:t>From this we can say that Prices are higher in the months which are quarter end as compared to that of the non-quarter end months.</a:t>
            </a:r>
          </a:p>
        </p:txBody>
      </p:sp>
    </p:spTree>
    <p:extLst>
      <p:ext uri="{BB962C8B-B14F-4D97-AF65-F5344CB8AC3E}">
        <p14:creationId xmlns:p14="http://schemas.microsoft.com/office/powerpoint/2010/main" val="416720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08E-50B3-76A3-1811-C1A5B833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Data Splitting and Normalization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4EBB7-DF43-1816-6991-5F9453435982}"/>
              </a:ext>
            </a:extLst>
          </p:cNvPr>
          <p:cNvSpPr txBox="1"/>
          <p:nvPr/>
        </p:nvSpPr>
        <p:spPr>
          <a:xfrm>
            <a:off x="1037230" y="1310186"/>
            <a:ext cx="10072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-din"/>
              </a:rPr>
              <a:t>For data splitting X is holding values for the open, high and low column and Y is holding values of the close price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-din"/>
              </a:rPr>
              <a:t>W</a:t>
            </a:r>
            <a:r>
              <a:rPr lang="en-US" sz="2800" b="0" i="0" dirty="0">
                <a:effectLst/>
                <a:latin typeface="urw-din"/>
              </a:rPr>
              <a:t>hole data has been split into two parts with </a:t>
            </a:r>
            <a:r>
              <a:rPr lang="en-US" sz="2800" dirty="0">
                <a:latin typeface="urw-din"/>
              </a:rPr>
              <a:t>last year taken as test data</a:t>
            </a:r>
            <a:r>
              <a:rPr lang="en-US" sz="2800" b="0" i="0" dirty="0">
                <a:effectLst/>
                <a:latin typeface="urw-din"/>
              </a:rPr>
              <a:t>, that we can evaluate the performance of our model on unseen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urw-d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EA64-465D-FC4A-7A61-1B42DAE4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A97F-C598-A527-BD07-5DCCE22C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447190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1. Linear regression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7AA7A-58A5-4FFB-D61B-68D4C8350102}"/>
              </a:ext>
            </a:extLst>
          </p:cNvPr>
          <p:cNvSpPr txBox="1"/>
          <p:nvPr/>
        </p:nvSpPr>
        <p:spPr>
          <a:xfrm>
            <a:off x="699090" y="1782715"/>
            <a:ext cx="5076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model is giving RMSE value 42.02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 though this model is giving less </a:t>
            </a:r>
            <a:r>
              <a:rPr lang="en-US" sz="2800" dirty="0" err="1"/>
              <a:t>rmse</a:t>
            </a:r>
            <a:r>
              <a:rPr lang="en-US" sz="2800" dirty="0"/>
              <a:t> value, in the graph we can see that the model is overfitted and can’t be generalized to other tickers.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FBBF8-2AE2-5045-2AB8-D0F188220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8423"/>
            <a:ext cx="4684684" cy="45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CCB9-2C41-1E3B-649A-583757E4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1754"/>
            <a:ext cx="8596668" cy="80976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37B2-988D-2519-7A86-EED805FA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1521"/>
            <a:ext cx="5113866" cy="481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2. Gradient boost regressor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1F676-39D5-BA13-B5D3-610E771C070F}"/>
              </a:ext>
            </a:extLst>
          </p:cNvPr>
          <p:cNvSpPr txBox="1"/>
          <p:nvPr/>
        </p:nvSpPr>
        <p:spPr>
          <a:xfrm>
            <a:off x="859809" y="1869743"/>
            <a:ext cx="4931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root mean squared error for this model is 52.6.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score is 80%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07DE1E-D11F-7C00-2FD6-37618436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01564"/>
            <a:ext cx="572346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0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6D0-C608-4EF7-8A3C-FC4CB454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F3CA-3725-D90C-C6F9-128E2937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299"/>
            <a:ext cx="8596668" cy="481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3. Random Forest Regression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6EB4C-8A70-0FE4-CE76-2C08A2B93E0D}"/>
              </a:ext>
            </a:extLst>
          </p:cNvPr>
          <p:cNvSpPr txBox="1"/>
          <p:nvPr/>
        </p:nvSpPr>
        <p:spPr>
          <a:xfrm>
            <a:off x="677334" y="1888036"/>
            <a:ext cx="384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score is 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RMSE value is 49.2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C36037-52F7-E6E8-15CE-C7E6FBCB5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54" y="1888036"/>
            <a:ext cx="525253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7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F3CA-3725-D90C-C6F9-128E2937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299"/>
            <a:ext cx="8596668" cy="481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4. Decision tree regressor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6EB4C-8A70-0FE4-CE76-2C08A2B93E0D}"/>
              </a:ext>
            </a:extLst>
          </p:cNvPr>
          <p:cNvSpPr txBox="1"/>
          <p:nvPr/>
        </p:nvSpPr>
        <p:spPr>
          <a:xfrm>
            <a:off x="677334" y="2388625"/>
            <a:ext cx="4889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RMSE value for this model is 69.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Validation score is 0.66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15B2D8-3AD4-A99A-A77B-F9A369D8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786" y="1508209"/>
            <a:ext cx="561688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21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C768-6206-B9BC-CC32-56AEE8C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1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Mentors: </a:t>
            </a:r>
            <a:r>
              <a:rPr lang="en-US" sz="1800" b="1" i="0" u="none" strike="noStrike" cap="none" dirty="0" err="1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Rajashekhar</a:t>
            </a:r>
            <a:endParaRPr lang="en-US" sz="18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b="1" dirty="0">
                <a:solidFill>
                  <a:srgbClr val="002776"/>
                </a:solidFill>
                <a:latin typeface="Verdana"/>
                <a:ea typeface="Verdana"/>
                <a:cs typeface="Arial"/>
                <a:sym typeface="Verdana"/>
              </a:rPr>
              <a:t>	    Pallavi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lang="en-US"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lang="en-US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1" dirty="0">
                <a:solidFill>
                  <a:srgbClr val="002776"/>
                </a:solidFill>
                <a:latin typeface="Verdana"/>
                <a:ea typeface="Verdana"/>
                <a:cs typeface="Arial"/>
                <a:sym typeface="Verdana"/>
              </a:rPr>
              <a:t>Teammate Names: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Arial"/>
                <a:sym typeface="Verdana"/>
              </a:rPr>
              <a:t>      -</a:t>
            </a:r>
            <a:r>
              <a:rPr lang="en-US" sz="1800" b="1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Srinu </a:t>
            </a:r>
            <a:r>
              <a:rPr lang="en-US" sz="1800" b="1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Guddala</a:t>
            </a:r>
            <a:endParaRPr lang="en-US" sz="1800" b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/>
              <a:cs typeface="Arial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          -Prajnya Kulkarni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  -Uzra Furqan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            -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Neehan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 Viren Aiya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    -Vinay </a:t>
            </a:r>
            <a:r>
              <a:rPr lang="en-US" sz="1800" b="1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  <a:sym typeface="Verdana"/>
              </a:rPr>
              <a:t>Elagala</a:t>
            </a:r>
            <a:endParaRPr lang="en-US" sz="1800" b="1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55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D10D-1E2C-CE47-4331-3224463C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76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AD8A-7002-D4E2-E7D3-41E160BE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Extreme Gradient Boosting (XGB)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D5B50-B04B-2709-27CB-44714B0FF63E}"/>
              </a:ext>
            </a:extLst>
          </p:cNvPr>
          <p:cNvSpPr txBox="1"/>
          <p:nvPr/>
        </p:nvSpPr>
        <p:spPr>
          <a:xfrm>
            <a:off x="677334" y="2390274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validation score is 78%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RMSE value is 55.9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E25546-40D8-8284-6E20-C4616255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9" y="1636546"/>
            <a:ext cx="5579087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9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D10D-1E2C-CE47-4331-3224463C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76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AD8A-7002-D4E2-E7D3-41E160BE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6. LSTM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610584-ED32-BFDC-3F2A-959B876C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90" y="1344352"/>
            <a:ext cx="5589421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B60A3-D415-A39C-BEA9-8A0D9488F233}"/>
              </a:ext>
            </a:extLst>
          </p:cNvPr>
          <p:cNvSpPr txBox="1"/>
          <p:nvPr/>
        </p:nvSpPr>
        <p:spPr>
          <a:xfrm>
            <a:off x="994611" y="2261937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RMSE value is 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the model is showing same trend</a:t>
            </a:r>
          </a:p>
        </p:txBody>
      </p:sp>
    </p:spTree>
    <p:extLst>
      <p:ext uri="{BB962C8B-B14F-4D97-AF65-F5344CB8AC3E}">
        <p14:creationId xmlns:p14="http://schemas.microsoft.com/office/powerpoint/2010/main" val="251609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C48E-54E5-33C4-7A1A-E6BBADC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058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690-B038-0866-C8C7-D0AF2B9E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659"/>
            <a:ext cx="8596668" cy="48277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7.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Sarimax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model</a:t>
            </a:r>
            <a:endParaRPr lang="en-US" sz="18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3E8B-6270-9385-2537-89385ACDC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" y="1662545"/>
            <a:ext cx="7813965" cy="1629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F1832-8FC5-A4AE-2862-1A75EF70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" y="3291839"/>
            <a:ext cx="10402752" cy="3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92C3-44BD-3C20-CC71-AC544121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433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Deployment: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DA03-57DF-8143-6631-A1B1A26E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8"/>
            <a:ext cx="8596668" cy="4461944"/>
          </a:xfrm>
        </p:spPr>
        <p:txBody>
          <a:bodyPr/>
          <a:lstStyle/>
          <a:p>
            <a:r>
              <a:rPr lang="en-IN" dirty="0"/>
              <a:t>Deployment of </a:t>
            </a:r>
            <a:r>
              <a:rPr lang="en-IN" dirty="0" err="1"/>
              <a:t>Reliance_stock</a:t>
            </a:r>
            <a:r>
              <a:rPr lang="en-IN" dirty="0"/>
              <a:t> has done by Prophet library.</a:t>
            </a:r>
          </a:p>
          <a:p>
            <a:r>
              <a:rPr lang="en-IN" dirty="0"/>
              <a:t>Prophet is a open source library, developed by Facebook to forecast </a:t>
            </a:r>
            <a:r>
              <a:rPr lang="en-IN" dirty="0" err="1"/>
              <a:t>time_series</a:t>
            </a:r>
            <a:r>
              <a:rPr lang="en-IN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051346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D48-72F9-6BD0-1B2C-BA958D54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9571"/>
          </a:xfrm>
        </p:spPr>
        <p:txBody>
          <a:bodyPr>
            <a:normAutofit fontScale="90000"/>
          </a:bodyPr>
          <a:lstStyle/>
          <a:p>
            <a:r>
              <a:rPr lang="en-IN" dirty="0"/>
              <a:t>Forecasting of next 30days of Reliance stock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11CAB-FB10-B6F4-F2CF-ACFF9ADE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8" y="1446415"/>
            <a:ext cx="9895296" cy="45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92ED-506D-DCF1-007F-2AD7B715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622"/>
            <a:ext cx="3854528" cy="1120790"/>
          </a:xfrm>
        </p:spPr>
        <p:txBody>
          <a:bodyPr/>
          <a:lstStyle/>
          <a:p>
            <a:r>
              <a:rPr lang="en-IN" dirty="0"/>
              <a:t>Slider shows the no. of days predicted close price of Reliance stock.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ED8068-B27E-92EB-693A-75184B5BA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423287"/>
            <a:ext cx="6753753" cy="47139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2ADD-0F66-5F98-2D92-FFB346FB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28058"/>
            <a:ext cx="3854528" cy="32918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Here, I selected the next 7days forecasting (Reliance).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ds is the Date, </a:t>
            </a:r>
            <a:r>
              <a:rPr lang="en-IN" dirty="0" err="1"/>
              <a:t>yhat</a:t>
            </a:r>
            <a:r>
              <a:rPr lang="en-IN" dirty="0"/>
              <a:t> is Predicted closing price, </a:t>
            </a:r>
            <a:r>
              <a:rPr lang="en-IN" dirty="0" err="1"/>
              <a:t>yhat_lower</a:t>
            </a:r>
            <a:r>
              <a:rPr lang="en-IN" dirty="0"/>
              <a:t> is predicted lowest price on that day and  </a:t>
            </a:r>
            <a:r>
              <a:rPr lang="en-IN" dirty="0" err="1"/>
              <a:t>yhat_upper</a:t>
            </a:r>
            <a:r>
              <a:rPr lang="en-IN" dirty="0"/>
              <a:t>  is the predicted highest price on that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DE2-97C9-6058-4136-8E02AFAD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3941"/>
            <a:ext cx="8596668" cy="645994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8675-B7FD-4C60-45A7-FBC26D51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9935"/>
            <a:ext cx="8596668" cy="5031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Predict the Reliance Industries Stock Price for the next 30 days.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 are Open, High, Low and Close prices that you need to obtain from the web for each day starting from 2015 to 2022 for Reliance Industries stock.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Split the last year into a test set- to build a model to predict stock price.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Find short term, &amp; long term trends.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Understand how it is impacted from external factors or any big external events.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Forecast for next 30 days.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0" indent="0"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3692-1930-E1C9-2E42-0121914E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702"/>
            <a:ext cx="8596668" cy="768824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CF7F-D366-879E-930C-AE0FF47D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4526"/>
            <a:ext cx="8596668" cy="49768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147DC-A718-594E-21DC-0791C2BDA1A3}"/>
              </a:ext>
            </a:extLst>
          </p:cNvPr>
          <p:cNvSpPr/>
          <p:nvPr/>
        </p:nvSpPr>
        <p:spPr>
          <a:xfrm>
            <a:off x="1009934" y="1228299"/>
            <a:ext cx="16240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Scrapping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52D3DED-81A1-FF11-ABBC-2633EC6A665E}"/>
              </a:ext>
            </a:extLst>
          </p:cNvPr>
          <p:cNvSpPr/>
          <p:nvPr/>
        </p:nvSpPr>
        <p:spPr>
          <a:xfrm>
            <a:off x="1467135" y="2142699"/>
            <a:ext cx="498143" cy="55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E9AF0-D33B-01B6-D43E-A76A4420F8CB}"/>
              </a:ext>
            </a:extLst>
          </p:cNvPr>
          <p:cNvSpPr/>
          <p:nvPr/>
        </p:nvSpPr>
        <p:spPr>
          <a:xfrm>
            <a:off x="859808" y="2702257"/>
            <a:ext cx="1924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 processing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03A537-54CE-D19C-0F32-530DF5DA2900}"/>
              </a:ext>
            </a:extLst>
          </p:cNvPr>
          <p:cNvSpPr/>
          <p:nvPr/>
        </p:nvSpPr>
        <p:spPr>
          <a:xfrm>
            <a:off x="1497843" y="3616657"/>
            <a:ext cx="467435" cy="55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7ACE9-733C-D99B-F265-9B45675BD490}"/>
              </a:ext>
            </a:extLst>
          </p:cNvPr>
          <p:cNvSpPr/>
          <p:nvPr/>
        </p:nvSpPr>
        <p:spPr>
          <a:xfrm>
            <a:off x="859809" y="4194389"/>
            <a:ext cx="19243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539FB4-67BD-041B-031B-0DBD64EA25C8}"/>
              </a:ext>
            </a:extLst>
          </p:cNvPr>
          <p:cNvSpPr/>
          <p:nvPr/>
        </p:nvSpPr>
        <p:spPr>
          <a:xfrm>
            <a:off x="2784143" y="4451398"/>
            <a:ext cx="709684" cy="37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F54C5-5EA0-51B4-F7AE-8A3BFCA3EC37}"/>
              </a:ext>
            </a:extLst>
          </p:cNvPr>
          <p:cNvSpPr/>
          <p:nvPr/>
        </p:nvSpPr>
        <p:spPr>
          <a:xfrm>
            <a:off x="3493827" y="4183003"/>
            <a:ext cx="19243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38D236-0351-9A75-A129-7A17DC6403E5}"/>
              </a:ext>
            </a:extLst>
          </p:cNvPr>
          <p:cNvSpPr/>
          <p:nvPr/>
        </p:nvSpPr>
        <p:spPr>
          <a:xfrm>
            <a:off x="5418161" y="4462783"/>
            <a:ext cx="677839" cy="37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FFA6-C4EF-ADE7-8820-6C8D71664660}"/>
              </a:ext>
            </a:extLst>
          </p:cNvPr>
          <p:cNvSpPr/>
          <p:nvPr/>
        </p:nvSpPr>
        <p:spPr>
          <a:xfrm>
            <a:off x="6096000" y="4176215"/>
            <a:ext cx="19243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0912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7A73-0FF6-8F3A-0CB1-9F90A689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b="1" dirty="0"/>
              <a:t>Data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F122-3305-CDC3-2D2E-F862D543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4844954"/>
          </a:xfrm>
        </p:spPr>
        <p:txBody>
          <a:bodyPr/>
          <a:lstStyle/>
          <a:p>
            <a:r>
              <a:rPr lang="en-US" dirty="0"/>
              <a:t>Data scrapping was done by </a:t>
            </a:r>
            <a:r>
              <a:rPr lang="en-US" dirty="0" err="1"/>
              <a:t>nsepy</a:t>
            </a:r>
            <a:r>
              <a:rPr lang="en-US" dirty="0"/>
              <a:t>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D409-2224-75B0-7AE6-A07789DD0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78" y="1990697"/>
            <a:ext cx="9258585" cy="44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C1E-68C7-5939-9996-F99DC8B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US" dirty="0"/>
              <a:t>Details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A640-9178-372F-E431-72874E00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93"/>
            <a:ext cx="5139519" cy="460747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urw-din"/>
              </a:rPr>
              <a:t>there are 2014 rows of data available and for each row, we have 13 different features or columns.</a:t>
            </a: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there are no null values in the data set.</a:t>
            </a:r>
          </a:p>
          <a:p>
            <a:pPr algn="just"/>
            <a:r>
              <a:rPr lang="en-US" sz="2000" dirty="0">
                <a:solidFill>
                  <a:srgbClr val="273239"/>
                </a:solidFill>
                <a:latin typeface="urw-din"/>
              </a:rPr>
              <a:t>There are no duplicates values.</a:t>
            </a:r>
            <a:endParaRPr lang="en-US" sz="2000" b="0" i="0" dirty="0">
              <a:effectLst/>
              <a:latin typeface="urw-din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B25B3-1AD1-3A53-8891-64CF2729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97" y="365126"/>
            <a:ext cx="3505532" cy="3374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34585-5083-5C20-90E4-4E5EC0BDD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4" y="3624853"/>
            <a:ext cx="3571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EBA1-3AF5-BDE7-4A8D-97659880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26" y="413402"/>
            <a:ext cx="10080009" cy="71304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Exploratory Data Analysis (EDA)</a:t>
            </a:r>
            <a:br>
              <a:rPr lang="en-US" b="1" i="0" dirty="0">
                <a:effectLst/>
                <a:latin typeface="urw-din"/>
              </a:rPr>
            </a:b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BAD74F-0557-C8D7-763C-FCD2D6C7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176"/>
            <a:ext cx="9867330" cy="364395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D7AE18-3899-9E19-3C9E-0B97F59BD0CB}"/>
              </a:ext>
            </a:extLst>
          </p:cNvPr>
          <p:cNvSpPr txBox="1"/>
          <p:nvPr/>
        </p:nvSpPr>
        <p:spPr>
          <a:xfrm>
            <a:off x="614149" y="1379647"/>
            <a:ext cx="8911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urw-din"/>
              </a:rPr>
              <a:t>The prices of </a:t>
            </a:r>
            <a:r>
              <a:rPr lang="en-US" sz="2400" dirty="0">
                <a:latin typeface="urw-din"/>
              </a:rPr>
              <a:t>Reliance</a:t>
            </a:r>
            <a:r>
              <a:rPr lang="en-US" sz="2400" b="0" i="0" dirty="0">
                <a:effectLst/>
                <a:latin typeface="urw-din"/>
              </a:rPr>
              <a:t> stocks are showing an upward trend as depicted by the plot of the closing price of the stocks.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66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B5CC-67A0-2A96-7800-FCCCF8B9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7132-DC43-61B5-5039-25E320B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49896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There are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two peaks which means the data has varied significantly in two regions, and the Volume data is left-skewed.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2D10-1654-2227-7146-2F9B3A39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8" y="1778994"/>
            <a:ext cx="9919080" cy="47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2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424C-BCF0-D2C1-C5C4-CA4608C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4673-34CE-54DD-025C-71DB659B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4962311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From the given boxplot, we can conclude that only volume data contains outliers in it but the data in the rest of the columns are free from any outlier.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3C484-6C07-8D93-8FCC-BE3E33DB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982"/>
            <a:ext cx="8690142" cy="44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3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812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</vt:lpstr>
      <vt:lpstr>Century Gothic</vt:lpstr>
      <vt:lpstr>inherit</vt:lpstr>
      <vt:lpstr>Noto Sans Symbols</vt:lpstr>
      <vt:lpstr>Roboto</vt:lpstr>
      <vt:lpstr>Trebuchet MS</vt:lpstr>
      <vt:lpstr>urw-din</vt:lpstr>
      <vt:lpstr>Verdana</vt:lpstr>
      <vt:lpstr>Wingdings</vt:lpstr>
      <vt:lpstr>Wingdings 3</vt:lpstr>
      <vt:lpstr>Facet</vt:lpstr>
      <vt:lpstr>Stock Market Analysis -Reliance Stock Forecasting</vt:lpstr>
      <vt:lpstr>PowerPoint Presentation</vt:lpstr>
      <vt:lpstr>Business Problem: </vt:lpstr>
      <vt:lpstr>Project Flow</vt:lpstr>
      <vt:lpstr>Data Scrapping</vt:lpstr>
      <vt:lpstr>Details of the dataset</vt:lpstr>
      <vt:lpstr>Exploratory Data Analysis (EDA)  </vt:lpstr>
      <vt:lpstr>Continue…</vt:lpstr>
      <vt:lpstr>Continue…</vt:lpstr>
      <vt:lpstr>Continue</vt:lpstr>
      <vt:lpstr> Feature Engineering </vt:lpstr>
      <vt:lpstr>Continue…</vt:lpstr>
      <vt:lpstr>Continue…</vt:lpstr>
      <vt:lpstr>PowerPoint Presentation</vt:lpstr>
      <vt:lpstr>Data Splitting and Normalization </vt:lpstr>
      <vt:lpstr>Model Building</vt:lpstr>
      <vt:lpstr>Continue…</vt:lpstr>
      <vt:lpstr>Continue…</vt:lpstr>
      <vt:lpstr>PowerPoint Presentation</vt:lpstr>
      <vt:lpstr>Continue…</vt:lpstr>
      <vt:lpstr>Continue…</vt:lpstr>
      <vt:lpstr>Continue..</vt:lpstr>
      <vt:lpstr>Deployment:  </vt:lpstr>
      <vt:lpstr>Forecasting of next 30days of Reliance stock :</vt:lpstr>
      <vt:lpstr>Slider shows the no. of days predicted close price of Reliance stock.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uzra furqan</dc:creator>
  <cp:lastModifiedBy>Prajnya Kulkarni</cp:lastModifiedBy>
  <cp:revision>4</cp:revision>
  <dcterms:created xsi:type="dcterms:W3CDTF">2023-02-24T05:22:57Z</dcterms:created>
  <dcterms:modified xsi:type="dcterms:W3CDTF">2023-03-15T07:48:31Z</dcterms:modified>
</cp:coreProperties>
</file>