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4"/>
  </p:notesMasterIdLst>
  <p:sldIdLst>
    <p:sldId id="256" r:id="rId5"/>
    <p:sldId id="257" r:id="rId6"/>
    <p:sldId id="258" r:id="rId7"/>
    <p:sldId id="260" r:id="rId8"/>
    <p:sldId id="262" r:id="rId9"/>
    <p:sldId id="266" r:id="rId10"/>
    <p:sldId id="261" r:id="rId11"/>
    <p:sldId id="268" r:id="rId12"/>
    <p:sldId id="264" r:id="rId13"/>
    <p:sldId id="265" r:id="rId14"/>
    <p:sldId id="259" r:id="rId15"/>
    <p:sldId id="267" r:id="rId16"/>
    <p:sldId id="263" r:id="rId17"/>
    <p:sldId id="270" r:id="rId18"/>
    <p:sldId id="271" r:id="rId19"/>
    <p:sldId id="272" r:id="rId20"/>
    <p:sldId id="273" r:id="rId21"/>
    <p:sldId id="274" r:id="rId22"/>
    <p:sldId id="275"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840"/>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972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3">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311700" y="703754"/>
            <a:ext cx="8520600" cy="2052600"/>
          </a:xfrm>
        </p:spPr>
        <p:txBody>
          <a:bodyPr/>
          <a:lstStyle/>
          <a:p>
            <a:r>
              <a:rPr lang="en-US" sz="3400" b="0" i="0" dirty="0">
                <a:solidFill>
                  <a:schemeClr val="tx1"/>
                </a:solidFill>
                <a:effectLst/>
                <a:latin typeface="Calibri" panose="020F0502020204030204" pitchFamily="34" charset="0"/>
                <a:cs typeface="Calibri" panose="020F0502020204030204" pitchFamily="34" charset="0"/>
              </a:rPr>
              <a:t>Differential Privacy in Virtual Worlds: Anonymizing User Behavior in Video Games</a:t>
            </a:r>
            <a:endParaRPr lang="en-US" sz="3400" dirty="0">
              <a:solidFill>
                <a:schemeClr val="tx1"/>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a:xfrm>
            <a:off x="311700" y="2834125"/>
            <a:ext cx="8520600" cy="992808"/>
          </a:xfrm>
        </p:spPr>
        <p:txBody>
          <a:bodyPr/>
          <a:lstStyle/>
          <a:p>
            <a:pPr algn="r"/>
            <a:r>
              <a:rPr lang="en-US" sz="1400" dirty="0" err="1"/>
              <a:t>Saravan</a:t>
            </a:r>
            <a:br>
              <a:rPr lang="en-US" sz="1400" dirty="0"/>
            </a:br>
            <a:r>
              <a:rPr lang="en-US" sz="1400" dirty="0" err="1"/>
              <a:t>Pravallika</a:t>
            </a:r>
            <a:br>
              <a:rPr lang="en-US" sz="1400" dirty="0"/>
            </a:br>
            <a:r>
              <a:rPr lang="en-US" sz="1400" dirty="0" err="1"/>
              <a:t>Neeharika</a:t>
            </a:r>
            <a:br>
              <a:rPr lang="en-US" sz="1400" dirty="0"/>
            </a:br>
            <a:r>
              <a:rPr lang="en-US" sz="1400" dirty="0"/>
              <a:t>Gaurav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B2BC-5D6E-690B-3E1F-B780B08CCD2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differential privacy is used</a:t>
            </a:r>
          </a:p>
        </p:txBody>
      </p:sp>
      <p:sp>
        <p:nvSpPr>
          <p:cNvPr id="3" name="Text Placeholder 2">
            <a:extLst>
              <a:ext uri="{FF2B5EF4-FFF2-40B4-BE49-F238E27FC236}">
                <a16:creationId xmlns:a16="http://schemas.microsoft.com/office/drawing/2014/main" id="{E28A8536-E304-9BA6-BF4E-2F814C54414D}"/>
              </a:ext>
            </a:extLst>
          </p:cNvPr>
          <p:cNvSpPr>
            <a:spLocks noGrp="1"/>
          </p:cNvSpPr>
          <p:nvPr>
            <p:ph type="body" idx="1"/>
          </p:nvPr>
        </p:nvSpPr>
        <p:spPr/>
        <p:txBody>
          <a:bodyPr/>
          <a:lstStyle/>
          <a:p>
            <a:pPr algn="just"/>
            <a:r>
              <a:rPr lang="en-US" sz="1400" dirty="0">
                <a:latin typeface="Calibri" panose="020F0502020204030204" pitchFamily="34" charset="0"/>
                <a:cs typeface="Calibri" panose="020F0502020204030204" pitchFamily="34" charset="0"/>
              </a:rPr>
              <a:t>Differential privacy provides a privacy-preserving approach to data collection and analysis, thus reducing the risk of data misuse or exposure.</a:t>
            </a:r>
          </a:p>
          <a:p>
            <a:pPr algn="just"/>
            <a:r>
              <a:rPr lang="en-US" sz="1400" dirty="0">
                <a:latin typeface="Calibri" panose="020F0502020204030204" pitchFamily="34" charset="0"/>
                <a:cs typeface="Calibri" panose="020F0502020204030204" pitchFamily="34" charset="0"/>
              </a:rPr>
              <a:t>Many countries have regulations that require companies to protect the personal information of their users. Differential privacy can help video game companies comply with these regulations.</a:t>
            </a:r>
          </a:p>
          <a:p>
            <a:pPr algn="just"/>
            <a:r>
              <a:rPr lang="en-US" sz="1400" dirty="0">
                <a:latin typeface="Calibri" panose="020F0502020204030204" pitchFamily="34" charset="0"/>
                <a:cs typeface="Calibri" panose="020F0502020204030204" pitchFamily="34" charset="0"/>
              </a:rPr>
              <a:t>Anonymizing user behavior in virtual worlds can help to mitigate potential harms such as discrimination or loss of reputation resulting from the misuse of personal information.</a:t>
            </a:r>
          </a:p>
          <a:p>
            <a:pPr algn="just"/>
            <a:r>
              <a:rPr lang="en-US" sz="1400" dirty="0">
                <a:latin typeface="Calibri" panose="020F0502020204030204" pitchFamily="34" charset="0"/>
                <a:cs typeface="Calibri" panose="020F0502020204030204" pitchFamily="34" charset="0"/>
              </a:rPr>
              <a:t>Applying differential privacy can help to address power imbalances between game developers and players, promoting transparency, accountability, and user control over personal data.</a:t>
            </a:r>
          </a:p>
          <a:p>
            <a:pPr algn="just"/>
            <a:r>
              <a:rPr lang="en-US" sz="1400" dirty="0">
                <a:latin typeface="Calibri" panose="020F0502020204030204" pitchFamily="34" charset="0"/>
                <a:cs typeface="Calibri" panose="020F0502020204030204" pitchFamily="34" charset="0"/>
              </a:rPr>
              <a:t>Implementing robust privacy protections and ethical guidelines can help to build trust and foster a positive relationship between game developers and players, ultimately leading to a more responsible and sustainable gaming industry.</a:t>
            </a:r>
          </a:p>
        </p:txBody>
      </p:sp>
    </p:spTree>
    <p:extLst>
      <p:ext uri="{BB962C8B-B14F-4D97-AF65-F5344CB8AC3E}">
        <p14:creationId xmlns:p14="http://schemas.microsoft.com/office/powerpoint/2010/main" val="184967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2A8B-C6B4-5F40-2C3A-4A115D2186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Enhancing techniques</a:t>
            </a:r>
          </a:p>
        </p:txBody>
      </p:sp>
      <p:sp>
        <p:nvSpPr>
          <p:cNvPr id="3" name="Text Placeholder 2">
            <a:extLst>
              <a:ext uri="{FF2B5EF4-FFF2-40B4-BE49-F238E27FC236}">
                <a16:creationId xmlns:a16="http://schemas.microsoft.com/office/drawing/2014/main" id="{B01C04C6-CFA2-5169-F889-14CAB1DE491F}"/>
              </a:ext>
            </a:extLst>
          </p:cNvPr>
          <p:cNvSpPr>
            <a:spLocks noGrp="1"/>
          </p:cNvSpPr>
          <p:nvPr>
            <p:ph type="body" idx="1"/>
          </p:nvPr>
        </p:nvSpPr>
        <p:spPr/>
        <p:txBody>
          <a:bodyPr/>
          <a:lstStyle/>
          <a:p>
            <a:pPr algn="just"/>
            <a:r>
              <a:rPr lang="en-IN" sz="1400" dirty="0">
                <a:effectLst/>
                <a:latin typeface="Calibri" panose="020F0502020204030204" pitchFamily="34" charset="0"/>
                <a:ea typeface="Calibri" panose="020F0502020204030204" pitchFamily="34" charset="0"/>
                <a:cs typeface="Calibri" panose="020F0502020204030204" pitchFamily="34" charset="0"/>
              </a:rPr>
              <a:t>Laplace mechanism: The technique used in differential privacy to add random noise to query responses. In video games, this can be used to protect the privacy of player data by adding noise to the results of queries about player behaviour. The amount of noise added can be adjusted based on the sensitivity of the data being queried, with more sensitive data requiring more noise to protect it.</a:t>
            </a:r>
            <a:endParaRPr lang="en-IN" sz="1400" dirty="0">
              <a:latin typeface="Calibri" panose="020F0502020204030204" pitchFamily="34" charset="0"/>
              <a:ea typeface="Calibri" panose="020F0502020204030204" pitchFamily="34" charset="0"/>
              <a:cs typeface="Calibri" panose="020F0502020204030204" pitchFamily="34" charset="0"/>
            </a:endParaRPr>
          </a:p>
          <a:p>
            <a:pPr algn="just"/>
            <a:r>
              <a:rPr lang="en-IN" sz="1400" dirty="0">
                <a:effectLst/>
                <a:latin typeface="Calibri" panose="020F0502020204030204" pitchFamily="34" charset="0"/>
                <a:ea typeface="Calibri" panose="020F0502020204030204" pitchFamily="34" charset="0"/>
                <a:cs typeface="Calibri" panose="020F0502020204030204" pitchFamily="34" charset="0"/>
              </a:rPr>
              <a:t>Exponential mechanism: The technique used in differential privacy that selects a response from a set of possible outcomes based on their relative privacy cost. This can be used in video games to provide players with choices that protect their privacy, such as opting out of data collection or choosing to share only certain types of data.</a:t>
            </a:r>
          </a:p>
          <a:p>
            <a:pPr algn="just"/>
            <a:r>
              <a:rPr lang="en-IN" sz="1400" dirty="0">
                <a:effectLst/>
                <a:latin typeface="Calibri" panose="020F0502020204030204" pitchFamily="34" charset="0"/>
                <a:ea typeface="Calibri" panose="020F0502020204030204" pitchFamily="34" charset="0"/>
                <a:cs typeface="Calibri" panose="020F0502020204030204" pitchFamily="34" charset="0"/>
              </a:rPr>
              <a:t>k-anonymity techniques: The technique is a data de-identification technique that groups individuals into clusters based on shared attributes. In video games, this can be used to group players together based on similar behaviour, such as similar play styles or preferences, to protect their privacy.</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114300" indent="0" algn="just">
              <a:buNone/>
            </a:pP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710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597B-0E1D-6638-8445-9FABA71B424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Enhancing techniques</a:t>
            </a:r>
            <a:endParaRPr lang="en-US" dirty="0"/>
          </a:p>
        </p:txBody>
      </p:sp>
      <p:sp>
        <p:nvSpPr>
          <p:cNvPr id="3" name="Text Placeholder 2">
            <a:extLst>
              <a:ext uri="{FF2B5EF4-FFF2-40B4-BE49-F238E27FC236}">
                <a16:creationId xmlns:a16="http://schemas.microsoft.com/office/drawing/2014/main" id="{329971F8-D246-144E-F466-D7C2FA57A69A}"/>
              </a:ext>
            </a:extLst>
          </p:cNvPr>
          <p:cNvSpPr>
            <a:spLocks noGrp="1"/>
          </p:cNvSpPr>
          <p:nvPr>
            <p:ph type="body" idx="1"/>
          </p:nvPr>
        </p:nvSpPr>
        <p:spPr/>
        <p:txBody>
          <a:bodyPr/>
          <a:lstStyle/>
          <a:p>
            <a:pPr algn="just"/>
            <a:r>
              <a:rPr lang="en-IN" sz="1400" dirty="0">
                <a:latin typeface="Calibri" panose="020F0502020204030204" pitchFamily="34" charset="0"/>
                <a:ea typeface="Calibri" panose="020F0502020204030204" pitchFamily="34" charset="0"/>
                <a:cs typeface="Calibri" panose="020F0502020204030204" pitchFamily="34" charset="0"/>
              </a:rPr>
              <a:t>B</a:t>
            </a:r>
            <a:r>
              <a:rPr lang="en-IN" sz="1400" dirty="0">
                <a:effectLst/>
                <a:latin typeface="Calibri" panose="020F0502020204030204" pitchFamily="34" charset="0"/>
                <a:ea typeface="Calibri" panose="020F0502020204030204" pitchFamily="34" charset="0"/>
                <a:cs typeface="Calibri" panose="020F0502020204030204" pitchFamily="34" charset="0"/>
              </a:rPr>
              <a:t>ag-of-words differential privacy</a:t>
            </a:r>
            <a:r>
              <a:rPr lang="en-US" sz="1400" dirty="0">
                <a:latin typeface="Calibri" panose="020F0502020204030204" pitchFamily="34" charset="0"/>
                <a:ea typeface="Calibri" panose="020F0502020204030204" pitchFamily="34" charset="0"/>
                <a:cs typeface="Calibri" panose="020F0502020204030204" pitchFamily="34" charset="0"/>
              </a:rPr>
              <a:t>: The technique used to protect the privacy of text data, such as chat logs or player names, by creating a randomized bag of words that still preserves the overall statistical characteristics of the original data. This can be used in video games to protect the privacy of player communication.</a:t>
            </a:r>
            <a:endParaRPr lang="en-IN" sz="1400" dirty="0">
              <a:latin typeface="Calibri" panose="020F0502020204030204" pitchFamily="34" charset="0"/>
              <a:cs typeface="Calibri" panose="020F0502020204030204" pitchFamily="34" charset="0"/>
            </a:endParaRPr>
          </a:p>
          <a:p>
            <a:pPr algn="just"/>
            <a:r>
              <a:rPr lang="en-IN" sz="1400" dirty="0">
                <a:latin typeface="Calibri" panose="020F0502020204030204" pitchFamily="34" charset="0"/>
                <a:ea typeface="Calibri" panose="020F0502020204030204" pitchFamily="34" charset="0"/>
                <a:cs typeface="Calibri" panose="020F0502020204030204" pitchFamily="34" charset="0"/>
              </a:rPr>
              <a:t>W</a:t>
            </a:r>
            <a:r>
              <a:rPr lang="en-IN" sz="1400" dirty="0">
                <a:effectLst/>
                <a:latin typeface="Calibri" panose="020F0502020204030204" pitchFamily="34" charset="0"/>
                <a:ea typeface="Calibri" panose="020F0502020204030204" pitchFamily="34" charset="0"/>
                <a:cs typeface="Calibri" panose="020F0502020204030204" pitchFamily="34" charset="0"/>
              </a:rPr>
              <a:t>ord-based differential privacy: The technique used to protect the privacy of text data by adding random noise to individual words. This can be used in video games to protect the privacy of player chat logs, usernames, and other text-based data. The amount of noise added can be adjusted based on the sensitivity of the data being protected.</a:t>
            </a:r>
          </a:p>
          <a:p>
            <a:pPr marL="114300" indent="0">
              <a:buNone/>
            </a:pPr>
            <a:endParaRPr lang="en-US" sz="1400" dirty="0"/>
          </a:p>
        </p:txBody>
      </p:sp>
    </p:spTree>
    <p:extLst>
      <p:ext uri="{BB962C8B-B14F-4D97-AF65-F5344CB8AC3E}">
        <p14:creationId xmlns:p14="http://schemas.microsoft.com/office/powerpoint/2010/main" val="5611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65AA4-0C10-C459-8F91-BB3EE5F8E4A1}"/>
              </a:ext>
            </a:extLst>
          </p:cNvPr>
          <p:cNvSpPr>
            <a:spLocks noGrp="1"/>
          </p:cNvSpPr>
          <p:nvPr>
            <p:ph type="title"/>
          </p:nvPr>
        </p:nvSpPr>
        <p:spPr/>
        <p:txBody>
          <a:bodyPr/>
          <a:lstStyle/>
          <a:p>
            <a:r>
              <a:rPr lang="en-US" dirty="0"/>
              <a:t>Gameplay info </a:t>
            </a:r>
          </a:p>
        </p:txBody>
      </p:sp>
      <p:sp>
        <p:nvSpPr>
          <p:cNvPr id="6" name="AutoShape 6" descr="noise added gameplay info">
            <a:extLst>
              <a:ext uri="{FF2B5EF4-FFF2-40B4-BE49-F238E27FC236}">
                <a16:creationId xmlns:a16="http://schemas.microsoft.com/office/drawing/2014/main" id="{D82033ED-5080-C2A0-778D-55B9CEF4FC06}"/>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sz="1000" dirty="0">
              <a:latin typeface="Calibri" panose="020F0502020204030204" pitchFamily="34" charset="0"/>
              <a:cs typeface="Calibri" panose="020F0502020204030204" pitchFamily="34" charset="0"/>
            </a:endParaRPr>
          </a:p>
          <a:p>
            <a:pPr marL="114300" indent="0">
              <a:buNone/>
            </a:pPr>
            <a:r>
              <a:rPr lang="en-US" sz="1000" dirty="0">
                <a:latin typeface="Calibri" panose="020F0502020204030204" pitchFamily="34" charset="0"/>
                <a:cs typeface="Calibri" panose="020F0502020204030204" pitchFamily="34" charset="0"/>
              </a:rPr>
              <a:t>noise added gameplay info		original gameplay info</a:t>
            </a:r>
            <a:r>
              <a:rPr lang="en-US" sz="1200" dirty="0">
                <a:latin typeface="Calibri" panose="020F0502020204030204" pitchFamily="34" charset="0"/>
                <a:cs typeface="Calibri" panose="020F0502020204030204" pitchFamily="34" charset="0"/>
              </a:rPr>
              <a:t>	</a:t>
            </a:r>
            <a:r>
              <a:rPr lang="en-US" sz="1000" dirty="0"/>
              <a:t>calculate the Mean Absolute Error (MAE) between the 						original values and the noisy values for a range of 						epsilon values</a:t>
            </a:r>
          </a:p>
        </p:txBody>
      </p:sp>
      <p:pic>
        <p:nvPicPr>
          <p:cNvPr id="12" name="Picture 11" descr="A screenshot of a computer&#10;&#10;Description automatically generated with medium confidence">
            <a:extLst>
              <a:ext uri="{FF2B5EF4-FFF2-40B4-BE49-F238E27FC236}">
                <a16:creationId xmlns:a16="http://schemas.microsoft.com/office/drawing/2014/main" id="{308B4852-C36D-2B8D-229F-26E4AF29B41F}"/>
              </a:ext>
            </a:extLst>
          </p:cNvPr>
          <p:cNvPicPr>
            <a:picLocks noChangeAspect="1"/>
          </p:cNvPicPr>
          <p:nvPr/>
        </p:nvPicPr>
        <p:blipFill>
          <a:blip r:embed="rId2"/>
          <a:stretch>
            <a:fillRect/>
          </a:stretch>
        </p:blipFill>
        <p:spPr>
          <a:xfrm>
            <a:off x="663236" y="1222450"/>
            <a:ext cx="1905000" cy="2184400"/>
          </a:xfrm>
          <a:prstGeom prst="rect">
            <a:avLst/>
          </a:prstGeom>
        </p:spPr>
      </p:pic>
      <p:pic>
        <p:nvPicPr>
          <p:cNvPr id="14" name="Picture 13" descr="A picture containing text, screenshot, font, number&#10;&#10;Description automatically generated">
            <a:extLst>
              <a:ext uri="{FF2B5EF4-FFF2-40B4-BE49-F238E27FC236}">
                <a16:creationId xmlns:a16="http://schemas.microsoft.com/office/drawing/2014/main" id="{2661302E-185D-F8B6-81FD-8BFA248AA939}"/>
              </a:ext>
            </a:extLst>
          </p:cNvPr>
          <p:cNvPicPr>
            <a:picLocks noChangeAspect="1"/>
          </p:cNvPicPr>
          <p:nvPr/>
        </p:nvPicPr>
        <p:blipFill>
          <a:blip r:embed="rId3"/>
          <a:stretch>
            <a:fillRect/>
          </a:stretch>
        </p:blipFill>
        <p:spPr>
          <a:xfrm>
            <a:off x="3178577" y="1246309"/>
            <a:ext cx="1295400" cy="2286000"/>
          </a:xfrm>
          <a:prstGeom prst="rect">
            <a:avLst/>
          </a:prstGeom>
        </p:spPr>
      </p:pic>
      <p:pic>
        <p:nvPicPr>
          <p:cNvPr id="16" name="Picture 15" descr="A screen shot of a graph&#10;&#10;Description automatically generated with medium confidence">
            <a:extLst>
              <a:ext uri="{FF2B5EF4-FFF2-40B4-BE49-F238E27FC236}">
                <a16:creationId xmlns:a16="http://schemas.microsoft.com/office/drawing/2014/main" id="{CEF786CF-8363-1BFF-92B6-A2D800435170}"/>
              </a:ext>
            </a:extLst>
          </p:cNvPr>
          <p:cNvPicPr>
            <a:picLocks noChangeAspect="1"/>
          </p:cNvPicPr>
          <p:nvPr/>
        </p:nvPicPr>
        <p:blipFill>
          <a:blip r:embed="rId4"/>
          <a:stretch>
            <a:fillRect/>
          </a:stretch>
        </p:blipFill>
        <p:spPr>
          <a:xfrm>
            <a:off x="4670025" y="1222450"/>
            <a:ext cx="3954089" cy="2286000"/>
          </a:xfrm>
          <a:prstGeom prst="rect">
            <a:avLst/>
          </a:prstGeom>
        </p:spPr>
      </p:pic>
    </p:spTree>
    <p:extLst>
      <p:ext uri="{BB962C8B-B14F-4D97-AF65-F5344CB8AC3E}">
        <p14:creationId xmlns:p14="http://schemas.microsoft.com/office/powerpoint/2010/main" val="170275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518B-B04A-CDFF-ADBA-B034163D8A6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location</a:t>
            </a:r>
          </a:p>
        </p:txBody>
      </p:sp>
      <p:sp>
        <p:nvSpPr>
          <p:cNvPr id="3" name="Text Placeholder 2">
            <a:extLst>
              <a:ext uri="{FF2B5EF4-FFF2-40B4-BE49-F238E27FC236}">
                <a16:creationId xmlns:a16="http://schemas.microsoft.com/office/drawing/2014/main" id="{06A40119-043E-599D-DA1F-E0A63C717A5B}"/>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endParaRPr lang="en-US" dirty="0"/>
          </a:p>
          <a:p>
            <a:pPr marL="114300" indent="0">
              <a:buNone/>
            </a:pPr>
            <a:r>
              <a:rPr lang="en-US" sz="1000" dirty="0">
                <a:latin typeface="Calibri" panose="020F0502020204030204" pitchFamily="34" charset="0"/>
                <a:cs typeface="Calibri" panose="020F0502020204030204" pitchFamily="34" charset="0"/>
              </a:rPr>
              <a:t>	Original location				 Noise added location</a:t>
            </a:r>
          </a:p>
        </p:txBody>
      </p:sp>
      <p:pic>
        <p:nvPicPr>
          <p:cNvPr id="5" name="Picture 4" descr="A picture containing text, font, screenshot, number&#10;&#10;Description automatically generated">
            <a:extLst>
              <a:ext uri="{FF2B5EF4-FFF2-40B4-BE49-F238E27FC236}">
                <a16:creationId xmlns:a16="http://schemas.microsoft.com/office/drawing/2014/main" id="{8DD0C9A7-A395-08EA-94E0-8DCA6003AC84}"/>
              </a:ext>
            </a:extLst>
          </p:cNvPr>
          <p:cNvPicPr>
            <a:picLocks noChangeAspect="1"/>
          </p:cNvPicPr>
          <p:nvPr/>
        </p:nvPicPr>
        <p:blipFill>
          <a:blip r:embed="rId2"/>
          <a:stretch>
            <a:fillRect/>
          </a:stretch>
        </p:blipFill>
        <p:spPr>
          <a:xfrm>
            <a:off x="3950810" y="1343100"/>
            <a:ext cx="3302000" cy="2273300"/>
          </a:xfrm>
          <a:prstGeom prst="rect">
            <a:avLst/>
          </a:prstGeom>
        </p:spPr>
      </p:pic>
      <p:pic>
        <p:nvPicPr>
          <p:cNvPr id="9" name="Picture 8" descr="A screenshot of a computer&#10;&#10;Description automatically generated with low confidence">
            <a:extLst>
              <a:ext uri="{FF2B5EF4-FFF2-40B4-BE49-F238E27FC236}">
                <a16:creationId xmlns:a16="http://schemas.microsoft.com/office/drawing/2014/main" id="{0D28DEDE-88A2-8D42-80F9-EEA3337C6F63}"/>
              </a:ext>
            </a:extLst>
          </p:cNvPr>
          <p:cNvPicPr>
            <a:picLocks noChangeAspect="1"/>
          </p:cNvPicPr>
          <p:nvPr/>
        </p:nvPicPr>
        <p:blipFill>
          <a:blip r:embed="rId3"/>
          <a:stretch>
            <a:fillRect/>
          </a:stretch>
        </p:blipFill>
        <p:spPr>
          <a:xfrm>
            <a:off x="588205" y="1222450"/>
            <a:ext cx="3086100" cy="2514600"/>
          </a:xfrm>
          <a:prstGeom prst="rect">
            <a:avLst/>
          </a:prstGeom>
        </p:spPr>
      </p:pic>
    </p:spTree>
    <p:extLst>
      <p:ext uri="{BB962C8B-B14F-4D97-AF65-F5344CB8AC3E}">
        <p14:creationId xmlns:p14="http://schemas.microsoft.com/office/powerpoint/2010/main" val="494499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AE5250-C1B9-14E8-34C4-48BD038AEEDB}"/>
              </a:ext>
            </a:extLst>
          </p:cNvPr>
          <p:cNvSpPr>
            <a:spLocks noGrp="1"/>
          </p:cNvSpPr>
          <p:nvPr>
            <p:ph type="body" idx="1"/>
          </p:nvPr>
        </p:nvSpPr>
        <p:spPr>
          <a:xfrm>
            <a:off x="0" y="627647"/>
            <a:ext cx="8832300" cy="4729002"/>
          </a:xfrm>
        </p:spPr>
        <p:txBody>
          <a:bodyPr/>
          <a:lstStyle/>
          <a:p>
            <a:pPr marL="114300" indent="0">
              <a:lnSpc>
                <a:spcPct val="100000"/>
              </a:lnSpc>
              <a:buNone/>
            </a:pPr>
            <a:endParaRPr lang="en-US" sz="1000" dirty="0">
              <a:latin typeface="Calibri" panose="020F0502020204030204" pitchFamily="34" charset="0"/>
              <a:cs typeface="Calibri" panose="020F0502020204030204" pitchFamily="34" charset="0"/>
            </a:endParaRPr>
          </a:p>
        </p:txBody>
      </p:sp>
      <p:pic>
        <p:nvPicPr>
          <p:cNvPr id="5" name="Picture 4" descr="A picture containing text, plot, line, diagram&#10;&#10;Description automatically generated">
            <a:extLst>
              <a:ext uri="{FF2B5EF4-FFF2-40B4-BE49-F238E27FC236}">
                <a16:creationId xmlns:a16="http://schemas.microsoft.com/office/drawing/2014/main" id="{6FA5E8A6-D6FF-BC4C-6A08-6727BA1560D1}"/>
              </a:ext>
            </a:extLst>
          </p:cNvPr>
          <p:cNvPicPr>
            <a:picLocks noChangeAspect="1"/>
          </p:cNvPicPr>
          <p:nvPr/>
        </p:nvPicPr>
        <p:blipFill>
          <a:blip r:embed="rId2"/>
          <a:stretch>
            <a:fillRect/>
          </a:stretch>
        </p:blipFill>
        <p:spPr>
          <a:xfrm>
            <a:off x="4802819" y="627646"/>
            <a:ext cx="4031635" cy="341985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6C76E8D-F29D-0C21-1A5A-1C70C3F63C8F}"/>
              </a:ext>
            </a:extLst>
          </p:cNvPr>
          <p:cNvPicPr>
            <a:picLocks noChangeAspect="1"/>
          </p:cNvPicPr>
          <p:nvPr/>
        </p:nvPicPr>
        <p:blipFill rotWithShape="1">
          <a:blip r:embed="rId3"/>
          <a:srcRect t="3462" b="5670"/>
          <a:stretch/>
        </p:blipFill>
        <p:spPr>
          <a:xfrm>
            <a:off x="0" y="591388"/>
            <a:ext cx="4572000" cy="227609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A540CB0-A6E0-1FCF-6985-B6225F5DA773}"/>
              </a:ext>
            </a:extLst>
          </p:cNvPr>
          <p:cNvPicPr>
            <a:picLocks noChangeAspect="1"/>
          </p:cNvPicPr>
          <p:nvPr/>
        </p:nvPicPr>
        <p:blipFill>
          <a:blip r:embed="rId4"/>
          <a:stretch>
            <a:fillRect/>
          </a:stretch>
        </p:blipFill>
        <p:spPr>
          <a:xfrm>
            <a:off x="0" y="2938508"/>
            <a:ext cx="4669654" cy="2418141"/>
          </a:xfrm>
          <a:prstGeom prst="rect">
            <a:avLst/>
          </a:prstGeom>
        </p:spPr>
      </p:pic>
    </p:spTree>
    <p:extLst>
      <p:ext uri="{BB962C8B-B14F-4D97-AF65-F5344CB8AC3E}">
        <p14:creationId xmlns:p14="http://schemas.microsoft.com/office/powerpoint/2010/main" val="8517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1599F9-6C2B-F225-83BC-48DF7CCEC16C}"/>
              </a:ext>
            </a:extLst>
          </p:cNvPr>
          <p:cNvSpPr>
            <a:spLocks noGrp="1"/>
          </p:cNvSpPr>
          <p:nvPr>
            <p:ph type="body" idx="1"/>
          </p:nvPr>
        </p:nvSpPr>
        <p:spPr/>
        <p:txBody>
          <a:bodyPr/>
          <a:lstStyle/>
          <a:p>
            <a:endParaRPr lang="en-US" dirty="0"/>
          </a:p>
        </p:txBody>
      </p:sp>
      <p:pic>
        <p:nvPicPr>
          <p:cNvPr id="5" name="Picture 4" descr="A screenshot of a calculator&#10;&#10;Description automatically generated with medium confidence">
            <a:extLst>
              <a:ext uri="{FF2B5EF4-FFF2-40B4-BE49-F238E27FC236}">
                <a16:creationId xmlns:a16="http://schemas.microsoft.com/office/drawing/2014/main" id="{70D53D52-B743-35FA-545E-601076C083FF}"/>
              </a:ext>
            </a:extLst>
          </p:cNvPr>
          <p:cNvPicPr>
            <a:picLocks noChangeAspect="1"/>
          </p:cNvPicPr>
          <p:nvPr/>
        </p:nvPicPr>
        <p:blipFill>
          <a:blip r:embed="rId2"/>
          <a:stretch>
            <a:fillRect/>
          </a:stretch>
        </p:blipFill>
        <p:spPr>
          <a:xfrm>
            <a:off x="2584820" y="1222450"/>
            <a:ext cx="1612900" cy="2247900"/>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37E0FD29-DAF8-FA95-2CF3-F85F621C3AD7}"/>
              </a:ext>
            </a:extLst>
          </p:cNvPr>
          <p:cNvPicPr>
            <a:picLocks noChangeAspect="1"/>
          </p:cNvPicPr>
          <p:nvPr/>
        </p:nvPicPr>
        <p:blipFill>
          <a:blip r:embed="rId3"/>
          <a:stretch>
            <a:fillRect/>
          </a:stretch>
        </p:blipFill>
        <p:spPr>
          <a:xfrm>
            <a:off x="373972" y="1222450"/>
            <a:ext cx="2057400" cy="2286000"/>
          </a:xfrm>
          <a:prstGeom prst="rect">
            <a:avLst/>
          </a:prstGeom>
        </p:spPr>
      </p:pic>
      <p:pic>
        <p:nvPicPr>
          <p:cNvPr id="9" name="Picture 8" descr="A screen shot of a graph&#10;&#10;Description automatically generated with medium confidence">
            <a:extLst>
              <a:ext uri="{FF2B5EF4-FFF2-40B4-BE49-F238E27FC236}">
                <a16:creationId xmlns:a16="http://schemas.microsoft.com/office/drawing/2014/main" id="{357FFE2C-82EF-99E5-CAA2-42D2ADA24B8F}"/>
              </a:ext>
            </a:extLst>
          </p:cNvPr>
          <p:cNvPicPr>
            <a:picLocks noChangeAspect="1"/>
          </p:cNvPicPr>
          <p:nvPr/>
        </p:nvPicPr>
        <p:blipFill>
          <a:blip r:embed="rId4"/>
          <a:stretch>
            <a:fillRect/>
          </a:stretch>
        </p:blipFill>
        <p:spPr>
          <a:xfrm>
            <a:off x="4510901" y="1222450"/>
            <a:ext cx="4008217" cy="3416400"/>
          </a:xfrm>
          <a:prstGeom prst="rect">
            <a:avLst/>
          </a:prstGeom>
        </p:spPr>
      </p:pic>
      <p:sp>
        <p:nvSpPr>
          <p:cNvPr id="10" name="TextBox 9">
            <a:extLst>
              <a:ext uri="{FF2B5EF4-FFF2-40B4-BE49-F238E27FC236}">
                <a16:creationId xmlns:a16="http://schemas.microsoft.com/office/drawing/2014/main" id="{080DC931-A35F-6FFB-48AB-73B0724F7CD6}"/>
              </a:ext>
            </a:extLst>
          </p:cNvPr>
          <p:cNvSpPr txBox="1"/>
          <p:nvPr/>
        </p:nvSpPr>
        <p:spPr>
          <a:xfrm>
            <a:off x="311700" y="656948"/>
            <a:ext cx="5600828" cy="307777"/>
          </a:xfrm>
          <a:prstGeom prst="rect">
            <a:avLst/>
          </a:prstGeom>
          <a:noFill/>
        </p:spPr>
        <p:txBody>
          <a:bodyPr wrap="square" rtlCol="0">
            <a:spAutoFit/>
          </a:bodyPr>
          <a:lstStyle/>
          <a:p>
            <a:r>
              <a:rPr lang="en-US" dirty="0"/>
              <a:t>IP Address</a:t>
            </a:r>
          </a:p>
        </p:txBody>
      </p:sp>
    </p:spTree>
    <p:extLst>
      <p:ext uri="{BB962C8B-B14F-4D97-AF65-F5344CB8AC3E}">
        <p14:creationId xmlns:p14="http://schemas.microsoft.com/office/powerpoint/2010/main" val="218051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EEDF-D0F9-FE24-1FA2-8BE2E3317DCF}"/>
              </a:ext>
            </a:extLst>
          </p:cNvPr>
          <p:cNvSpPr>
            <a:spLocks noGrp="1"/>
          </p:cNvSpPr>
          <p:nvPr>
            <p:ph type="title"/>
          </p:nvPr>
        </p:nvSpPr>
        <p:spPr/>
        <p:txBody>
          <a:bodyPr/>
          <a:lstStyle/>
          <a:p>
            <a:r>
              <a:rPr lang="en-US" dirty="0"/>
              <a:t>Log data</a:t>
            </a:r>
          </a:p>
        </p:txBody>
      </p:sp>
      <p:sp>
        <p:nvSpPr>
          <p:cNvPr id="3" name="Text Placeholder 2">
            <a:extLst>
              <a:ext uri="{FF2B5EF4-FFF2-40B4-BE49-F238E27FC236}">
                <a16:creationId xmlns:a16="http://schemas.microsoft.com/office/drawing/2014/main" id="{F01CF532-97B0-4EA2-885E-5D4B0AC9A2D7}"/>
              </a:ext>
            </a:extLst>
          </p:cNvPr>
          <p:cNvSpPr>
            <a:spLocks noGrp="1"/>
          </p:cNvSpPr>
          <p:nvPr>
            <p:ph type="body" idx="1"/>
          </p:nvPr>
        </p:nvSpPr>
        <p:spPr/>
        <p:txBody>
          <a:bodyPr/>
          <a:lstStyle/>
          <a:p>
            <a:endParaRPr lang="en-US" dirty="0"/>
          </a:p>
        </p:txBody>
      </p:sp>
      <p:pic>
        <p:nvPicPr>
          <p:cNvPr id="5" name="Picture 4" descr="A screenshot of a computer&#10;&#10;Description automatically generated with low confidence">
            <a:extLst>
              <a:ext uri="{FF2B5EF4-FFF2-40B4-BE49-F238E27FC236}">
                <a16:creationId xmlns:a16="http://schemas.microsoft.com/office/drawing/2014/main" id="{B7F0DED5-DCF7-4EC8-BB7A-46259C04F0AC}"/>
              </a:ext>
            </a:extLst>
          </p:cNvPr>
          <p:cNvPicPr>
            <a:picLocks noChangeAspect="1"/>
          </p:cNvPicPr>
          <p:nvPr/>
        </p:nvPicPr>
        <p:blipFill>
          <a:blip r:embed="rId2"/>
          <a:stretch>
            <a:fillRect/>
          </a:stretch>
        </p:blipFill>
        <p:spPr>
          <a:xfrm>
            <a:off x="311700" y="1222450"/>
            <a:ext cx="2484766" cy="2286000"/>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925DBC8A-08EC-FB6D-FA55-FC56EEB6135D}"/>
              </a:ext>
            </a:extLst>
          </p:cNvPr>
          <p:cNvPicPr>
            <a:picLocks noChangeAspect="1"/>
          </p:cNvPicPr>
          <p:nvPr/>
        </p:nvPicPr>
        <p:blipFill>
          <a:blip r:embed="rId3"/>
          <a:stretch>
            <a:fillRect/>
          </a:stretch>
        </p:blipFill>
        <p:spPr>
          <a:xfrm>
            <a:off x="2882838" y="1241359"/>
            <a:ext cx="2825504" cy="2273300"/>
          </a:xfrm>
          <a:prstGeom prst="rect">
            <a:avLst/>
          </a:prstGeom>
        </p:spPr>
      </p:pic>
      <p:pic>
        <p:nvPicPr>
          <p:cNvPr id="9" name="Picture 8" descr="A screen shot of a graph&#10;&#10;Description automatically generated with medium confidence">
            <a:extLst>
              <a:ext uri="{FF2B5EF4-FFF2-40B4-BE49-F238E27FC236}">
                <a16:creationId xmlns:a16="http://schemas.microsoft.com/office/drawing/2014/main" id="{0C09B546-49CE-7D9D-CAD9-9DE8F7B1694F}"/>
              </a:ext>
            </a:extLst>
          </p:cNvPr>
          <p:cNvPicPr>
            <a:picLocks noChangeAspect="1"/>
          </p:cNvPicPr>
          <p:nvPr/>
        </p:nvPicPr>
        <p:blipFill>
          <a:blip r:embed="rId4"/>
          <a:stretch>
            <a:fillRect/>
          </a:stretch>
        </p:blipFill>
        <p:spPr>
          <a:xfrm>
            <a:off x="5794714" y="649750"/>
            <a:ext cx="3349286" cy="3989100"/>
          </a:xfrm>
          <a:prstGeom prst="rect">
            <a:avLst/>
          </a:prstGeom>
        </p:spPr>
      </p:pic>
    </p:spTree>
    <p:extLst>
      <p:ext uri="{BB962C8B-B14F-4D97-AF65-F5344CB8AC3E}">
        <p14:creationId xmlns:p14="http://schemas.microsoft.com/office/powerpoint/2010/main" val="230652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6CCA-FFF8-121D-F7B6-821BFA3FC505}"/>
              </a:ext>
            </a:extLst>
          </p:cNvPr>
          <p:cNvSpPr>
            <a:spLocks noGrp="1"/>
          </p:cNvSpPr>
          <p:nvPr>
            <p:ph type="title"/>
          </p:nvPr>
        </p:nvSpPr>
        <p:spPr/>
        <p:txBody>
          <a:bodyPr/>
          <a:lstStyle/>
          <a:p>
            <a:r>
              <a:rPr lang="en-US" dirty="0"/>
              <a:t>cookies</a:t>
            </a:r>
          </a:p>
        </p:txBody>
      </p:sp>
      <p:sp>
        <p:nvSpPr>
          <p:cNvPr id="3" name="Text Placeholder 2">
            <a:extLst>
              <a:ext uri="{FF2B5EF4-FFF2-40B4-BE49-F238E27FC236}">
                <a16:creationId xmlns:a16="http://schemas.microsoft.com/office/drawing/2014/main" id="{2EC38C6C-F842-F3BE-FD15-DFAD64EC00F1}"/>
              </a:ext>
            </a:extLst>
          </p:cNvPr>
          <p:cNvSpPr>
            <a:spLocks noGrp="1"/>
          </p:cNvSpPr>
          <p:nvPr>
            <p:ph type="body" idx="1"/>
          </p:nvPr>
        </p:nvSpPr>
        <p:spPr>
          <a:xfrm>
            <a:off x="311700" y="1222450"/>
            <a:ext cx="3860805" cy="3416400"/>
          </a:xfrm>
        </p:spPr>
        <p:txBody>
          <a:bodyPr/>
          <a:lstStyle/>
          <a:p>
            <a:endParaRPr lang="en-US" sz="1000" dirty="0">
              <a:latin typeface="Calibri" panose="020F0502020204030204" pitchFamily="34" charset="0"/>
              <a:cs typeface="Calibri" panose="020F0502020204030204" pitchFamily="34" charset="0"/>
            </a:endParaRPr>
          </a:p>
        </p:txBody>
      </p:sp>
      <p:pic>
        <p:nvPicPr>
          <p:cNvPr id="5" name="Picture 4" descr="A picture containing text, screenshot, line, plot&#10;&#10;Description automatically generated">
            <a:extLst>
              <a:ext uri="{FF2B5EF4-FFF2-40B4-BE49-F238E27FC236}">
                <a16:creationId xmlns:a16="http://schemas.microsoft.com/office/drawing/2014/main" id="{8A4FE7E5-5AA4-363E-F6AB-23A2E0BB40A9}"/>
              </a:ext>
            </a:extLst>
          </p:cNvPr>
          <p:cNvPicPr>
            <a:picLocks noChangeAspect="1"/>
          </p:cNvPicPr>
          <p:nvPr/>
        </p:nvPicPr>
        <p:blipFill>
          <a:blip r:embed="rId2"/>
          <a:stretch>
            <a:fillRect/>
          </a:stretch>
        </p:blipFill>
        <p:spPr>
          <a:xfrm>
            <a:off x="240114" y="1222450"/>
            <a:ext cx="3932391" cy="3411151"/>
          </a:xfrm>
          <a:prstGeom prst="rect">
            <a:avLst/>
          </a:prstGeom>
        </p:spPr>
      </p:pic>
      <p:sp>
        <p:nvSpPr>
          <p:cNvPr id="6" name="TextBox 5">
            <a:extLst>
              <a:ext uri="{FF2B5EF4-FFF2-40B4-BE49-F238E27FC236}">
                <a16:creationId xmlns:a16="http://schemas.microsoft.com/office/drawing/2014/main" id="{6DCDD8BC-B5D2-37A0-D171-2CB27A252B9A}"/>
              </a:ext>
            </a:extLst>
          </p:cNvPr>
          <p:cNvSpPr txBox="1"/>
          <p:nvPr/>
        </p:nvSpPr>
        <p:spPr>
          <a:xfrm>
            <a:off x="4367814" y="1222450"/>
            <a:ext cx="4287914" cy="2246769"/>
          </a:xfrm>
          <a:prstGeom prst="rect">
            <a:avLst/>
          </a:prstGeom>
          <a:noFill/>
        </p:spPr>
        <p:txBody>
          <a:bodyPr wrap="square" rtlCol="0">
            <a:spAutoFit/>
          </a:bodyPr>
          <a:lstStyle/>
          <a:p>
            <a:r>
              <a:rPr lang="en-US" dirty="0"/>
              <a:t>Exponential mechanism differential privacy is not suitable for anonymizing unique identifiers like </a:t>
            </a:r>
            <a:r>
              <a:rPr lang="en-US" dirty="0" err="1"/>
              <a:t>Cookie_IDs</a:t>
            </a:r>
            <a:r>
              <a:rPr lang="en-US" dirty="0"/>
              <a:t>, as it is designed for categorical data where data points can be mapped to a finite set of categories.</a:t>
            </a:r>
          </a:p>
          <a:p>
            <a:r>
              <a:rPr lang="en-US" dirty="0"/>
              <a:t>truncate the </a:t>
            </a:r>
            <a:r>
              <a:rPr lang="en-US" dirty="0" err="1"/>
              <a:t>Cookie_IDs</a:t>
            </a:r>
            <a:r>
              <a:rPr lang="en-US" dirty="0"/>
              <a:t> and calculate the utility loss for different truncation lengths.</a:t>
            </a:r>
          </a:p>
          <a:p>
            <a:endParaRPr lang="en-US" dirty="0"/>
          </a:p>
          <a:p>
            <a:r>
              <a:rPr lang="en-US" dirty="0"/>
              <a:t>As you increase the truncation length, the privacy level increases, and the utility decreases </a:t>
            </a:r>
          </a:p>
        </p:txBody>
      </p:sp>
    </p:spTree>
    <p:extLst>
      <p:ext uri="{BB962C8B-B14F-4D97-AF65-F5344CB8AC3E}">
        <p14:creationId xmlns:p14="http://schemas.microsoft.com/office/powerpoint/2010/main" val="1969933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53B2-1FD2-BA74-3764-18758AB2DAE7}"/>
              </a:ext>
            </a:extLst>
          </p:cNvPr>
          <p:cNvSpPr>
            <a:spLocks noGrp="1"/>
          </p:cNvSpPr>
          <p:nvPr>
            <p:ph type="title"/>
          </p:nvPr>
        </p:nvSpPr>
        <p:spPr>
          <a:xfrm>
            <a:off x="311700" y="1864659"/>
            <a:ext cx="8520600" cy="636494"/>
          </a:xfrm>
        </p:spPr>
        <p:txBody>
          <a:bodyPr/>
          <a:lstStyle/>
          <a:p>
            <a:pPr algn="ctr"/>
            <a:r>
              <a:rPr lang="en-US" dirty="0"/>
              <a:t>THANK YOU</a:t>
            </a:r>
          </a:p>
        </p:txBody>
      </p:sp>
    </p:spTree>
    <p:extLst>
      <p:ext uri="{BB962C8B-B14F-4D97-AF65-F5344CB8AC3E}">
        <p14:creationId xmlns:p14="http://schemas.microsoft.com/office/powerpoint/2010/main" val="72758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F8E5-F758-8308-C5E0-664CA1EE898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Introduction</a:t>
            </a:r>
          </a:p>
        </p:txBody>
      </p:sp>
      <p:sp>
        <p:nvSpPr>
          <p:cNvPr id="3" name="Text Placeholder 2">
            <a:extLst>
              <a:ext uri="{FF2B5EF4-FFF2-40B4-BE49-F238E27FC236}">
                <a16:creationId xmlns:a16="http://schemas.microsoft.com/office/drawing/2014/main" id="{CACFBDB0-8CA0-0B19-3CC9-C8D5E2E48ACC}"/>
              </a:ext>
            </a:extLst>
          </p:cNvPr>
          <p:cNvSpPr>
            <a:spLocks noGrp="1"/>
          </p:cNvSpPr>
          <p:nvPr>
            <p:ph type="body" idx="1"/>
          </p:nvPr>
        </p:nvSpPr>
        <p:spPr/>
        <p:txBody>
          <a:bodyPr/>
          <a:lstStyle/>
          <a:p>
            <a:pPr algn="just"/>
            <a:r>
              <a:rPr lang="en-US" sz="1400" dirty="0">
                <a:latin typeface="Calibri" panose="020F0502020204030204" pitchFamily="34" charset="0"/>
                <a:cs typeface="Calibri" panose="020F0502020204030204" pitchFamily="34" charset="0"/>
              </a:rPr>
              <a:t>Virtual worlds and video games have become an integral part of our daily lives.</a:t>
            </a:r>
          </a:p>
          <a:p>
            <a:pPr algn="just"/>
            <a:r>
              <a:rPr lang="en-US" sz="1400" dirty="0">
                <a:latin typeface="Calibri" panose="020F0502020204030204" pitchFamily="34" charset="0"/>
                <a:cs typeface="Calibri" panose="020F0502020204030204" pitchFamily="34" charset="0"/>
              </a:rPr>
              <a:t>As these platforms collect massive amounts of user data, concerns about user privacy and security have arisen.</a:t>
            </a:r>
          </a:p>
          <a:p>
            <a:pPr algn="just"/>
            <a:r>
              <a:rPr lang="en-US" sz="1400" dirty="0">
                <a:latin typeface="Calibri" panose="020F0502020204030204" pitchFamily="34" charset="0"/>
                <a:cs typeface="Calibri" panose="020F0502020204030204" pitchFamily="34" charset="0"/>
              </a:rPr>
              <a:t>Surveillance in video games can compromise data privacy by monitoring in-game communications, tracking player behavior, sharing data with third parties, and exposing players to cybersecurity risks.</a:t>
            </a:r>
          </a:p>
          <a:p>
            <a:pPr algn="just"/>
            <a:r>
              <a:rPr lang="en-US" sz="1400" dirty="0">
                <a:latin typeface="Calibri" panose="020F0502020204030204" pitchFamily="34" charset="0"/>
                <a:cs typeface="Calibri" panose="020F0502020204030204" pitchFamily="34" charset="0"/>
              </a:rPr>
              <a:t>Differential privacy is a technique that provides a mathematical guarantee of privacy protection while still allowing useful analysis of data.</a:t>
            </a:r>
          </a:p>
          <a:p>
            <a:pPr algn="just"/>
            <a:r>
              <a:rPr lang="en-US" sz="1400" dirty="0">
                <a:latin typeface="Calibri" panose="020F0502020204030204" pitchFamily="34" charset="0"/>
                <a:cs typeface="Calibri" panose="020F0502020204030204" pitchFamily="34" charset="0"/>
              </a:rPr>
              <a:t>Applying differential privacy to anonymize user behavior in video games can provide benefits for both game developers and players.</a:t>
            </a:r>
          </a:p>
          <a:p>
            <a:pPr algn="just"/>
            <a:r>
              <a:rPr lang="en-US" sz="1400" dirty="0">
                <a:latin typeface="Calibri" panose="020F0502020204030204" pitchFamily="34" charset="0"/>
                <a:cs typeface="Calibri" panose="020F0502020204030204" pitchFamily="34" charset="0"/>
              </a:rPr>
              <a:t>In this we will explore the concept of differential privacy and its application to virtual worlds and video games, including challenges, real-world examples, and potential future impact.</a:t>
            </a:r>
          </a:p>
          <a:p>
            <a:pPr marL="11430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972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B207-75A3-C7EF-E6F5-FA5E45EB87E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Motivation</a:t>
            </a:r>
          </a:p>
        </p:txBody>
      </p:sp>
      <p:sp>
        <p:nvSpPr>
          <p:cNvPr id="3" name="Text Placeholder 2">
            <a:extLst>
              <a:ext uri="{FF2B5EF4-FFF2-40B4-BE49-F238E27FC236}">
                <a16:creationId xmlns:a16="http://schemas.microsoft.com/office/drawing/2014/main" id="{7AED702C-75B4-CC31-8F1F-8CEB2DD35E37}"/>
              </a:ext>
            </a:extLst>
          </p:cNvPr>
          <p:cNvSpPr>
            <a:spLocks noGrp="1"/>
          </p:cNvSpPr>
          <p:nvPr>
            <p:ph type="body" idx="1"/>
          </p:nvPr>
        </p:nvSpPr>
        <p:spPr/>
        <p:txBody>
          <a:bodyPr/>
          <a:lstStyle/>
          <a:p>
            <a:pPr algn="just"/>
            <a:r>
              <a:rPr lang="en-US" sz="1300" dirty="0">
                <a:latin typeface="Calibri" panose="020F0502020204030204" pitchFamily="34" charset="0"/>
                <a:cs typeface="Calibri" panose="020F0502020204030204" pitchFamily="34" charset="0"/>
              </a:rPr>
              <a:t>The increasing amount of user data being collected by video game companies, combined with the growing concerns over privacy and data protection, make it an important area of research. </a:t>
            </a:r>
          </a:p>
          <a:p>
            <a:pPr algn="just"/>
            <a:r>
              <a:rPr lang="en-US" sz="1300" dirty="0">
                <a:latin typeface="Calibri" panose="020F0502020204030204" pitchFamily="34" charset="0"/>
                <a:cs typeface="Calibri" panose="020F0502020204030204" pitchFamily="34" charset="0"/>
              </a:rPr>
              <a:t>Differential privacy provides a promising solution to balance the need for data analysis and the protection of individual privacy, and this project aims to explore its application in the context of virtual worlds and video games.</a:t>
            </a:r>
          </a:p>
          <a:p>
            <a:pPr algn="just"/>
            <a:r>
              <a:rPr lang="en-US" sz="1300" dirty="0">
                <a:latin typeface="Calibri" panose="020F0502020204030204" pitchFamily="34" charset="0"/>
                <a:cs typeface="Calibri" panose="020F0502020204030204" pitchFamily="34" charset="0"/>
              </a:rPr>
              <a:t>The collection and use of user data in video games raise ethical concerns regarding privacy, data protection, and consent. </a:t>
            </a:r>
          </a:p>
          <a:p>
            <a:pPr algn="just"/>
            <a:r>
              <a:rPr lang="en-US" sz="1300" dirty="0">
                <a:latin typeface="Calibri" panose="020F0502020204030204" pitchFamily="34" charset="0"/>
                <a:cs typeface="Calibri" panose="020F0502020204030204" pitchFamily="34" charset="0"/>
              </a:rPr>
              <a:t>Differential privacy can provide a privacy-preserving approach to data collection and analysis, thus reducing the risk of data misuse or exposure. </a:t>
            </a:r>
          </a:p>
          <a:p>
            <a:pPr algn="just"/>
            <a:r>
              <a:rPr lang="en-US" sz="1300" dirty="0">
                <a:latin typeface="Calibri" panose="020F0502020204030204" pitchFamily="34" charset="0"/>
                <a:cs typeface="Calibri" panose="020F0502020204030204" pitchFamily="34" charset="0"/>
              </a:rPr>
              <a:t>Anonymizing user behavior in virtual worlds can help to mitigate potential harms such as discrimination, or loss of reputation resulting from the misuse of personal information.</a:t>
            </a:r>
          </a:p>
          <a:p>
            <a:pPr algn="just"/>
            <a:r>
              <a:rPr lang="en-US" sz="1300" dirty="0">
                <a:latin typeface="Calibri" panose="020F0502020204030204" pitchFamily="34" charset="0"/>
                <a:cs typeface="Calibri" panose="020F0502020204030204" pitchFamily="34" charset="0"/>
              </a:rPr>
              <a:t>Applying differential privacy can also help to address power imbalances between game developers and players, promoting transparency, accountability, and user control over personal data. </a:t>
            </a:r>
          </a:p>
          <a:p>
            <a:pPr algn="just"/>
            <a:r>
              <a:rPr lang="en-US" sz="1300" dirty="0">
                <a:latin typeface="Calibri" panose="020F0502020204030204" pitchFamily="34" charset="0"/>
                <a:cs typeface="Calibri" panose="020F0502020204030204" pitchFamily="34" charset="0"/>
              </a:rPr>
              <a:t>Implementing robust privacy protections and ethical guidelines can help to build trust and foster a positive relationship between game developers and players, ultimately leading to a more responsible and sustainable gaming industry.</a:t>
            </a:r>
          </a:p>
        </p:txBody>
      </p:sp>
    </p:spTree>
    <p:extLst>
      <p:ext uri="{BB962C8B-B14F-4D97-AF65-F5344CB8AC3E}">
        <p14:creationId xmlns:p14="http://schemas.microsoft.com/office/powerpoint/2010/main" val="333775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E71E-82EF-B72D-EC7F-49C55F0D6DAC}"/>
              </a:ext>
            </a:extLst>
          </p:cNvPr>
          <p:cNvSpPr>
            <a:spLocks noGrp="1"/>
          </p:cNvSpPr>
          <p:nvPr>
            <p:ph type="title"/>
          </p:nvPr>
        </p:nvSpPr>
        <p:spPr>
          <a:xfrm>
            <a:off x="311700" y="649750"/>
            <a:ext cx="8520600" cy="921598"/>
          </a:xfrm>
        </p:spPr>
        <p:txBody>
          <a:bodyPr/>
          <a:lstStyle/>
          <a:p>
            <a:pPr algn="l"/>
            <a:r>
              <a:rPr lang="en-US" b="0" i="0" dirty="0">
                <a:solidFill>
                  <a:srgbClr val="374151"/>
                </a:solidFill>
                <a:effectLst/>
                <a:latin typeface="Calibri" panose="020F0502020204030204" pitchFamily="34" charset="0"/>
                <a:cs typeface="Calibri" panose="020F0502020204030204" pitchFamily="34" charset="0"/>
              </a:rPr>
              <a:t>The psychological impact of in-game data prediction on users</a:t>
            </a:r>
          </a:p>
        </p:txBody>
      </p:sp>
      <p:sp>
        <p:nvSpPr>
          <p:cNvPr id="3" name="Text Placeholder 2">
            <a:extLst>
              <a:ext uri="{FF2B5EF4-FFF2-40B4-BE49-F238E27FC236}">
                <a16:creationId xmlns:a16="http://schemas.microsoft.com/office/drawing/2014/main" id="{75CD5172-53F5-0DCA-F59A-FC3425858E40}"/>
              </a:ext>
            </a:extLst>
          </p:cNvPr>
          <p:cNvSpPr>
            <a:spLocks noGrp="1"/>
          </p:cNvSpPr>
          <p:nvPr>
            <p:ph type="body" idx="1"/>
          </p:nvPr>
        </p:nvSpPr>
        <p:spPr>
          <a:xfrm>
            <a:off x="311700" y="1704513"/>
            <a:ext cx="8520600" cy="2934337"/>
          </a:xfrm>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Loss of Autonomy </a:t>
            </a:r>
            <a:r>
              <a:rPr lang="en-US" dirty="0">
                <a:effectLst/>
                <a:latin typeface="Calibri" panose="020F0502020204030204" pitchFamily="34" charset="0"/>
                <a:cs typeface="Calibri" panose="020F0502020204030204" pitchFamily="34" charset="0"/>
              </a:rPr>
              <a:t> </a:t>
            </a:r>
          </a:p>
          <a:p>
            <a:r>
              <a:rPr lang="en-IN" sz="1800" dirty="0">
                <a:effectLst/>
                <a:latin typeface="Calibri" panose="020F0502020204030204" pitchFamily="34" charset="0"/>
                <a:ea typeface="Calibri" panose="020F0502020204030204" pitchFamily="34" charset="0"/>
                <a:cs typeface="Calibri" panose="020F0502020204030204" pitchFamily="34" charset="0"/>
              </a:rPr>
              <a:t>Anxiety</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Frustration</a:t>
            </a:r>
          </a:p>
          <a:p>
            <a:r>
              <a:rPr lang="en-US" dirty="0">
                <a:latin typeface="Calibri" panose="020F0502020204030204" pitchFamily="34" charset="0"/>
                <a:cs typeface="Calibri" panose="020F0502020204030204" pitchFamily="34" charset="0"/>
              </a:rPr>
              <a:t>Suspicion</a:t>
            </a:r>
          </a:p>
          <a:p>
            <a:r>
              <a:rPr lang="en-IN" sz="1800" dirty="0">
                <a:effectLst/>
                <a:latin typeface="Calibri" panose="020F0502020204030204" pitchFamily="34" charset="0"/>
                <a:ea typeface="Calibri" panose="020F0502020204030204" pitchFamily="34" charset="0"/>
                <a:cs typeface="Calibri" panose="020F0502020204030204" pitchFamily="34" charset="0"/>
              </a:rPr>
              <a:t>Self-Doubt</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marL="11430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19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8E8D-EBA9-66E4-9F03-00FDA61A1B07}"/>
              </a:ext>
            </a:extLst>
          </p:cNvPr>
          <p:cNvSpPr>
            <a:spLocks noGrp="1"/>
          </p:cNvSpPr>
          <p:nvPr>
            <p:ph type="title"/>
          </p:nvPr>
        </p:nvSpPr>
        <p:spPr/>
        <p:txBody>
          <a:bodyPr/>
          <a:lstStyle/>
          <a:p>
            <a:pPr algn="l"/>
            <a:r>
              <a:rPr lang="en-US" b="0" i="0" dirty="0">
                <a:solidFill>
                  <a:srgbClr val="374151"/>
                </a:solidFill>
                <a:effectLst/>
                <a:latin typeface="Calibri" panose="020F0502020204030204" pitchFamily="34" charset="0"/>
                <a:cs typeface="Calibri" panose="020F0502020204030204" pitchFamily="34" charset="0"/>
              </a:rPr>
              <a:t>Privacy Concerns with In-Game Data Analysis</a:t>
            </a:r>
          </a:p>
        </p:txBody>
      </p:sp>
      <p:sp>
        <p:nvSpPr>
          <p:cNvPr id="3" name="Text Placeholder 2">
            <a:extLst>
              <a:ext uri="{FF2B5EF4-FFF2-40B4-BE49-F238E27FC236}">
                <a16:creationId xmlns:a16="http://schemas.microsoft.com/office/drawing/2014/main" id="{069E14E6-C140-7661-3231-B1C634B4F5C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Profiling</a:t>
            </a:r>
            <a:r>
              <a:rPr lang="en-US" dirty="0">
                <a:effectLst/>
                <a:latin typeface="Calibri" panose="020F0502020204030204" pitchFamily="34" charset="0"/>
                <a:cs typeface="Calibri" panose="020F0502020204030204" pitchFamily="34" charset="0"/>
              </a:rPr>
              <a:t> </a:t>
            </a:r>
          </a:p>
          <a:p>
            <a:r>
              <a:rPr lang="en-IN" sz="1800" dirty="0">
                <a:effectLst/>
                <a:latin typeface="Calibri" panose="020F0502020204030204" pitchFamily="34" charset="0"/>
                <a:ea typeface="Calibri" panose="020F0502020204030204" pitchFamily="34" charset="0"/>
                <a:cs typeface="Calibri" panose="020F0502020204030204" pitchFamily="34" charset="0"/>
              </a:rPr>
              <a:t>Surveillance</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Security</a:t>
            </a:r>
            <a:r>
              <a:rPr lang="en-US" dirty="0">
                <a:effectLst/>
                <a:latin typeface="Calibri" panose="020F0502020204030204" pitchFamily="34" charset="0"/>
                <a:cs typeface="Calibri" panose="020F0502020204030204" pitchFamily="34" charset="0"/>
              </a:rPr>
              <a:t> </a:t>
            </a:r>
          </a:p>
          <a:p>
            <a:r>
              <a:rPr lang="en-IN" sz="1800" dirty="0">
                <a:effectLst/>
                <a:latin typeface="Calibri" panose="020F0502020204030204" pitchFamily="34" charset="0"/>
                <a:ea typeface="Calibri" panose="020F0502020204030204" pitchFamily="34" charset="0"/>
                <a:cs typeface="Calibri" panose="020F0502020204030204" pitchFamily="34" charset="0"/>
              </a:rPr>
              <a:t>Transparency</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317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900C-137F-0E12-8A3A-950326BEDD51}"/>
              </a:ext>
            </a:extLst>
          </p:cNvPr>
          <p:cNvSpPr>
            <a:spLocks noGrp="1"/>
          </p:cNvSpPr>
          <p:nvPr>
            <p:ph type="title"/>
          </p:nvPr>
        </p:nvSpPr>
        <p:spPr/>
        <p:txBody>
          <a:bodyPr/>
          <a:lstStyle/>
          <a:p>
            <a:pPr algn="l"/>
            <a:r>
              <a:rPr lang="en-US" b="0" i="0" dirty="0">
                <a:solidFill>
                  <a:srgbClr val="374151"/>
                </a:solidFill>
                <a:effectLst/>
                <a:latin typeface="Calibri" panose="020F0502020204030204" pitchFamily="34" charset="0"/>
                <a:cs typeface="Calibri" panose="020F0502020204030204" pitchFamily="34" charset="0"/>
              </a:rPr>
              <a:t>Why surveillance is big issue??</a:t>
            </a:r>
          </a:p>
        </p:txBody>
      </p:sp>
      <p:sp>
        <p:nvSpPr>
          <p:cNvPr id="3" name="Text Placeholder 2">
            <a:extLst>
              <a:ext uri="{FF2B5EF4-FFF2-40B4-BE49-F238E27FC236}">
                <a16:creationId xmlns:a16="http://schemas.microsoft.com/office/drawing/2014/main" id="{89BEF82B-96E2-CEA1-40B3-63A17A9D5384}"/>
              </a:ext>
            </a:extLst>
          </p:cNvPr>
          <p:cNvSpPr>
            <a:spLocks noGrp="1"/>
          </p:cNvSpPr>
          <p:nvPr>
            <p:ph type="body" idx="1"/>
          </p:nvPr>
        </p:nvSpPr>
        <p:spPr/>
        <p:txBody>
          <a:bodyPr/>
          <a:lstStyle/>
          <a:p>
            <a:r>
              <a:rPr lang="en-US" sz="1400" b="0" i="0" dirty="0">
                <a:solidFill>
                  <a:srgbClr val="374151"/>
                </a:solidFill>
                <a:effectLst/>
                <a:latin typeface="Calibri" panose="020F0502020204030204" pitchFamily="34" charset="0"/>
                <a:cs typeface="Calibri" panose="020F0502020204030204" pitchFamily="34" charset="0"/>
              </a:rPr>
              <a:t>In-game data collection can track players' behaviors, movements, and preferences, leading to concerns about privacy and surveillance.</a:t>
            </a:r>
          </a:p>
          <a:p>
            <a:r>
              <a:rPr lang="en-US" sz="1400" b="0" i="0" dirty="0">
                <a:solidFill>
                  <a:srgbClr val="374151"/>
                </a:solidFill>
                <a:effectLst/>
                <a:latin typeface="Calibri" panose="020F0502020204030204" pitchFamily="34" charset="0"/>
                <a:cs typeface="Calibri" panose="020F0502020204030204" pitchFamily="34" charset="0"/>
              </a:rPr>
              <a:t>Profiling can be created using in-game data, leading to targeted advertising and content, but also raising concerns about discrimination.</a:t>
            </a:r>
          </a:p>
          <a:p>
            <a:r>
              <a:rPr lang="en-US" sz="1400" b="0" i="0" dirty="0">
                <a:solidFill>
                  <a:srgbClr val="374151"/>
                </a:solidFill>
                <a:effectLst/>
                <a:latin typeface="Calibri" panose="020F0502020204030204" pitchFamily="34" charset="0"/>
                <a:cs typeface="Calibri" panose="020F0502020204030204" pitchFamily="34" charset="0"/>
              </a:rPr>
              <a:t>Collecting and storing large amounts of personal data for online games can create security risks, such as data breaches and cyber attacks.</a:t>
            </a:r>
          </a:p>
          <a:p>
            <a:r>
              <a:rPr lang="en-US" sz="1400" b="0" i="0" dirty="0">
                <a:solidFill>
                  <a:srgbClr val="374151"/>
                </a:solidFill>
                <a:effectLst/>
                <a:latin typeface="Calibri" panose="020F0502020204030204" pitchFamily="34" charset="0"/>
                <a:cs typeface="Calibri" panose="020F0502020204030204" pitchFamily="34" charset="0"/>
              </a:rPr>
              <a:t>The lack of transparency surrounding in-game data collection and usage can lead to concerns about how players' personal information is being used.</a:t>
            </a:r>
          </a:p>
          <a:p>
            <a:r>
              <a:rPr lang="en-US" sz="1400" b="0" i="0" dirty="0">
                <a:solidFill>
                  <a:srgbClr val="374151"/>
                </a:solidFill>
                <a:effectLst/>
                <a:latin typeface="Calibri" panose="020F0502020204030204" pitchFamily="34" charset="0"/>
                <a:cs typeface="Calibri" panose="020F0502020204030204" pitchFamily="34" charset="0"/>
              </a:rPr>
              <a:t>There is a need for clear guidelines and regulations around in-game data collection and usage to address privacy concerns and protect players' personal information.</a:t>
            </a:r>
          </a:p>
          <a:p>
            <a:pPr marL="114300" indent="0">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245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B7A7-3EA4-2B89-E394-F74065E70283}"/>
              </a:ext>
            </a:extLst>
          </p:cNvPr>
          <p:cNvSpPr>
            <a:spLocks noGrp="1"/>
          </p:cNvSpPr>
          <p:nvPr>
            <p:ph type="title"/>
          </p:nvPr>
        </p:nvSpPr>
        <p:spPr/>
        <p:txBody>
          <a:bodyPr/>
          <a:lstStyle/>
          <a:p>
            <a:r>
              <a:rPr lang="en-US" b="0" i="0" dirty="0">
                <a:solidFill>
                  <a:srgbClr val="374151"/>
                </a:solidFill>
                <a:effectLst/>
                <a:latin typeface="Calibri" panose="020F0502020204030204" pitchFamily="34" charset="0"/>
                <a:cs typeface="Calibri" panose="020F0502020204030204" pitchFamily="34" charset="0"/>
              </a:rPr>
              <a:t>Third-party use of predicted user behavior in games</a:t>
            </a:r>
            <a:endParaRPr lang="en-US"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8AF88A8-9356-80D2-AE91-7447280808DB}"/>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Targeted Advertising</a:t>
            </a:r>
            <a:r>
              <a:rPr lang="en-US" dirty="0">
                <a:effectLst/>
                <a:latin typeface="Calibri" panose="020F0502020204030204" pitchFamily="34" charset="0"/>
                <a:cs typeface="Calibri" panose="020F0502020204030204" pitchFamily="34" charset="0"/>
              </a:rPr>
              <a:t> </a:t>
            </a:r>
          </a:p>
          <a:p>
            <a:r>
              <a:rPr lang="en-IN" sz="1800" dirty="0">
                <a:effectLst/>
                <a:latin typeface="Calibri" panose="020F0502020204030204" pitchFamily="34" charset="0"/>
                <a:ea typeface="Calibri" panose="020F0502020204030204" pitchFamily="34" charset="0"/>
                <a:cs typeface="Calibri" panose="020F0502020204030204" pitchFamily="34" charset="0"/>
              </a:rPr>
              <a:t>Data Analysis Services</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Credit Scoring</a:t>
            </a:r>
            <a:r>
              <a:rPr lang="en-US" dirty="0">
                <a:effectLst/>
                <a:latin typeface="Calibri" panose="020F0502020204030204" pitchFamily="34" charset="0"/>
                <a:cs typeface="Calibri" panose="020F0502020204030204" pitchFamily="34" charset="0"/>
              </a:rPr>
              <a:t> </a:t>
            </a:r>
          </a:p>
          <a:p>
            <a:r>
              <a:rPr lang="en-IN" sz="1800" dirty="0">
                <a:effectLst/>
                <a:latin typeface="Calibri" panose="020F0502020204030204" pitchFamily="34" charset="0"/>
                <a:ea typeface="Calibri" panose="020F0502020204030204" pitchFamily="34" charset="0"/>
                <a:cs typeface="Calibri" panose="020F0502020204030204" pitchFamily="34" charset="0"/>
              </a:rPr>
              <a:t>Research</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Fraud Detection</a:t>
            </a:r>
            <a:r>
              <a:rPr lang="en-US"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66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242E-51FE-F744-0D44-BEC1C1BAD781}"/>
              </a:ext>
            </a:extLst>
          </p:cNvPr>
          <p:cNvSpPr>
            <a:spLocks noGrp="1"/>
          </p:cNvSpPr>
          <p:nvPr>
            <p:ph type="title"/>
          </p:nvPr>
        </p:nvSpPr>
        <p:spPr/>
        <p:txBody>
          <a:bodyPr/>
          <a:lstStyle/>
          <a:p>
            <a:r>
              <a:rPr lang="en-US" dirty="0"/>
              <a:t>Targeted advertising</a:t>
            </a:r>
          </a:p>
        </p:txBody>
      </p:sp>
      <p:sp>
        <p:nvSpPr>
          <p:cNvPr id="3" name="Text Placeholder 2">
            <a:extLst>
              <a:ext uri="{FF2B5EF4-FFF2-40B4-BE49-F238E27FC236}">
                <a16:creationId xmlns:a16="http://schemas.microsoft.com/office/drawing/2014/main" id="{40A7E270-C614-E382-5182-D16DBC696ED4}"/>
              </a:ext>
            </a:extLst>
          </p:cNvPr>
          <p:cNvSpPr>
            <a:spLocks noGrp="1"/>
          </p:cNvSpPr>
          <p:nvPr>
            <p:ph type="body" idx="1"/>
          </p:nvPr>
        </p:nvSpPr>
        <p:spPr/>
        <p:txBody>
          <a:bodyPr/>
          <a:lstStyle/>
          <a:p>
            <a:r>
              <a:rPr lang="en-US" b="0" i="0" dirty="0">
                <a:solidFill>
                  <a:srgbClr val="374151"/>
                </a:solidFill>
                <a:effectLst/>
                <a:latin typeface="Calibri" panose="020F0502020204030204" pitchFamily="34" charset="0"/>
                <a:cs typeface="Calibri" panose="020F0502020204030204" pitchFamily="34" charset="0"/>
              </a:rPr>
              <a:t>Gaming companies create detailed player profiles by analyzing data such as demographics, location, gameplay behavior, and interests.</a:t>
            </a:r>
          </a:p>
          <a:p>
            <a:r>
              <a:rPr lang="en-US" b="0" i="0" dirty="0">
                <a:solidFill>
                  <a:srgbClr val="374151"/>
                </a:solidFill>
                <a:effectLst/>
                <a:latin typeface="Calibri" panose="020F0502020204030204" pitchFamily="34" charset="0"/>
                <a:cs typeface="Calibri" panose="020F0502020204030204" pitchFamily="34" charset="0"/>
              </a:rPr>
              <a:t>Targeted ads can be placed within the game to promote relevant products or services to players.</a:t>
            </a:r>
          </a:p>
          <a:p>
            <a:r>
              <a:rPr lang="en-US" b="0" i="0" dirty="0">
                <a:solidFill>
                  <a:srgbClr val="374151"/>
                </a:solidFill>
                <a:effectLst/>
                <a:latin typeface="Calibri" panose="020F0502020204030204" pitchFamily="34" charset="0"/>
                <a:cs typeface="Calibri" panose="020F0502020204030204" pitchFamily="34" charset="0"/>
              </a:rPr>
              <a:t>In-game data can be used to offer personalized deals and promotions to players based on their behavior and preferences.</a:t>
            </a:r>
          </a:p>
          <a:p>
            <a:r>
              <a:rPr lang="en-US" b="0" i="0" dirty="0">
                <a:solidFill>
                  <a:srgbClr val="374151"/>
                </a:solidFill>
                <a:effectLst/>
                <a:latin typeface="Calibri" panose="020F0502020204030204" pitchFamily="34" charset="0"/>
                <a:cs typeface="Calibri" panose="020F0502020204030204" pitchFamily="34" charset="0"/>
              </a:rPr>
              <a:t>Cross-promotion of other games or products within the company's portfolio can be done based on the player's in-game behavior.</a:t>
            </a:r>
          </a:p>
          <a:p>
            <a:r>
              <a:rPr lang="en-US" b="0" i="0" dirty="0">
                <a:solidFill>
                  <a:srgbClr val="374151"/>
                </a:solidFill>
                <a:effectLst/>
                <a:latin typeface="Calibri" panose="020F0502020204030204" pitchFamily="34" charset="0"/>
                <a:cs typeface="Calibri" panose="020F0502020204030204" pitchFamily="34" charset="0"/>
              </a:rPr>
              <a:t>Sponsorship deals with influencers can be offered based on the player's in-game data and social media presence.</a:t>
            </a:r>
          </a:p>
        </p:txBody>
      </p:sp>
    </p:spTree>
    <p:extLst>
      <p:ext uri="{BB962C8B-B14F-4D97-AF65-F5344CB8AC3E}">
        <p14:creationId xmlns:p14="http://schemas.microsoft.com/office/powerpoint/2010/main" val="77515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82ED-DA7B-58EC-6A29-FE8F7BB3F58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How differential privacy is used</a:t>
            </a:r>
          </a:p>
        </p:txBody>
      </p:sp>
      <p:sp>
        <p:nvSpPr>
          <p:cNvPr id="3" name="Text Placeholder 2">
            <a:extLst>
              <a:ext uri="{FF2B5EF4-FFF2-40B4-BE49-F238E27FC236}">
                <a16:creationId xmlns:a16="http://schemas.microsoft.com/office/drawing/2014/main" id="{E5F5DB73-48BA-E9FC-4A4B-E76434B8C3E6}"/>
              </a:ext>
            </a:extLst>
          </p:cNvPr>
          <p:cNvSpPr>
            <a:spLocks noGrp="1"/>
          </p:cNvSpPr>
          <p:nvPr>
            <p:ph type="body" idx="1"/>
          </p:nvPr>
        </p:nvSpPr>
        <p:spPr/>
        <p:txBody>
          <a:bodyPr/>
          <a:lstStyle/>
          <a:p>
            <a:pPr algn="just"/>
            <a:r>
              <a:rPr lang="en-US" sz="1400" dirty="0">
                <a:latin typeface="Calibri" panose="020F0502020204030204" pitchFamily="34" charset="0"/>
                <a:cs typeface="Calibri" panose="020F0502020204030204" pitchFamily="34" charset="0"/>
              </a:rPr>
              <a:t>Differential privacy is a technique used to protect the privacy of players' data by adding random noise to the data. This makes it difficult for an attacker to identify an individual's personal information.</a:t>
            </a:r>
          </a:p>
          <a:p>
            <a:pPr algn="just"/>
            <a:r>
              <a:rPr lang="en-US" sz="1400" dirty="0">
                <a:latin typeface="Calibri" panose="020F0502020204030204" pitchFamily="34" charset="0"/>
                <a:cs typeface="Calibri" panose="020F0502020204030204" pitchFamily="34" charset="0"/>
              </a:rPr>
              <a:t>Differential privacy is applied to sensitive data collected by video game companies, such as privacy of player chat logs, username, choosing to share only certain type of data, protecting demographic information.</a:t>
            </a:r>
          </a:p>
          <a:p>
            <a:pPr algn="just"/>
            <a:r>
              <a:rPr lang="en-US" sz="1400" dirty="0">
                <a:latin typeface="Calibri" panose="020F0502020204030204" pitchFamily="34" charset="0"/>
                <a:cs typeface="Calibri" panose="020F0502020204030204" pitchFamily="34" charset="0"/>
              </a:rPr>
              <a:t>The use of differential privacy in video games allows game developers to collect and analyze data while protecting the privacy of individual players.</a:t>
            </a:r>
          </a:p>
          <a:p>
            <a:pPr algn="just"/>
            <a:r>
              <a:rPr lang="en-US" sz="1400" dirty="0">
                <a:latin typeface="Calibri" panose="020F0502020204030204" pitchFamily="34" charset="0"/>
                <a:cs typeface="Calibri" panose="020F0502020204030204" pitchFamily="34" charset="0"/>
              </a:rPr>
              <a:t>Differential privacy can help prevent potential harm caused by the misuse of player data, such as discrimination or loss of reputation.</a:t>
            </a:r>
          </a:p>
          <a:p>
            <a:pPr algn="just"/>
            <a:r>
              <a:rPr lang="en-US" sz="1400" dirty="0">
                <a:latin typeface="Calibri" panose="020F0502020204030204" pitchFamily="34" charset="0"/>
                <a:cs typeface="Calibri" panose="020F0502020204030204" pitchFamily="34" charset="0"/>
              </a:rPr>
              <a:t>By implementing differential privacy techniques in video games, game developers can build trust with their player base by demonstrating a commitment to protecting player privacy and promoting responsible data practices.</a:t>
            </a:r>
          </a:p>
        </p:txBody>
      </p:sp>
    </p:spTree>
    <p:extLst>
      <p:ext uri="{BB962C8B-B14F-4D97-AF65-F5344CB8AC3E}">
        <p14:creationId xmlns:p14="http://schemas.microsoft.com/office/powerpoint/2010/main" val="27852548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2" ma:contentTypeDescription="Create a new document." ma:contentTypeScope="" ma:versionID="0c04c478d00626cb60d5207571fc9a62">
  <xsd:schema xmlns:xsd="http://www.w3.org/2001/XMLSchema" xmlns:xs="http://www.w3.org/2001/XMLSchema" xmlns:p="http://schemas.microsoft.com/office/2006/metadata/properties" xmlns:ns2="3d49952c-a256-405f-b031-e3a3291e2b23" targetNamespace="http://schemas.microsoft.com/office/2006/metadata/properties" ma:root="true" ma:fieldsID="da85d3e70fb42f120a5f8157befa9dfc" ns2:_="">
    <xsd:import namespace="3d49952c-a256-405f-b031-e3a3291e2b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7D5036-224F-4702-A7D6-45C6253E8B4D}">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3d49952c-a256-405f-b031-e3a3291e2b23"/>
  </ds:schemaRefs>
</ds:datastoreItem>
</file>

<file path=customXml/itemProps2.xml><?xml version="1.0" encoding="utf-8"?>
<ds:datastoreItem xmlns:ds="http://schemas.openxmlformats.org/officeDocument/2006/customXml" ds:itemID="{0E2477F5-ACFC-4ED1-ACC1-C27FFFF64374}">
  <ds:schemaRefs>
    <ds:schemaRef ds:uri="http://schemas.microsoft.com/sharepoint/v3/contenttype/forms"/>
  </ds:schemaRefs>
</ds:datastoreItem>
</file>

<file path=customXml/itemProps3.xml><?xml version="1.0" encoding="utf-8"?>
<ds:datastoreItem xmlns:ds="http://schemas.openxmlformats.org/officeDocument/2006/customXml" ds:itemID="{21041599-BA9E-401A-A3A4-229E012A7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Simple Light</Template>
  <TotalTime>1178</TotalTime>
  <Words>1366</Words>
  <Application>Microsoft Macintosh PowerPoint</Application>
  <PresentationFormat>On-screen Show (16:9)</PresentationFormat>
  <Paragraphs>93</Paragraphs>
  <Slides>19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Differential Privacy in Virtual Worlds: Anonymizing User Behavior in Video Games</vt:lpstr>
      <vt:lpstr>Introduction</vt:lpstr>
      <vt:lpstr>Motivation</vt:lpstr>
      <vt:lpstr>The psychological impact of in-game data prediction on users</vt:lpstr>
      <vt:lpstr>Privacy Concerns with In-Game Data Analysis</vt:lpstr>
      <vt:lpstr>Why surveillance is big issue??</vt:lpstr>
      <vt:lpstr>Third-party use of predicted user behavior in games</vt:lpstr>
      <vt:lpstr>Targeted advertising</vt:lpstr>
      <vt:lpstr>How differential privacy is used</vt:lpstr>
      <vt:lpstr>Why differential privacy is used</vt:lpstr>
      <vt:lpstr>Enhancing techniques</vt:lpstr>
      <vt:lpstr>Enhancing techniques</vt:lpstr>
      <vt:lpstr>Gameplay info </vt:lpstr>
      <vt:lpstr>location</vt:lpstr>
      <vt:lpstr>PowerPoint Presentation</vt:lpstr>
      <vt:lpstr>PowerPoint Presentation</vt:lpstr>
      <vt:lpstr>Log data</vt:lpstr>
      <vt:lpstr>cookies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Privacy in Virtual Worlds: Anonymizing User Behavior in Video Games</dc:title>
  <dc:creator>Neeharika Sinde</dc:creator>
  <cp:lastModifiedBy>Neeharika Sinde</cp:lastModifiedBy>
  <cp:revision>8</cp:revision>
  <cp:lastPrinted>2022-12-06T17:26:06Z</cp:lastPrinted>
  <dcterms:created xsi:type="dcterms:W3CDTF">2023-05-10T01:20:04Z</dcterms:created>
  <dcterms:modified xsi:type="dcterms:W3CDTF">2023-05-22T01:05:33Z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