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CB38-AE1A-9483-3169-F66754C1B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9175B-610D-0713-48DD-31772B6A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CD3F-BDBC-F372-6AA5-F1C8DD78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02A7-B083-CDA5-5BBD-9CD4F5C4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91AC-31AA-386C-0728-EFC0255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D015-0392-E517-5885-BDA08FF7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14E5A-B74A-79B2-4654-6162C1382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923A-DB69-1914-A803-4CF2B661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94E5-4A35-989C-D3B8-253369D7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3E7C-15AA-006E-E746-CC2C5E0B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1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CD3D4-CAA0-641F-9E38-228874FFF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B52B5-71C0-FE4D-99DC-83BF82D2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A443-6D15-94DA-0099-F7A62415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0A79-2F8E-4738-289B-EF58EBAC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725F-3FC2-ADF5-A163-2CA50FC0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744-3C93-A356-4042-24DECD8C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9B8E-9DFA-E829-7A35-E3717A65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9C11-1738-742C-3A84-DB0389A8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918B-D992-FCB1-132D-FA7E9665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A40C-EED0-25D5-2998-7EA71F77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3179-9FA2-DEAF-A2F7-A2FC1738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E466-F597-BF16-800E-CDC9983C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105C-C3D8-41F0-E4AB-38471E8E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BD-D31C-2084-8A1F-CC30264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08B1-5989-89A9-FA45-EAE1AC8C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7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FED2-AFDE-3132-6463-51CE5271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6DFF-8879-2D19-07DD-BEE29DF0D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F6BE7-32BD-66A4-752C-76E822A9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B4165-E87A-CB44-4FE9-F7D05CE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6E5F-D4A8-A80B-9D95-0ECEB3D5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DAF6-007A-FD9A-6493-CCC0F1E8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649-2909-592F-4580-66533F81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5E677-7DD9-9CAB-0C0B-80608711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7155-E664-9B96-68C1-A536543A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7F5F1-82F2-DBFD-2807-8C5EE807F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6E99E-7680-EF45-6EF4-761CA71D2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7675-5DBE-BF1A-1F9F-480BB396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03D6D-638A-10DF-DB6B-771CDBFA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D995D-D700-87ED-D52B-41465109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6C42-5B26-61C6-4C20-B7B41D9D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B0B6-246E-1BC7-67B0-DB52DE17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2480-AB8C-F866-1137-A96D487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7EF4E-010F-C550-48DC-68979A08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9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95746-CC50-5C75-BD6D-F067763B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086F2-A5D9-43E7-8634-C75D3831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D567E-D654-5476-5617-CB170BE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8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B458-3181-0BE2-04CE-2B19DD20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A116-A04A-3CC6-02BD-5B9822D6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7838-0A2F-0EDB-72BD-CAFFFEF8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F430-01F7-CE8C-458A-C4103A5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DD72-8201-66F9-A873-73660EDE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E62D-9DF4-DE1D-5073-95024D5B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3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443-86A8-20F7-FC84-651C4CA8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7275C-1B83-DC0F-551B-A9E394FA4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5F3E1-4A66-4C12-F07A-5F69FBF1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3EFE-6004-431E-8DAE-C4E5A8D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B04F-E6C0-0AB2-0758-8E4A7F8F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1EA0-7039-0933-9520-E56BEDCE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5201-EA6D-646A-F7BC-AA132F0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ECF2-70CD-CD53-AECE-6A45D4C9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5574-3294-F49E-D609-EAADE7A0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2D503-D79A-4C92-B80D-4B46CB5A09E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F292-C169-6CB2-2418-3BD99F011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2341-2CA3-B331-237D-944360BBE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6DAC-51D4-4BF1-A887-0D9BFD28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2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3305F6-0BCB-B316-79C7-A897BBEB0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6873FD9-2681-68ED-1A0F-32D362FF2675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custGeom>
            <a:avLst/>
            <a:gdLst>
              <a:gd name="connsiteX0" fmla="*/ 0 w 12192000"/>
              <a:gd name="connsiteY0" fmla="*/ 0 h 762000"/>
              <a:gd name="connsiteX1" fmla="*/ 12192000 w 12192000"/>
              <a:gd name="connsiteY1" fmla="*/ 0 h 762000"/>
              <a:gd name="connsiteX2" fmla="*/ 12192000 w 12192000"/>
              <a:gd name="connsiteY2" fmla="*/ 762000 h 762000"/>
              <a:gd name="connsiteX3" fmla="*/ 0 w 121920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762000">
                <a:moveTo>
                  <a:pt x="0" y="0"/>
                </a:moveTo>
                <a:lnTo>
                  <a:pt x="12192000" y="0"/>
                </a:lnTo>
                <a:lnTo>
                  <a:pt x="12192000" y="762000"/>
                </a:lnTo>
                <a:lnTo>
                  <a:pt x="0" y="762000"/>
                </a:lnTo>
                <a:close/>
              </a:path>
            </a:pathLst>
          </a:custGeom>
          <a:solidFill>
            <a:srgbClr val="0C23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3A3791-E18A-6FF9-4AF6-ABA915274F37}"/>
              </a:ext>
            </a:extLst>
          </p:cNvPr>
          <p:cNvSpPr/>
          <p:nvPr/>
        </p:nvSpPr>
        <p:spPr>
          <a:xfrm>
            <a:off x="0" y="762000"/>
            <a:ext cx="2857500" cy="6096000"/>
          </a:xfrm>
          <a:custGeom>
            <a:avLst/>
            <a:gdLst>
              <a:gd name="connsiteX0" fmla="*/ 0 w 2857500"/>
              <a:gd name="connsiteY0" fmla="*/ 0 h 6096000"/>
              <a:gd name="connsiteX1" fmla="*/ 2857500 w 2857500"/>
              <a:gd name="connsiteY1" fmla="*/ 0 h 6096000"/>
              <a:gd name="connsiteX2" fmla="*/ 2857500 w 2857500"/>
              <a:gd name="connsiteY2" fmla="*/ 6096000 h 6096000"/>
              <a:gd name="connsiteX3" fmla="*/ 0 w 28575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0" h="6096000">
                <a:moveTo>
                  <a:pt x="0" y="0"/>
                </a:moveTo>
                <a:lnTo>
                  <a:pt x="2857500" y="0"/>
                </a:lnTo>
                <a:lnTo>
                  <a:pt x="2857500" y="6096000"/>
                </a:lnTo>
                <a:lnTo>
                  <a:pt x="0" y="6096000"/>
                </a:lnTo>
                <a:close/>
              </a:path>
            </a:pathLst>
          </a:custGeom>
          <a:solidFill>
            <a:srgbClr val="F5F5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B5DD8-D4C3-F02E-9609-A23C8E882EC9}"/>
              </a:ext>
            </a:extLst>
          </p:cNvPr>
          <p:cNvSpPr txBox="1"/>
          <p:nvPr/>
        </p:nvSpPr>
        <p:spPr>
          <a:xfrm>
            <a:off x="289560" y="68580"/>
            <a:ext cx="3268980" cy="53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700" b="1" spc="0" baseline="0">
                <a:ln/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小红书如何写出爆款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8E319-038D-AEC6-5A32-2959107B2BC2}"/>
              </a:ext>
            </a:extLst>
          </p:cNvPr>
          <p:cNvSpPr txBox="1"/>
          <p:nvPr/>
        </p:nvSpPr>
        <p:spPr>
          <a:xfrm>
            <a:off x="9471660" y="230505"/>
            <a:ext cx="24307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McKinsey &amp; 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64D81-B0DE-0236-238A-CF9091E3A4A4}"/>
              </a:ext>
            </a:extLst>
          </p:cNvPr>
          <p:cNvSpPr txBox="1"/>
          <p:nvPr/>
        </p:nvSpPr>
        <p:spPr>
          <a:xfrm>
            <a:off x="3147060" y="887730"/>
            <a:ext cx="389763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250" b="1" spc="0" baseline="0" dirty="0">
                <a:ln/>
                <a:solidFill>
                  <a:srgbClr val="0C2340"/>
                </a:solidFill>
                <a:latin typeface="微软雅黑"/>
                <a:ea typeface="微软雅黑"/>
                <a:sym typeface="微软雅黑"/>
                <a:rtl val="0"/>
              </a:rPr>
              <a:t>小红书平台爆款内容分析报告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CEE22-0AF3-527D-987C-88AE1CD94F98}"/>
              </a:ext>
            </a:extLst>
          </p:cNvPr>
          <p:cNvSpPr txBox="1"/>
          <p:nvPr/>
        </p:nvSpPr>
        <p:spPr>
          <a:xfrm>
            <a:off x="3147060" y="1392555"/>
            <a:ext cx="2583180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spc="0" baseline="0">
                <a:ln/>
                <a:solidFill>
                  <a:srgbClr val="666666"/>
                </a:solidFill>
                <a:latin typeface="微软雅黑"/>
                <a:ea typeface="微软雅黑"/>
                <a:sym typeface="微软雅黑"/>
                <a:rtl val="0"/>
              </a:rPr>
              <a:t>基于大数据分析的关键成功因素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F1832-1BBA-70B2-45D7-424C29F87349}"/>
              </a:ext>
            </a:extLst>
          </p:cNvPr>
          <p:cNvSpPr txBox="1"/>
          <p:nvPr/>
        </p:nvSpPr>
        <p:spPr>
          <a:xfrm>
            <a:off x="289560" y="1183005"/>
            <a:ext cx="5638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b="1" spc="0" baseline="0">
                <a:ln/>
                <a:solidFill>
                  <a:srgbClr val="0C2340"/>
                </a:solidFill>
                <a:latin typeface="微软雅黑"/>
                <a:ea typeface="微软雅黑"/>
                <a:sym typeface="微软雅黑"/>
                <a:rtl val="0"/>
              </a:rPr>
              <a:t>目录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1F920-A7A4-5B69-F371-60418BEEC1E9}"/>
              </a:ext>
            </a:extLst>
          </p:cNvPr>
          <p:cNvSpPr txBox="1"/>
          <p:nvPr/>
        </p:nvSpPr>
        <p:spPr>
          <a:xfrm>
            <a:off x="289560" y="1602105"/>
            <a:ext cx="9544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1. </a:t>
            </a:r>
            <a:r>
              <a:rPr lang="zh-CN" altLang="en-US" sz="1200" spc="0" baseline="0">
                <a:ln/>
                <a:solidFill>
                  <a:srgbClr val="666666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执行摘要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6DB94-E4F1-CE7E-3774-B984ABB1F44D}"/>
              </a:ext>
            </a:extLst>
          </p:cNvPr>
          <p:cNvSpPr txBox="1"/>
          <p:nvPr/>
        </p:nvSpPr>
        <p:spPr>
          <a:xfrm>
            <a:off x="289560" y="1887855"/>
            <a:ext cx="1259205" cy="300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spc="0" baseline="0">
                <a:ln/>
                <a:solidFill>
                  <a:srgbClr val="0C2340"/>
                </a:solidFill>
                <a:latin typeface="Arial"/>
                <a:cs typeface="Arial"/>
                <a:sym typeface="Arial"/>
                <a:rtl val="0"/>
              </a:rPr>
              <a:t>2. </a:t>
            </a:r>
            <a:r>
              <a:rPr lang="zh-CN" altLang="en-US" sz="1200" b="1" spc="0" baseline="0">
                <a:ln/>
                <a:solidFill>
                  <a:srgbClr val="0C2340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爆款内容要素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0D249-DCE1-8050-970A-A66A50541829}"/>
              </a:ext>
            </a:extLst>
          </p:cNvPr>
          <p:cNvSpPr txBox="1"/>
          <p:nvPr/>
        </p:nvSpPr>
        <p:spPr>
          <a:xfrm>
            <a:off x="289560" y="2173605"/>
            <a:ext cx="9544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3. </a:t>
            </a:r>
            <a:r>
              <a:rPr lang="zh-CN" altLang="en-US" sz="1200" spc="0" baseline="0" dirty="0">
                <a:ln/>
                <a:solidFill>
                  <a:srgbClr val="666666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数据分析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50535-F6B6-0192-2DB4-E6727332CBC9}"/>
              </a:ext>
            </a:extLst>
          </p:cNvPr>
          <p:cNvSpPr txBox="1"/>
          <p:nvPr/>
        </p:nvSpPr>
        <p:spPr>
          <a:xfrm>
            <a:off x="289560" y="2459355"/>
            <a:ext cx="9544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4. </a:t>
            </a:r>
            <a:r>
              <a:rPr lang="zh-CN" altLang="en-US" sz="1200" spc="0" baseline="0">
                <a:ln/>
                <a:solidFill>
                  <a:srgbClr val="666666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案例研究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F934B-D355-2AE6-8E04-40025ADB7CA8}"/>
              </a:ext>
            </a:extLst>
          </p:cNvPr>
          <p:cNvSpPr txBox="1"/>
          <p:nvPr/>
        </p:nvSpPr>
        <p:spPr>
          <a:xfrm>
            <a:off x="289560" y="2745105"/>
            <a:ext cx="9544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5. </a:t>
            </a:r>
            <a:r>
              <a:rPr lang="zh-CN" altLang="en-US" sz="1200" spc="0" baseline="0">
                <a:ln/>
                <a:solidFill>
                  <a:srgbClr val="666666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实施建议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84ADF-2E1B-AAE9-0922-D4DF1FC45843}"/>
              </a:ext>
            </a:extLst>
          </p:cNvPr>
          <p:cNvSpPr txBox="1"/>
          <p:nvPr/>
        </p:nvSpPr>
        <p:spPr>
          <a:xfrm>
            <a:off x="289560" y="3030855"/>
            <a:ext cx="6496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6. </a:t>
            </a:r>
            <a:r>
              <a:rPr lang="zh-CN" altLang="en-US" sz="1200" spc="0" baseline="0">
                <a:ln/>
                <a:solidFill>
                  <a:srgbClr val="666666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附录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27399-19E3-D03E-7FFA-52378DC3356B}"/>
              </a:ext>
            </a:extLst>
          </p:cNvPr>
          <p:cNvSpPr/>
          <p:nvPr/>
        </p:nvSpPr>
        <p:spPr>
          <a:xfrm>
            <a:off x="3238500" y="1905000"/>
            <a:ext cx="8572500" cy="9525"/>
          </a:xfrm>
          <a:custGeom>
            <a:avLst/>
            <a:gdLst>
              <a:gd name="connsiteX0" fmla="*/ 0 w 8572500"/>
              <a:gd name="connsiteY0" fmla="*/ 0 h 9525"/>
              <a:gd name="connsiteX1" fmla="*/ 8572500 w 85725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00" h="9525">
                <a:moveTo>
                  <a:pt x="0" y="0"/>
                </a:moveTo>
                <a:lnTo>
                  <a:pt x="8572500" y="0"/>
                </a:lnTo>
              </a:path>
            </a:pathLst>
          </a:custGeom>
          <a:ln w="19050" cap="flat">
            <a:solidFill>
              <a:srgbClr val="0C234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3" name="Graphic 5">
            <a:extLst>
              <a:ext uri="{FF2B5EF4-FFF2-40B4-BE49-F238E27FC236}">
                <a16:creationId xmlns:a16="http://schemas.microsoft.com/office/drawing/2014/main" id="{ADB391F1-117B-8E4C-1C81-ACC9B1CF1F8E}"/>
              </a:ext>
            </a:extLst>
          </p:cNvPr>
          <p:cNvGrpSpPr/>
          <p:nvPr/>
        </p:nvGrpSpPr>
        <p:grpSpPr>
          <a:xfrm>
            <a:off x="3238500" y="2105025"/>
            <a:ext cx="6667500" cy="3324225"/>
            <a:chOff x="3238500" y="2105025"/>
            <a:chExt cx="6667500" cy="33242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D3FD24-976B-A9CD-E815-69A0A4435300}"/>
                </a:ext>
              </a:extLst>
            </p:cNvPr>
            <p:cNvSpPr txBox="1"/>
            <p:nvPr/>
          </p:nvSpPr>
          <p:spPr>
            <a:xfrm>
              <a:off x="3147060" y="2059305"/>
              <a:ext cx="4640580" cy="32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350" b="1" spc="0" baseline="0" dirty="0">
                  <a:ln/>
                  <a:solidFill>
                    <a:srgbClr val="0C2340"/>
                  </a:solidFill>
                  <a:latin typeface="微软雅黑"/>
                  <a:ea typeface="微软雅黑"/>
                  <a:sym typeface="微软雅黑"/>
                  <a:rtl val="0"/>
                </a:rPr>
                <a:t>爆款内容关键驱动因素</a:t>
              </a:r>
              <a:r>
                <a:rPr lang="zh-CN" altLang="en-US" sz="1350" b="1" spc="0" baseline="0" dirty="0">
                  <a:ln/>
                  <a:solidFill>
                    <a:srgbClr val="0C2340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 (</a:t>
              </a:r>
              <a:r>
                <a:rPr lang="zh-CN" altLang="en-US" sz="1350" b="1" spc="0" baseline="0" dirty="0">
                  <a:ln/>
                  <a:solidFill>
                    <a:srgbClr val="0C2340"/>
                  </a:solidFill>
                  <a:latin typeface="微软雅黑"/>
                  <a:ea typeface="微软雅黑"/>
                  <a:cs typeface="Arial"/>
                  <a:sym typeface="微软雅黑"/>
                  <a:rtl val="0"/>
                </a:rPr>
                <a:t>基于平台</a:t>
              </a:r>
              <a:r>
                <a:rPr lang="zh-CN" altLang="en-US" sz="1350" b="1" spc="0" baseline="0" dirty="0">
                  <a:ln/>
                  <a:solidFill>
                    <a:srgbClr val="0C2340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10,000</a:t>
              </a:r>
              <a:r>
                <a:rPr lang="zh-CN" altLang="en-US" sz="1350" b="1" spc="0" baseline="0" dirty="0">
                  <a:ln/>
                  <a:solidFill>
                    <a:srgbClr val="0C2340"/>
                  </a:solidFill>
                  <a:latin typeface="微软雅黑"/>
                  <a:ea typeface="微软雅黑"/>
                  <a:cs typeface="Arial"/>
                  <a:sym typeface="微软雅黑"/>
                  <a:rtl val="0"/>
                </a:rPr>
                <a:t>篇高互动笔记分析</a:t>
              </a:r>
              <a:r>
                <a:rPr lang="zh-CN" altLang="en-US" sz="1350" b="1" spc="0" baseline="0" dirty="0">
                  <a:ln/>
                  <a:solidFill>
                    <a:srgbClr val="0C2340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30176F-8DF0-972B-68FB-41EFF3D305B2}"/>
                </a:ext>
              </a:extLst>
            </p:cNvPr>
            <p:cNvSpPr/>
            <p:nvPr/>
          </p:nvSpPr>
          <p:spPr>
            <a:xfrm>
              <a:off x="3238500" y="2571750"/>
              <a:ext cx="9525" cy="2857500"/>
            </a:xfrm>
            <a:custGeom>
              <a:avLst/>
              <a:gdLst>
                <a:gd name="connsiteX0" fmla="*/ 340 w 9525"/>
                <a:gd name="connsiteY0" fmla="*/ 240 h 2857500"/>
                <a:gd name="connsiteX1" fmla="*/ 340 w 9525"/>
                <a:gd name="connsiteY1" fmla="*/ 285774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00">
                  <a:moveTo>
                    <a:pt x="340" y="240"/>
                  </a:moveTo>
                  <a:lnTo>
                    <a:pt x="340" y="2857740"/>
                  </a:lnTo>
                </a:path>
              </a:pathLst>
            </a:custGeom>
            <a:ln w="19050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DA327D-D7DF-4B5C-B8B4-B90217816094}"/>
                </a:ext>
              </a:extLst>
            </p:cNvPr>
            <p:cNvSpPr/>
            <p:nvPr/>
          </p:nvSpPr>
          <p:spPr>
            <a:xfrm>
              <a:off x="3238500" y="5429250"/>
              <a:ext cx="6667500" cy="9525"/>
            </a:xfrm>
            <a:custGeom>
              <a:avLst/>
              <a:gdLst>
                <a:gd name="connsiteX0" fmla="*/ 340 w 6667500"/>
                <a:gd name="connsiteY0" fmla="*/ 240 h 9525"/>
                <a:gd name="connsiteX1" fmla="*/ 6667840 w 6667500"/>
                <a:gd name="connsiteY1" fmla="*/ 24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00" h="9525">
                  <a:moveTo>
                    <a:pt x="340" y="240"/>
                  </a:moveTo>
                  <a:lnTo>
                    <a:pt x="6667840" y="240"/>
                  </a:lnTo>
                </a:path>
              </a:pathLst>
            </a:custGeom>
            <a:ln w="19050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3BEA6-7FDA-587E-BA27-9380DC47EE5A}"/>
                </a:ext>
              </a:extLst>
            </p:cNvPr>
            <p:cNvSpPr/>
            <p:nvPr/>
          </p:nvSpPr>
          <p:spPr>
            <a:xfrm>
              <a:off x="3238500" y="2762250"/>
              <a:ext cx="6191250" cy="381000"/>
            </a:xfrm>
            <a:custGeom>
              <a:avLst/>
              <a:gdLst>
                <a:gd name="connsiteX0" fmla="*/ 340 w 6191250"/>
                <a:gd name="connsiteY0" fmla="*/ 240 h 381000"/>
                <a:gd name="connsiteX1" fmla="*/ 6191590 w 6191250"/>
                <a:gd name="connsiteY1" fmla="*/ 240 h 381000"/>
                <a:gd name="connsiteX2" fmla="*/ 6191590 w 6191250"/>
                <a:gd name="connsiteY2" fmla="*/ 381240 h 381000"/>
                <a:gd name="connsiteX3" fmla="*/ 340 w 6191250"/>
                <a:gd name="connsiteY3" fmla="*/ 38124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0" h="381000">
                  <a:moveTo>
                    <a:pt x="340" y="240"/>
                  </a:moveTo>
                  <a:lnTo>
                    <a:pt x="6191590" y="240"/>
                  </a:lnTo>
                  <a:lnTo>
                    <a:pt x="6191590" y="381240"/>
                  </a:lnTo>
                  <a:lnTo>
                    <a:pt x="340" y="381240"/>
                  </a:lnTo>
                  <a:close/>
                </a:path>
              </a:pathLst>
            </a:custGeom>
            <a:solidFill>
              <a:srgbClr val="0C2340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458C5C-D321-0CCE-2F9F-88146F3D6E67}"/>
                </a:ext>
              </a:extLst>
            </p:cNvPr>
            <p:cNvSpPr/>
            <p:nvPr/>
          </p:nvSpPr>
          <p:spPr>
            <a:xfrm>
              <a:off x="3238500" y="3333750"/>
              <a:ext cx="4953000" cy="381000"/>
            </a:xfrm>
            <a:custGeom>
              <a:avLst/>
              <a:gdLst>
                <a:gd name="connsiteX0" fmla="*/ 340 w 4953000"/>
                <a:gd name="connsiteY0" fmla="*/ 240 h 381000"/>
                <a:gd name="connsiteX1" fmla="*/ 4953340 w 4953000"/>
                <a:gd name="connsiteY1" fmla="*/ 240 h 381000"/>
                <a:gd name="connsiteX2" fmla="*/ 4953340 w 4953000"/>
                <a:gd name="connsiteY2" fmla="*/ 381240 h 381000"/>
                <a:gd name="connsiteX3" fmla="*/ 340 w 4953000"/>
                <a:gd name="connsiteY3" fmla="*/ 38124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0" h="381000">
                  <a:moveTo>
                    <a:pt x="340" y="240"/>
                  </a:moveTo>
                  <a:lnTo>
                    <a:pt x="4953340" y="240"/>
                  </a:lnTo>
                  <a:lnTo>
                    <a:pt x="4953340" y="381240"/>
                  </a:lnTo>
                  <a:lnTo>
                    <a:pt x="340" y="381240"/>
                  </a:lnTo>
                  <a:close/>
                </a:path>
              </a:pathLst>
            </a:custGeom>
            <a:solidFill>
              <a:srgbClr val="0C2340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2F5ED7-0D91-BBB8-CD46-2D8C06F6C626}"/>
                </a:ext>
              </a:extLst>
            </p:cNvPr>
            <p:cNvSpPr/>
            <p:nvPr/>
          </p:nvSpPr>
          <p:spPr>
            <a:xfrm>
              <a:off x="3238500" y="3905250"/>
              <a:ext cx="4572000" cy="381000"/>
            </a:xfrm>
            <a:custGeom>
              <a:avLst/>
              <a:gdLst>
                <a:gd name="connsiteX0" fmla="*/ 340 w 4572000"/>
                <a:gd name="connsiteY0" fmla="*/ 240 h 381000"/>
                <a:gd name="connsiteX1" fmla="*/ 4572340 w 4572000"/>
                <a:gd name="connsiteY1" fmla="*/ 240 h 381000"/>
                <a:gd name="connsiteX2" fmla="*/ 4572340 w 4572000"/>
                <a:gd name="connsiteY2" fmla="*/ 381240 h 381000"/>
                <a:gd name="connsiteX3" fmla="*/ 340 w 4572000"/>
                <a:gd name="connsiteY3" fmla="*/ 38124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0" h="381000">
                  <a:moveTo>
                    <a:pt x="340" y="240"/>
                  </a:moveTo>
                  <a:lnTo>
                    <a:pt x="4572340" y="240"/>
                  </a:lnTo>
                  <a:lnTo>
                    <a:pt x="4572340" y="381240"/>
                  </a:lnTo>
                  <a:lnTo>
                    <a:pt x="340" y="381240"/>
                  </a:lnTo>
                  <a:close/>
                </a:path>
              </a:pathLst>
            </a:custGeom>
            <a:solidFill>
              <a:srgbClr val="0C2340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514F82-92B4-2D0E-D844-B3D55FB061A0}"/>
                </a:ext>
              </a:extLst>
            </p:cNvPr>
            <p:cNvSpPr/>
            <p:nvPr/>
          </p:nvSpPr>
          <p:spPr>
            <a:xfrm>
              <a:off x="3238500" y="4476750"/>
              <a:ext cx="3333750" cy="381000"/>
            </a:xfrm>
            <a:custGeom>
              <a:avLst/>
              <a:gdLst>
                <a:gd name="connsiteX0" fmla="*/ 340 w 3333750"/>
                <a:gd name="connsiteY0" fmla="*/ 240 h 381000"/>
                <a:gd name="connsiteX1" fmla="*/ 3334090 w 3333750"/>
                <a:gd name="connsiteY1" fmla="*/ 240 h 381000"/>
                <a:gd name="connsiteX2" fmla="*/ 3334090 w 3333750"/>
                <a:gd name="connsiteY2" fmla="*/ 381240 h 381000"/>
                <a:gd name="connsiteX3" fmla="*/ 340 w 3333750"/>
                <a:gd name="connsiteY3" fmla="*/ 38124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0" h="381000">
                  <a:moveTo>
                    <a:pt x="340" y="240"/>
                  </a:moveTo>
                  <a:lnTo>
                    <a:pt x="3334090" y="240"/>
                  </a:lnTo>
                  <a:lnTo>
                    <a:pt x="3334090" y="381240"/>
                  </a:lnTo>
                  <a:lnTo>
                    <a:pt x="340" y="381240"/>
                  </a:lnTo>
                  <a:close/>
                </a:path>
              </a:pathLst>
            </a:custGeom>
            <a:solidFill>
              <a:srgbClr val="0C2340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FD9463-CA88-4C84-C89D-2E6A668A9F9E}"/>
                </a:ext>
              </a:extLst>
            </p:cNvPr>
            <p:cNvSpPr/>
            <p:nvPr/>
          </p:nvSpPr>
          <p:spPr>
            <a:xfrm>
              <a:off x="3238500" y="5048250"/>
              <a:ext cx="2762250" cy="381000"/>
            </a:xfrm>
            <a:custGeom>
              <a:avLst/>
              <a:gdLst>
                <a:gd name="connsiteX0" fmla="*/ 340 w 2762250"/>
                <a:gd name="connsiteY0" fmla="*/ 240 h 381000"/>
                <a:gd name="connsiteX1" fmla="*/ 2762590 w 2762250"/>
                <a:gd name="connsiteY1" fmla="*/ 240 h 381000"/>
                <a:gd name="connsiteX2" fmla="*/ 2762590 w 2762250"/>
                <a:gd name="connsiteY2" fmla="*/ 381240 h 381000"/>
                <a:gd name="connsiteX3" fmla="*/ 340 w 2762250"/>
                <a:gd name="connsiteY3" fmla="*/ 38124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0" h="381000">
                  <a:moveTo>
                    <a:pt x="340" y="240"/>
                  </a:moveTo>
                  <a:lnTo>
                    <a:pt x="2762590" y="240"/>
                  </a:lnTo>
                  <a:lnTo>
                    <a:pt x="2762590" y="381240"/>
                  </a:lnTo>
                  <a:lnTo>
                    <a:pt x="340" y="381240"/>
                  </a:lnTo>
                  <a:close/>
                </a:path>
              </a:pathLst>
            </a:custGeom>
            <a:solidFill>
              <a:srgbClr val="0C2340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8D39B6-BE53-CE5D-1866-82C348FBD0FC}"/>
                </a:ext>
              </a:extLst>
            </p:cNvPr>
            <p:cNvSpPr txBox="1"/>
            <p:nvPr/>
          </p:nvSpPr>
          <p:spPr>
            <a:xfrm>
              <a:off x="3242310" y="2792730"/>
              <a:ext cx="153543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微软雅黑"/>
                  <a:ea typeface="微软雅黑"/>
                  <a:sym typeface="微软雅黑"/>
                  <a:rtl val="0"/>
                </a:rPr>
                <a:t>标题吸引人度</a:t>
              </a:r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 (65%)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F2ABD2-E437-13F1-E849-FBABE9E67997}"/>
                </a:ext>
              </a:extLst>
            </p:cNvPr>
            <p:cNvSpPr txBox="1"/>
            <p:nvPr/>
          </p:nvSpPr>
          <p:spPr>
            <a:xfrm>
              <a:off x="3242310" y="3364230"/>
              <a:ext cx="138303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微软雅黑"/>
                  <a:ea typeface="微软雅黑"/>
                  <a:sym typeface="微软雅黑"/>
                  <a:rtl val="0"/>
                </a:rPr>
                <a:t>高质量图片</a:t>
              </a:r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 (52%)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5B562D-5A8B-A71F-A530-6150457CB24C}"/>
                </a:ext>
              </a:extLst>
            </p:cNvPr>
            <p:cNvSpPr txBox="1"/>
            <p:nvPr/>
          </p:nvSpPr>
          <p:spPr>
            <a:xfrm>
              <a:off x="3242310" y="3935730"/>
              <a:ext cx="153543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微软雅黑"/>
                  <a:ea typeface="微软雅黑"/>
                  <a:sym typeface="微软雅黑"/>
                  <a:rtl val="0"/>
                </a:rPr>
                <a:t>个人故事共鸣</a:t>
              </a:r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 (48%)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B7CBA0-08FB-DE94-2F25-D9BAE3719895}"/>
                </a:ext>
              </a:extLst>
            </p:cNvPr>
            <p:cNvSpPr txBox="1"/>
            <p:nvPr/>
          </p:nvSpPr>
          <p:spPr>
            <a:xfrm>
              <a:off x="3242310" y="4507230"/>
              <a:ext cx="153543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微软雅黑"/>
                  <a:ea typeface="微软雅黑"/>
                  <a:sym typeface="微软雅黑"/>
                  <a:rtl val="0"/>
                </a:rPr>
                <a:t>精准标签使用</a:t>
              </a:r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 (35%)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3D1BC3-C075-A0B5-0080-15E40ED345FF}"/>
                </a:ext>
              </a:extLst>
            </p:cNvPr>
            <p:cNvSpPr txBox="1"/>
            <p:nvPr/>
          </p:nvSpPr>
          <p:spPr>
            <a:xfrm>
              <a:off x="3242310" y="5078730"/>
              <a:ext cx="138303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微软雅黑"/>
                  <a:ea typeface="微软雅黑"/>
                  <a:sym typeface="微软雅黑"/>
                  <a:rtl val="0"/>
                </a:rPr>
                <a:t>互动性元素</a:t>
              </a:r>
              <a:r>
                <a:rPr lang="zh-CN" altLang="en-US" sz="1200" spc="0" baseline="0">
                  <a:ln/>
                  <a:solidFill>
                    <a:srgbClr val="FFFFFF"/>
                  </a:solidFill>
                  <a:latin typeface="Arial"/>
                  <a:ea typeface="微软雅黑"/>
                  <a:cs typeface="Arial"/>
                  <a:sym typeface="Arial"/>
                  <a:rtl val="0"/>
                </a:rPr>
                <a:t> (29%)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9F6A9C-10C5-4AD3-8B8E-82B0A85DE12E}"/>
                </a:ext>
              </a:extLst>
            </p:cNvPr>
            <p:cNvSpPr txBox="1"/>
            <p:nvPr/>
          </p:nvSpPr>
          <p:spPr>
            <a:xfrm>
              <a:off x="9433560" y="2811780"/>
              <a:ext cx="506730" cy="27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spc="0" baseline="0">
                  <a:ln/>
                  <a:solidFill>
                    <a:srgbClr val="0C2340"/>
                  </a:solidFill>
                  <a:latin typeface="Arial"/>
                  <a:cs typeface="Arial"/>
                  <a:sym typeface="Arial"/>
                  <a:rtl val="0"/>
                </a:rPr>
                <a:t>65%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07D490-E9DC-FE6A-D12E-F74D81F15CA1}"/>
                </a:ext>
              </a:extLst>
            </p:cNvPr>
            <p:cNvSpPr txBox="1"/>
            <p:nvPr/>
          </p:nvSpPr>
          <p:spPr>
            <a:xfrm>
              <a:off x="8195310" y="3383280"/>
              <a:ext cx="506730" cy="27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spc="0" baseline="0" dirty="0">
                  <a:ln/>
                  <a:solidFill>
                    <a:srgbClr val="0C2340"/>
                  </a:solidFill>
                  <a:latin typeface="Arial"/>
                  <a:cs typeface="Arial"/>
                  <a:sym typeface="Arial"/>
                  <a:rtl val="0"/>
                </a:rPr>
                <a:t>52%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69E71E-A70A-54DE-8698-35428BAFAFA0}"/>
                </a:ext>
              </a:extLst>
            </p:cNvPr>
            <p:cNvSpPr txBox="1"/>
            <p:nvPr/>
          </p:nvSpPr>
          <p:spPr>
            <a:xfrm>
              <a:off x="7814310" y="3954780"/>
              <a:ext cx="506730" cy="27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spc="0" baseline="0">
                  <a:ln/>
                  <a:solidFill>
                    <a:srgbClr val="0C2340"/>
                  </a:solidFill>
                  <a:latin typeface="Arial"/>
                  <a:cs typeface="Arial"/>
                  <a:sym typeface="Arial"/>
                  <a:rtl val="0"/>
                </a:rPr>
                <a:t>48%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8DAD85-5CB3-5D7D-4967-749127A4C8A1}"/>
                </a:ext>
              </a:extLst>
            </p:cNvPr>
            <p:cNvSpPr txBox="1"/>
            <p:nvPr/>
          </p:nvSpPr>
          <p:spPr>
            <a:xfrm>
              <a:off x="6576060" y="4526280"/>
              <a:ext cx="506730" cy="27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spc="0" baseline="0">
                  <a:ln/>
                  <a:solidFill>
                    <a:srgbClr val="0C2340"/>
                  </a:solidFill>
                  <a:latin typeface="Arial"/>
                  <a:cs typeface="Arial"/>
                  <a:sym typeface="Arial"/>
                  <a:rtl val="0"/>
                </a:rPr>
                <a:t>35%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8FEA97-90E6-C484-7A22-1E7336949DB2}"/>
                </a:ext>
              </a:extLst>
            </p:cNvPr>
            <p:cNvSpPr txBox="1"/>
            <p:nvPr/>
          </p:nvSpPr>
          <p:spPr>
            <a:xfrm>
              <a:off x="6004560" y="5097780"/>
              <a:ext cx="506730" cy="27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b="1" spc="0" baseline="0">
                  <a:ln/>
                  <a:solidFill>
                    <a:srgbClr val="0C2340"/>
                  </a:solidFill>
                  <a:latin typeface="Arial"/>
                  <a:cs typeface="Arial"/>
                  <a:sym typeface="Arial"/>
                  <a:rtl val="0"/>
                </a:rPr>
                <a:t>29%</a:t>
              </a: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1D5606-1621-1215-3FA4-CF5EB68B8477}"/>
              </a:ext>
            </a:extLst>
          </p:cNvPr>
          <p:cNvSpPr/>
          <p:nvPr/>
        </p:nvSpPr>
        <p:spPr>
          <a:xfrm>
            <a:off x="3238500" y="5619750"/>
            <a:ext cx="8572500" cy="952500"/>
          </a:xfrm>
          <a:custGeom>
            <a:avLst/>
            <a:gdLst>
              <a:gd name="connsiteX0" fmla="*/ 0 w 8572500"/>
              <a:gd name="connsiteY0" fmla="*/ 0 h 952500"/>
              <a:gd name="connsiteX1" fmla="*/ 8572500 w 8572500"/>
              <a:gd name="connsiteY1" fmla="*/ 0 h 952500"/>
              <a:gd name="connsiteX2" fmla="*/ 8572500 w 8572500"/>
              <a:gd name="connsiteY2" fmla="*/ 952500 h 952500"/>
              <a:gd name="connsiteX3" fmla="*/ 0 w 857250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952500">
                <a:moveTo>
                  <a:pt x="0" y="0"/>
                </a:moveTo>
                <a:lnTo>
                  <a:pt x="8572500" y="0"/>
                </a:lnTo>
                <a:lnTo>
                  <a:pt x="8572500" y="952500"/>
                </a:lnTo>
                <a:lnTo>
                  <a:pt x="0" y="952500"/>
                </a:lnTo>
                <a:close/>
              </a:path>
            </a:pathLst>
          </a:custGeom>
          <a:solidFill>
            <a:srgbClr val="F5F5F5"/>
          </a:solidFill>
          <a:ln w="9525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E682A5-748D-0E56-DBAE-B80B7353DD0F}"/>
              </a:ext>
            </a:extLst>
          </p:cNvPr>
          <p:cNvSpPr txBox="1"/>
          <p:nvPr/>
        </p:nvSpPr>
        <p:spPr>
          <a:xfrm>
            <a:off x="3337560" y="5678805"/>
            <a:ext cx="935355" cy="32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b="1" spc="0" baseline="0" dirty="0">
                <a:ln/>
                <a:solidFill>
                  <a:srgbClr val="0C2340"/>
                </a:solidFill>
                <a:latin typeface="微软雅黑"/>
                <a:ea typeface="微软雅黑"/>
                <a:sym typeface="微软雅黑"/>
                <a:rtl val="0"/>
              </a:rPr>
              <a:t>主要洞察</a:t>
            </a:r>
            <a:r>
              <a:rPr lang="zh-CN" altLang="en-US" sz="1350" b="1" spc="0" baseline="0" dirty="0">
                <a:ln/>
                <a:solidFill>
                  <a:srgbClr val="0C2340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70345A-86E4-FA5F-8BC0-7D0140460CF7}"/>
              </a:ext>
            </a:extLst>
          </p:cNvPr>
          <p:cNvSpPr txBox="1"/>
          <p:nvPr/>
        </p:nvSpPr>
        <p:spPr>
          <a:xfrm>
            <a:off x="3337560" y="5983605"/>
            <a:ext cx="500253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zh-CN" altLang="en-US" sz="1200" spc="0" baseline="0" dirty="0">
                <a:ln/>
                <a:solidFill>
                  <a:srgbClr val="333333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吸引人的标题是提高内容曝光率的首要因素，能有效提升</a:t>
            </a:r>
            <a:r>
              <a:rPr lang="zh-CN" altLang="en-US" sz="1200" spc="0" baseline="0" dirty="0">
                <a:ln/>
                <a:solidFill>
                  <a:srgbClr val="333333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65%</a:t>
            </a:r>
            <a:r>
              <a:rPr lang="zh-CN" altLang="en-US" sz="1200" spc="0" baseline="0" dirty="0">
                <a:ln/>
                <a:solidFill>
                  <a:srgbClr val="333333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的点击率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EC454-AF98-4E01-DD38-FC990B1DA498}"/>
              </a:ext>
            </a:extLst>
          </p:cNvPr>
          <p:cNvSpPr txBox="1"/>
          <p:nvPr/>
        </p:nvSpPr>
        <p:spPr>
          <a:xfrm>
            <a:off x="3337560" y="6221730"/>
            <a:ext cx="41452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zh-CN" altLang="en-US" sz="1200" spc="0" baseline="0" dirty="0">
                <a:ln/>
                <a:solidFill>
                  <a:srgbClr val="333333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结合高质量图片和个人故事的内容，平均互动率提升</a:t>
            </a:r>
            <a:r>
              <a:rPr lang="zh-CN" altLang="en-US" sz="1200" spc="0" baseline="0" dirty="0">
                <a:ln/>
                <a:solidFill>
                  <a:srgbClr val="333333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3.2</a:t>
            </a:r>
            <a:r>
              <a:rPr lang="zh-CN" altLang="en-US" sz="1200" spc="0" baseline="0" dirty="0">
                <a:ln/>
                <a:solidFill>
                  <a:srgbClr val="333333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倍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FF636FB-DD75-2336-310D-B7EBE58A91C8}"/>
              </a:ext>
            </a:extLst>
          </p:cNvPr>
          <p:cNvSpPr/>
          <p:nvPr/>
        </p:nvSpPr>
        <p:spPr>
          <a:xfrm>
            <a:off x="0" y="6667500"/>
            <a:ext cx="12192000" cy="190500"/>
          </a:xfrm>
          <a:custGeom>
            <a:avLst/>
            <a:gdLst>
              <a:gd name="connsiteX0" fmla="*/ 0 w 12192000"/>
              <a:gd name="connsiteY0" fmla="*/ 0 h 190500"/>
              <a:gd name="connsiteX1" fmla="*/ 12192000 w 12192000"/>
              <a:gd name="connsiteY1" fmla="*/ 0 h 190500"/>
              <a:gd name="connsiteX2" fmla="*/ 12192000 w 12192000"/>
              <a:gd name="connsiteY2" fmla="*/ 190500 h 190500"/>
              <a:gd name="connsiteX3" fmla="*/ 0 w 121920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90500">
                <a:moveTo>
                  <a:pt x="0" y="0"/>
                </a:moveTo>
                <a:lnTo>
                  <a:pt x="12192000" y="0"/>
                </a:lnTo>
                <a:lnTo>
                  <a:pt x="121920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0C23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DA1070-C0D1-4145-5A14-C9C9109BF0D3}"/>
              </a:ext>
            </a:extLst>
          </p:cNvPr>
          <p:cNvSpPr txBox="1"/>
          <p:nvPr/>
        </p:nvSpPr>
        <p:spPr>
          <a:xfrm>
            <a:off x="10948035" y="6640830"/>
            <a:ext cx="954405" cy="253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00" spc="0" baseline="0">
                <a:ln/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第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2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页，共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24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EE6977-EF59-F434-3059-87E6F347E102}"/>
              </a:ext>
            </a:extLst>
          </p:cNvPr>
          <p:cNvSpPr txBox="1"/>
          <p:nvPr/>
        </p:nvSpPr>
        <p:spPr>
          <a:xfrm>
            <a:off x="289560" y="6640830"/>
            <a:ext cx="1859280" cy="253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00" spc="0" baseline="0">
                <a:ln/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小红书爆款内容策略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 | 2025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年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Arial"/>
                <a:ea typeface="微软雅黑"/>
                <a:cs typeface="Arial"/>
                <a:sym typeface="Arial"/>
                <a:rtl val="0"/>
              </a:rPr>
              <a:t>4</a:t>
            </a:r>
            <a:r>
              <a:rPr lang="zh-CN" altLang="en-US" sz="900" spc="0" baseline="0">
                <a:ln/>
                <a:solidFill>
                  <a:srgbClr val="FFFFFF"/>
                </a:solidFill>
                <a:latin typeface="微软雅黑"/>
                <a:ea typeface="微软雅黑"/>
                <a:cs typeface="Arial"/>
                <a:sym typeface="微软雅黑"/>
                <a:rtl val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6601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展平 周</dc:creator>
  <cp:lastModifiedBy>展平 周</cp:lastModifiedBy>
  <cp:revision>5</cp:revision>
  <dcterms:created xsi:type="dcterms:W3CDTF">2025-04-28T10:19:15Z</dcterms:created>
  <dcterms:modified xsi:type="dcterms:W3CDTF">2025-05-21T01:01:14Z</dcterms:modified>
</cp:coreProperties>
</file>