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Montserrat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0XVWBHgBUpbfAPbMih2w1cCO7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028700" y="2481649"/>
            <a:ext cx="10250230" cy="4205382"/>
            <a:chOff x="0" y="9525"/>
            <a:chExt cx="13666973" cy="5607176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1105381"/>
              <a:ext cx="13666973" cy="3583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4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PROYECTO</a:t>
              </a:r>
              <a:endParaRPr/>
            </a:p>
            <a:p>
              <a:pPr indent="0" lvl="0" marL="0" marR="0" rtl="0" algn="l">
                <a:lnSpc>
                  <a:spcPct val="114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STYLEBLOG</a:t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4941045"/>
              <a:ext cx="13666973" cy="675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2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24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 Fase 1</a:t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9525"/>
              <a:ext cx="13666973" cy="852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98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PLANIFICACIÓN</a:t>
              </a:r>
              <a:endParaRPr/>
            </a:p>
          </p:txBody>
        </p:sp>
      </p:grpSp>
      <p:sp>
        <p:nvSpPr>
          <p:cNvPr id="89" name="Google Shape;89;p1"/>
          <p:cNvSpPr/>
          <p:nvPr/>
        </p:nvSpPr>
        <p:spPr>
          <a:xfrm>
            <a:off x="11564891" y="774120"/>
            <a:ext cx="7045526" cy="5674851"/>
          </a:xfrm>
          <a:custGeom>
            <a:rect b="b" l="l" r="r" t="t"/>
            <a:pathLst>
              <a:path extrusionOk="0" h="5674851" w="7045526">
                <a:moveTo>
                  <a:pt x="0" y="0"/>
                </a:moveTo>
                <a:lnTo>
                  <a:pt x="7045525" y="0"/>
                </a:lnTo>
                <a:lnTo>
                  <a:pt x="7045525" y="5674851"/>
                </a:lnTo>
                <a:lnTo>
                  <a:pt x="0" y="567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498256" y="4572468"/>
            <a:ext cx="5781333" cy="4940411"/>
          </a:xfrm>
          <a:custGeom>
            <a:rect b="b" l="l" r="r" t="t"/>
            <a:pathLst>
              <a:path extrusionOk="0" h="4940411" w="5781333">
                <a:moveTo>
                  <a:pt x="0" y="0"/>
                </a:moveTo>
                <a:lnTo>
                  <a:pt x="5781333" y="0"/>
                </a:lnTo>
                <a:lnTo>
                  <a:pt x="5781333" y="4940412"/>
                </a:lnTo>
                <a:lnTo>
                  <a:pt x="0" y="4940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167456" y="8029793"/>
            <a:ext cx="3677937" cy="14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Felipe Barros</a:t>
            </a:r>
            <a:endParaRPr/>
          </a:p>
          <a:p>
            <a:pPr indent="0" lvl="0" marL="0" marR="0" rtl="0" algn="l">
              <a:lnSpc>
                <a:spcPct val="122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Matía Godoy</a:t>
            </a:r>
            <a:endParaRPr/>
          </a:p>
          <a:p>
            <a:pPr indent="0" lvl="0" marL="0" marR="0" rtl="0" algn="l">
              <a:lnSpc>
                <a:spcPct val="122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Romina Poblete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578717" y="8450416"/>
            <a:ext cx="3677937" cy="987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Capstone 02D</a:t>
            </a:r>
            <a:endParaRPr/>
          </a:p>
          <a:p>
            <a:pPr indent="0" lvl="0" marL="0" marR="0" rtl="0" algn="l">
              <a:lnSpc>
                <a:spcPct val="122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04-09-2024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481513" y="2342810"/>
            <a:ext cx="9504183" cy="7703134"/>
          </a:xfrm>
          <a:custGeom>
            <a:rect b="b" l="l" r="r" t="t"/>
            <a:pathLst>
              <a:path extrusionOk="0" h="7703134" w="9504183">
                <a:moveTo>
                  <a:pt x="0" y="0"/>
                </a:moveTo>
                <a:lnTo>
                  <a:pt x="9504183" y="0"/>
                </a:lnTo>
                <a:lnTo>
                  <a:pt x="9504183" y="7703134"/>
                </a:lnTo>
                <a:lnTo>
                  <a:pt x="0" y="7703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0204571" y="2969835"/>
            <a:ext cx="7900127" cy="6449083"/>
          </a:xfrm>
          <a:custGeom>
            <a:rect b="b" l="l" r="r" t="t"/>
            <a:pathLst>
              <a:path extrusionOk="0" h="6449083" w="7900127">
                <a:moveTo>
                  <a:pt x="0" y="0"/>
                </a:moveTo>
                <a:lnTo>
                  <a:pt x="7900127" y="0"/>
                </a:lnTo>
                <a:lnTo>
                  <a:pt x="7900127" y="6449083"/>
                </a:lnTo>
                <a:lnTo>
                  <a:pt x="0" y="6449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1801451" y="1357266"/>
            <a:ext cx="15457849" cy="679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DISEÑO PROTOTIPO ESCALABLE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595616" y="2428768"/>
            <a:ext cx="8302150" cy="6829532"/>
          </a:xfrm>
          <a:custGeom>
            <a:rect b="b" l="l" r="r" t="t"/>
            <a:pathLst>
              <a:path extrusionOk="0" h="6829532" w="8302150">
                <a:moveTo>
                  <a:pt x="0" y="0"/>
                </a:moveTo>
                <a:lnTo>
                  <a:pt x="8302150" y="0"/>
                </a:lnTo>
                <a:lnTo>
                  <a:pt x="8302150" y="6829532"/>
                </a:lnTo>
                <a:lnTo>
                  <a:pt x="0" y="6829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9530375" y="2396168"/>
            <a:ext cx="8381410" cy="6894733"/>
          </a:xfrm>
          <a:custGeom>
            <a:rect b="b" l="l" r="r" t="t"/>
            <a:pathLst>
              <a:path extrusionOk="0" h="6894733" w="8381410">
                <a:moveTo>
                  <a:pt x="0" y="0"/>
                </a:moveTo>
                <a:lnTo>
                  <a:pt x="8381410" y="0"/>
                </a:lnTo>
                <a:lnTo>
                  <a:pt x="8381410" y="6894733"/>
                </a:lnTo>
                <a:lnTo>
                  <a:pt x="0" y="6894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1801451" y="1357266"/>
            <a:ext cx="15457849" cy="679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DISEÑO PROTOTIPO CLIENTE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3660860" y="1514658"/>
            <a:ext cx="10966281" cy="7257684"/>
          </a:xfrm>
          <a:custGeom>
            <a:rect b="b" l="l" r="r" t="t"/>
            <a:pathLst>
              <a:path extrusionOk="0" h="7257684" w="10966281">
                <a:moveTo>
                  <a:pt x="0" y="0"/>
                </a:moveTo>
                <a:lnTo>
                  <a:pt x="10966280" y="0"/>
                </a:lnTo>
                <a:lnTo>
                  <a:pt x="10966280" y="7257684"/>
                </a:lnTo>
                <a:lnTo>
                  <a:pt x="0" y="7257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5757888" y="4659263"/>
            <a:ext cx="6772224" cy="9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3884839" y="5578891"/>
            <a:ext cx="5975289" cy="6097233"/>
          </a:xfrm>
          <a:custGeom>
            <a:rect b="b" l="l" r="r" t="t"/>
            <a:pathLst>
              <a:path extrusionOk="0" h="6097233" w="5975289">
                <a:moveTo>
                  <a:pt x="0" y="0"/>
                </a:moveTo>
                <a:lnTo>
                  <a:pt x="5975289" y="0"/>
                </a:lnTo>
                <a:lnTo>
                  <a:pt x="5975289" y="6097233"/>
                </a:lnTo>
                <a:lnTo>
                  <a:pt x="0" y="6097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-323901" y="-808172"/>
            <a:ext cx="4879873" cy="5191355"/>
          </a:xfrm>
          <a:custGeom>
            <a:rect b="b" l="l" r="r" t="t"/>
            <a:pathLst>
              <a:path extrusionOk="0" h="5191355" w="4879873">
                <a:moveTo>
                  <a:pt x="0" y="0"/>
                </a:moveTo>
                <a:lnTo>
                  <a:pt x="4879873" y="0"/>
                </a:lnTo>
                <a:lnTo>
                  <a:pt x="4879873" y="5191355"/>
                </a:lnTo>
                <a:lnTo>
                  <a:pt x="0" y="5191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3766489" y="3574267"/>
            <a:ext cx="10755022" cy="3824996"/>
            <a:chOff x="0" y="28575"/>
            <a:chExt cx="14340029" cy="5099994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0" y="28575"/>
              <a:ext cx="14340029" cy="1198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STYLEBLOG</a:t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1502450"/>
              <a:ext cx="14340029" cy="3626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Queremos crear una interfaz para los usuarios y dueños de barberías y/o salones de belleza (barberos, estilista) donde en el caso de los usuarios puedan encontrar hora y servicios de peluquería y también productos para el cuidado del pelo o maquinaria y en el caso de los dueños estos puedan revisar la clientela y los horarios tomados por sus clientes.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-2925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-109666" y="777097"/>
            <a:ext cx="5223851" cy="1852092"/>
          </a:xfrm>
          <a:custGeom>
            <a:rect b="b" l="l" r="r" t="t"/>
            <a:pathLst>
              <a:path extrusionOk="0" h="1852092" w="5223851">
                <a:moveTo>
                  <a:pt x="0" y="0"/>
                </a:moveTo>
                <a:lnTo>
                  <a:pt x="5223851" y="0"/>
                </a:lnTo>
                <a:lnTo>
                  <a:pt x="5223851" y="1852092"/>
                </a:lnTo>
                <a:lnTo>
                  <a:pt x="0" y="1852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4341260" y="0"/>
            <a:ext cx="4828749" cy="2827013"/>
          </a:xfrm>
          <a:custGeom>
            <a:rect b="b" l="l" r="r" t="t"/>
            <a:pathLst>
              <a:path extrusionOk="0" h="2827013" w="4828749">
                <a:moveTo>
                  <a:pt x="0" y="0"/>
                </a:moveTo>
                <a:lnTo>
                  <a:pt x="4828749" y="0"/>
                </a:lnTo>
                <a:lnTo>
                  <a:pt x="4828749" y="2827013"/>
                </a:lnTo>
                <a:lnTo>
                  <a:pt x="0" y="2827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-5400000">
            <a:off x="13988883" y="6123836"/>
            <a:ext cx="2456191" cy="7262931"/>
          </a:xfrm>
          <a:custGeom>
            <a:rect b="b" l="l" r="r" t="t"/>
            <a:pathLst>
              <a:path extrusionOk="0" h="7262931" w="2456191">
                <a:moveTo>
                  <a:pt x="0" y="0"/>
                </a:moveTo>
                <a:lnTo>
                  <a:pt x="2456191" y="0"/>
                </a:lnTo>
                <a:lnTo>
                  <a:pt x="2456191" y="7262931"/>
                </a:lnTo>
                <a:lnTo>
                  <a:pt x="0" y="72629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48844" y="4358250"/>
            <a:ext cx="51864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GESTOR DE PROYECTOS Y DISEÑADOR UX/UI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448844" y="5290609"/>
            <a:ext cx="51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ROMINA POBLETE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302115" y="4256294"/>
            <a:ext cx="5180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DESARROLLADOR BACKEND Y ENCARGADO DE ASEGURAMIENTO DE CALIDAD</a:t>
            </a:r>
            <a:endParaRPr/>
          </a:p>
          <a:p>
            <a:pPr indent="0" lvl="0" marL="0" marR="0" rtl="0" algn="ctr">
              <a:lnSpc>
                <a:spcPct val="10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307970" y="5431655"/>
            <a:ext cx="51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MATÍA GODOY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2155385" y="5179176"/>
            <a:ext cx="51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FELIPE BARROS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2155385" y="4358250"/>
            <a:ext cx="51864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DESARROLLADOR FRONTEND Y ESPECIALISTA EN INTEGRACIÓN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5880710" y="1731718"/>
            <a:ext cx="6526579" cy="66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EQUIPO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1028700" y="2738935"/>
            <a:ext cx="2977739" cy="1085965"/>
            <a:chOff x="0" y="0"/>
            <a:chExt cx="1114357" cy="406400"/>
          </a:xfrm>
        </p:grpSpPr>
        <p:sp>
          <p:nvSpPr>
            <p:cNvPr id="124" name="Google Shape;124;p4"/>
            <p:cNvSpPr/>
            <p:nvPr/>
          </p:nvSpPr>
          <p:spPr>
            <a:xfrm>
              <a:off x="0" y="0"/>
              <a:ext cx="1114357" cy="406400"/>
            </a:xfrm>
            <a:custGeom>
              <a:rect b="b" l="l" r="r" t="t"/>
              <a:pathLst>
                <a:path extrusionOk="0" h="406400" w="1114357">
                  <a:moveTo>
                    <a:pt x="0" y="0"/>
                  </a:moveTo>
                  <a:lnTo>
                    <a:pt x="911157" y="0"/>
                  </a:lnTo>
                  <a:lnTo>
                    <a:pt x="1114357" y="203200"/>
                  </a:lnTo>
                  <a:lnTo>
                    <a:pt x="91115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77800" y="9525"/>
              <a:ext cx="86035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3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241C44"/>
                  </a:solidFill>
                  <a:latin typeface="Arial"/>
                  <a:ea typeface="Arial"/>
                  <a:cs typeface="Arial"/>
                  <a:sym typeface="Arial"/>
                </a:rPr>
                <a:t>CARTA GANTT</a:t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 rot="5400000">
            <a:off x="15051787" y="-1430612"/>
            <a:ext cx="3824900" cy="4781125"/>
          </a:xfrm>
          <a:custGeom>
            <a:rect b="b" l="l" r="r" t="t"/>
            <a:pathLst>
              <a:path extrusionOk="0" h="4781125" w="3824900">
                <a:moveTo>
                  <a:pt x="0" y="0"/>
                </a:moveTo>
                <a:lnTo>
                  <a:pt x="3824900" y="0"/>
                </a:lnTo>
                <a:lnTo>
                  <a:pt x="3824900" y="4781126"/>
                </a:lnTo>
                <a:lnTo>
                  <a:pt x="0" y="4781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-1447655" y="-927197"/>
            <a:ext cx="3869488" cy="3306653"/>
          </a:xfrm>
          <a:custGeom>
            <a:rect b="b" l="l" r="r" t="t"/>
            <a:pathLst>
              <a:path extrusionOk="0" h="3306653" w="3869488">
                <a:moveTo>
                  <a:pt x="0" y="0"/>
                </a:moveTo>
                <a:lnTo>
                  <a:pt x="3869488" y="0"/>
                </a:lnTo>
                <a:lnTo>
                  <a:pt x="3869488" y="3306653"/>
                </a:lnTo>
                <a:lnTo>
                  <a:pt x="0" y="33066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50521" y="4186850"/>
            <a:ext cx="16786957" cy="5276335"/>
          </a:xfrm>
          <a:custGeom>
            <a:rect b="b" l="l" r="r" t="t"/>
            <a:pathLst>
              <a:path extrusionOk="0" h="5276335" w="16786957">
                <a:moveTo>
                  <a:pt x="0" y="0"/>
                </a:moveTo>
                <a:lnTo>
                  <a:pt x="16786958" y="0"/>
                </a:lnTo>
                <a:lnTo>
                  <a:pt x="16786958" y="5276335"/>
                </a:lnTo>
                <a:lnTo>
                  <a:pt x="0" y="5276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123975" y="1057275"/>
            <a:ext cx="11178135" cy="1359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F4F2F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PLAN GENERAL Y METODOLOGÍA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6251832" y="2933700"/>
            <a:ext cx="11007468" cy="112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Metodología: Ágil (Scrum), por su forma iterativa e incremental y flexible a cualquier cambio o mejora que se requiera  en el proceso.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4584263" y="-997910"/>
            <a:ext cx="4491963" cy="4583636"/>
          </a:xfrm>
          <a:custGeom>
            <a:rect b="b" l="l" r="r" t="t"/>
            <a:pathLst>
              <a:path extrusionOk="0" h="4583636" w="4491963">
                <a:moveTo>
                  <a:pt x="0" y="0"/>
                </a:moveTo>
                <a:lnTo>
                  <a:pt x="4491963" y="0"/>
                </a:lnTo>
                <a:lnTo>
                  <a:pt x="4491963" y="4583636"/>
                </a:lnTo>
                <a:lnTo>
                  <a:pt x="0" y="4583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-1190459" y="6826560"/>
            <a:ext cx="4888190" cy="3937215"/>
          </a:xfrm>
          <a:custGeom>
            <a:rect b="b" l="l" r="r" t="t"/>
            <a:pathLst>
              <a:path extrusionOk="0" h="3937215" w="4888190">
                <a:moveTo>
                  <a:pt x="0" y="0"/>
                </a:moveTo>
                <a:lnTo>
                  <a:pt x="4888191" y="0"/>
                </a:lnTo>
                <a:lnTo>
                  <a:pt x="4888191" y="3937215"/>
                </a:lnTo>
                <a:lnTo>
                  <a:pt x="0" y="39372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152005" y="1684341"/>
            <a:ext cx="13983990" cy="7964392"/>
          </a:xfrm>
          <a:custGeom>
            <a:rect b="b" l="l" r="r" t="t"/>
            <a:pathLst>
              <a:path extrusionOk="0" h="7964392" w="13983990">
                <a:moveTo>
                  <a:pt x="0" y="0"/>
                </a:moveTo>
                <a:lnTo>
                  <a:pt x="13983990" y="0"/>
                </a:lnTo>
                <a:lnTo>
                  <a:pt x="13983990" y="7964392"/>
                </a:lnTo>
                <a:lnTo>
                  <a:pt x="0" y="7964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253637" y="626523"/>
            <a:ext cx="11178135" cy="66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SPRINTS Y FASES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3097099" y="1449393"/>
            <a:ext cx="12093801" cy="7388213"/>
          </a:xfrm>
          <a:custGeom>
            <a:rect b="b" l="l" r="r" t="t"/>
            <a:pathLst>
              <a:path extrusionOk="0" h="7388213" w="12093801">
                <a:moveTo>
                  <a:pt x="0" y="0"/>
                </a:moveTo>
                <a:lnTo>
                  <a:pt x="12093802" y="0"/>
                </a:lnTo>
                <a:lnTo>
                  <a:pt x="12093802" y="7388214"/>
                </a:lnTo>
                <a:lnTo>
                  <a:pt x="0" y="738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766489" y="4270970"/>
            <a:ext cx="10755022" cy="1773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REQUISITOS PARA LA FASE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-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0" y="7266363"/>
            <a:ext cx="4843586" cy="3020637"/>
          </a:xfrm>
          <a:custGeom>
            <a:rect b="b" l="l" r="r" t="t"/>
            <a:pathLst>
              <a:path extrusionOk="0" h="3020637" w="4843586">
                <a:moveTo>
                  <a:pt x="0" y="0"/>
                </a:moveTo>
                <a:lnTo>
                  <a:pt x="4843586" y="0"/>
                </a:lnTo>
                <a:lnTo>
                  <a:pt x="4843586" y="3020637"/>
                </a:lnTo>
                <a:lnTo>
                  <a:pt x="0" y="30206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077785" y="1502145"/>
            <a:ext cx="6341927" cy="968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DEFINICIÓN DE REQUERIMIENTOS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1077785" y="2619564"/>
            <a:ext cx="6422464" cy="3921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nuestro proyecto pensamos en los requerimientos necesarios para que este pueda funcionar correctamente, pensando en  satisfacer las necesidades de los usuarios, en cómo el sistema debe comportarse y en los aspectos técnicos necesarios para implementar el sistema.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8686800" y="1517881"/>
            <a:ext cx="49406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9765757" y="1257300"/>
            <a:ext cx="6542778" cy="87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Requerimientos Funcionales: </a:t>
            </a:r>
            <a:endParaRPr/>
          </a:p>
          <a:p>
            <a:pPr indent="0" lvl="0" marL="0" marR="0" rtl="0" algn="l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9765757" y="1643842"/>
            <a:ext cx="5078255" cy="294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16" lvl="1" marL="508034" marR="0" rtl="0" algn="l">
              <a:lnSpc>
                <a:spcPct val="1176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Gestión de Perfiles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16" lvl="1" marL="508034" marR="0" rtl="0" algn="l">
              <a:lnSpc>
                <a:spcPct val="1176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de Reservas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16" lvl="1" marL="508034" marR="0" rtl="0" algn="l">
              <a:lnSpc>
                <a:spcPct val="1176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 de Historial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16" lvl="1" marL="508034" marR="0" rtl="0" algn="l">
              <a:lnSpc>
                <a:spcPct val="1176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Gestión de Clientes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16" lvl="1" marL="508034" marR="0" rtl="0" algn="l">
              <a:lnSpc>
                <a:spcPct val="1176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Notificaciones y Alertas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16" lvl="1" marL="508034" marR="0" rtl="0" algn="l">
              <a:lnSpc>
                <a:spcPct val="1176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Reportes y Estadísticas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1377607" y="4952300"/>
            <a:ext cx="494066" cy="52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2456564" y="4690774"/>
            <a:ext cx="5995592" cy="8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Requerimientos No Funcionales</a:t>
            </a:r>
            <a:endParaRPr/>
          </a:p>
          <a:p>
            <a:pPr indent="0" lvl="0" marL="0" marR="0" rtl="0" algn="l">
              <a:lnSpc>
                <a:spcPct val="9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12456564" y="5077789"/>
            <a:ext cx="5995592" cy="2524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Usabilidad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Rendimiento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Escalabilidad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Disponibilidad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7981526" y="7832559"/>
            <a:ext cx="49406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9060483" y="7571978"/>
            <a:ext cx="5995592" cy="87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Requerimientos Técnicos</a:t>
            </a:r>
            <a:endParaRPr/>
          </a:p>
          <a:p>
            <a:pPr indent="0" lvl="0" marL="0" marR="0" rtl="0" algn="l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060483" y="7958520"/>
            <a:ext cx="5995592" cy="16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Plataforma</a:t>
            </a:r>
            <a:endParaRPr/>
          </a:p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/>
          </a:p>
          <a:p>
            <a:pPr indent="-253681" lvl="1" marL="507363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Integraciones</a:t>
            </a:r>
            <a:endParaRPr/>
          </a:p>
          <a:p>
            <a:pPr indent="0" lvl="0" marL="0" marR="0" rtl="0" algn="l">
              <a:lnSpc>
                <a:spcPct val="117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4695427" y="6375999"/>
            <a:ext cx="4491963" cy="4583636"/>
          </a:xfrm>
          <a:custGeom>
            <a:rect b="b" l="l" r="r" t="t"/>
            <a:pathLst>
              <a:path extrusionOk="0" h="4583636" w="4491963">
                <a:moveTo>
                  <a:pt x="0" y="0"/>
                </a:moveTo>
                <a:lnTo>
                  <a:pt x="4491963" y="0"/>
                </a:lnTo>
                <a:lnTo>
                  <a:pt x="4491963" y="4583636"/>
                </a:lnTo>
                <a:lnTo>
                  <a:pt x="0" y="4583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2036475" y="3299615"/>
            <a:ext cx="7880276" cy="31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GESTIÓN DE PERFIL DE LA BARBERÍA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1846601" y="5931297"/>
            <a:ext cx="6460874" cy="31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 DE HISTORIAL DE CITAS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10419080" y="4271099"/>
            <a:ext cx="5431009" cy="62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NOTIFICACIONES Y RECORDATORIOS</a:t>
            </a:r>
            <a:endParaRPr/>
          </a:p>
          <a:p>
            <a:pPr indent="0" lvl="0" marL="0" marR="0" rtl="0" algn="l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924605" y="3735140"/>
            <a:ext cx="6701842" cy="1656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dueño de mi barbería, quiero una página para poder crear y actualizar el perfil de mi negocio y mostrar los servicios que ofrezco, los productos que vendo, y mis horarios de atención.</a:t>
            </a:r>
            <a:endParaRPr/>
          </a:p>
          <a:p>
            <a:pPr indent="0" lvl="0" marL="0" marR="0" rtl="0" algn="just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1801451" y="6371334"/>
            <a:ext cx="6976683" cy="1656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barbero, quiero poder revisar el historial de citas de mis clientes, para prepararme adecuadamente antes de cada cita y ofrecer un servicio personalizado para mis clientes.</a:t>
            </a:r>
            <a:endParaRPr/>
          </a:p>
          <a:p>
            <a:pPr indent="0" lvl="0" marL="0" marR="0" rtl="0" algn="just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10267088" y="4855897"/>
            <a:ext cx="5734992" cy="132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barbero, quiero poder configurar y recibir notificaciones automáticas para recordar las citas.</a:t>
            </a:r>
            <a:endParaRPr/>
          </a:p>
          <a:p>
            <a:pPr indent="0" lvl="0" marL="0" marR="0" rtl="0" algn="just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1801451" y="1357266"/>
            <a:ext cx="11466548" cy="66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F4F2F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" l="0" r="0" t="-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307208" y="2994595"/>
            <a:ext cx="4424428" cy="5509552"/>
          </a:xfrm>
          <a:custGeom>
            <a:rect b="b" l="l" r="r" t="t"/>
            <a:pathLst>
              <a:path extrusionOk="0" h="5509552" w="4424428">
                <a:moveTo>
                  <a:pt x="0" y="0"/>
                </a:moveTo>
                <a:lnTo>
                  <a:pt x="4424428" y="0"/>
                </a:lnTo>
                <a:lnTo>
                  <a:pt x="4424428" y="5509552"/>
                </a:lnTo>
                <a:lnTo>
                  <a:pt x="0" y="5509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356" r="-53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2105365" y="4101447"/>
            <a:ext cx="2828113" cy="927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GESTIÓN DE PERFIL DE LA BARBERÍA</a:t>
            </a:r>
            <a:endParaRPr/>
          </a:p>
          <a:p>
            <a:pPr indent="0" lvl="0" marL="0" marR="0" rtl="0" algn="ctr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753480" y="4991028"/>
            <a:ext cx="3531884" cy="2656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5327" lvl="1" marL="410655" marR="0" rtl="0" algn="l">
              <a:lnSpc>
                <a:spcPct val="1399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2"/>
              <a:buFont typeface="Arial"/>
              <a:buChar char="•"/>
            </a:pPr>
            <a:r>
              <a:rPr b="0" i="0" lang="en-US" sz="190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perfil de la barbería</a:t>
            </a:r>
            <a:endParaRPr/>
          </a:p>
          <a:p>
            <a:pPr indent="-205327" lvl="1" marL="410655" marR="0" rtl="0" algn="l">
              <a:lnSpc>
                <a:spcPct val="1399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2"/>
              <a:buFont typeface="Arial"/>
              <a:buChar char="•"/>
            </a:pPr>
            <a:r>
              <a:rPr b="0" i="0" lang="en-US" sz="190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Actualizar perfil de la barbería</a:t>
            </a:r>
            <a:endParaRPr/>
          </a:p>
          <a:p>
            <a:pPr indent="-205327" lvl="1" marL="410655" marR="0" rtl="0" algn="l">
              <a:lnSpc>
                <a:spcPct val="1399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2"/>
              <a:buFont typeface="Arial"/>
              <a:buChar char="•"/>
            </a:pPr>
            <a:r>
              <a:rPr b="0" i="0" lang="en-US" sz="190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Agregar/editar servicios</a:t>
            </a:r>
            <a:endParaRPr/>
          </a:p>
          <a:p>
            <a:pPr indent="-205327" lvl="1" marL="410655" marR="0" rtl="0" algn="l">
              <a:lnSpc>
                <a:spcPct val="1399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2"/>
              <a:buFont typeface="Arial"/>
              <a:buChar char="•"/>
            </a:pPr>
            <a:r>
              <a:rPr b="0" i="0" lang="en-US" sz="190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Agregar/editar productos</a:t>
            </a:r>
            <a:endParaRPr/>
          </a:p>
          <a:p>
            <a:pPr indent="-205327" lvl="1" marL="410655" marR="0" rtl="0" algn="l">
              <a:lnSpc>
                <a:spcPct val="1399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2"/>
              <a:buFont typeface="Arial"/>
              <a:buChar char="•"/>
            </a:pPr>
            <a:r>
              <a:rPr b="0" i="0" lang="en-US" sz="190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Gestionar horarios de atención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6931786" y="2994595"/>
            <a:ext cx="4424428" cy="5509552"/>
          </a:xfrm>
          <a:custGeom>
            <a:rect b="b" l="l" r="r" t="t"/>
            <a:pathLst>
              <a:path extrusionOk="0" h="5509552" w="4424428">
                <a:moveTo>
                  <a:pt x="0" y="0"/>
                </a:moveTo>
                <a:lnTo>
                  <a:pt x="4424428" y="0"/>
                </a:lnTo>
                <a:lnTo>
                  <a:pt x="4424428" y="5509552"/>
                </a:lnTo>
                <a:lnTo>
                  <a:pt x="0" y="5509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356" r="-53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7732287" y="4284784"/>
            <a:ext cx="2823427" cy="927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 DE HISTORIAL DE CITAS</a:t>
            </a:r>
            <a:endParaRPr/>
          </a:p>
          <a:p>
            <a:pPr indent="0" lvl="0" marL="0" marR="0" rtl="0" algn="ctr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7576072" y="5223867"/>
            <a:ext cx="3135855" cy="199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5104" lvl="1" marL="410208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9"/>
              <a:buFont typeface="Arial"/>
              <a:buChar char="•"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Visualizar citas futuras</a:t>
            </a:r>
            <a:endParaRPr/>
          </a:p>
          <a:p>
            <a:pPr indent="-205104" lvl="1" marL="410208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9"/>
              <a:buFont typeface="Arial"/>
              <a:buChar char="•"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Visualizar citas pasadas</a:t>
            </a:r>
            <a:endParaRPr/>
          </a:p>
          <a:p>
            <a:pPr indent="-205104" lvl="1" marL="410208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9"/>
              <a:buFont typeface="Arial"/>
              <a:buChar char="•"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Acceder a detalles de citas</a:t>
            </a:r>
            <a:endParaRPr/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2556364" y="2994595"/>
            <a:ext cx="4424428" cy="5509552"/>
          </a:xfrm>
          <a:custGeom>
            <a:rect b="b" l="l" r="r" t="t"/>
            <a:pathLst>
              <a:path extrusionOk="0" h="5509552" w="4424428">
                <a:moveTo>
                  <a:pt x="0" y="0"/>
                </a:moveTo>
                <a:lnTo>
                  <a:pt x="4424428" y="0"/>
                </a:lnTo>
                <a:lnTo>
                  <a:pt x="4424428" y="5509552"/>
                </a:lnTo>
                <a:lnTo>
                  <a:pt x="0" y="5509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356" r="-53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3200650" y="4000320"/>
            <a:ext cx="2823427" cy="927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NOTIFICACIONES Y RECORDATORIOS</a:t>
            </a:r>
            <a:endParaRPr/>
          </a:p>
          <a:p>
            <a:pPr indent="0" lvl="0" marL="0" marR="0" rtl="0" algn="ctr">
              <a:lnSpc>
                <a:spcPct val="11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3200650" y="4841582"/>
            <a:ext cx="3135855" cy="26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5104" lvl="1" marL="410208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9"/>
              <a:buFont typeface="Arial"/>
              <a:buChar char="•"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Configurar notificaciones</a:t>
            </a:r>
            <a:endParaRPr/>
          </a:p>
          <a:p>
            <a:pPr indent="-205104" lvl="1" marL="410208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9"/>
              <a:buFont typeface="Arial"/>
              <a:buChar char="•"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Enviar recordatorios automáticos</a:t>
            </a:r>
            <a:endParaRPr/>
          </a:p>
          <a:p>
            <a:pPr indent="-205104" lvl="1" marL="410208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9"/>
              <a:buFont typeface="Arial"/>
              <a:buChar char="•"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Definir el periodo de tiempo para notificaciones</a:t>
            </a:r>
            <a:endParaRPr/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801451" y="1357266"/>
            <a:ext cx="13194800" cy="679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PLANIFICACIÓN BACKLOG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