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5" r:id="rId9"/>
    <p:sldId id="261" r:id="rId10"/>
    <p:sldId id="269" r:id="rId11"/>
    <p:sldId id="270" r:id="rId12"/>
    <p:sldId id="271" r:id="rId13"/>
    <p:sldId id="272" r:id="rId14"/>
    <p:sldId id="273" r:id="rId15"/>
    <p:sldId id="262" r:id="rId16"/>
    <p:sldId id="26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E6925-FC2C-498A-8947-961891EF7A0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9251C32-626D-411A-B5F5-45A7A7238C32}">
      <dgm:prSet/>
      <dgm:spPr/>
      <dgm:t>
        <a:bodyPr/>
        <a:lstStyle/>
        <a:p>
          <a:r>
            <a:rPr lang="en-US" b="1" dirty="0"/>
            <a:t>To predict the Credit Card Frauds </a:t>
          </a:r>
          <a:r>
            <a:rPr lang="en-US" b="1" i="0" baseline="0" dirty="0"/>
            <a:t>using Parallel  and Distributed Computing techniques</a:t>
          </a:r>
          <a:endParaRPr lang="en-US" dirty="0"/>
        </a:p>
      </dgm:t>
    </dgm:pt>
    <dgm:pt modelId="{945ADBAB-219F-40F2-9EA8-08815B01C7AA}" type="parTrans" cxnId="{85C1BDBF-0772-4B7B-94D9-35877A781FCE}">
      <dgm:prSet/>
      <dgm:spPr/>
      <dgm:t>
        <a:bodyPr/>
        <a:lstStyle/>
        <a:p>
          <a:endParaRPr lang="en-US"/>
        </a:p>
      </dgm:t>
    </dgm:pt>
    <dgm:pt modelId="{CF44C423-8DDA-43D0-AFFF-36B502A76922}" type="sibTrans" cxnId="{85C1BDBF-0772-4B7B-94D9-35877A781FCE}">
      <dgm:prSet/>
      <dgm:spPr/>
      <dgm:t>
        <a:bodyPr/>
        <a:lstStyle/>
        <a:p>
          <a:endParaRPr lang="en-US"/>
        </a:p>
      </dgm:t>
    </dgm:pt>
    <dgm:pt modelId="{D2F11960-0EEA-4455-96F2-5ADEC2FAA7B1}">
      <dgm:prSet/>
      <dgm:spPr/>
      <dgm:t>
        <a:bodyPr/>
        <a:lstStyle/>
        <a:p>
          <a:r>
            <a:rPr lang="en-US" b="1" dirty="0"/>
            <a:t>Comparison of Model Performances of Sequential Execution and Parallel Execution</a:t>
          </a:r>
          <a:endParaRPr lang="en-US" dirty="0"/>
        </a:p>
      </dgm:t>
    </dgm:pt>
    <dgm:pt modelId="{58A33CA1-555D-4941-B081-5C6B1714A9C4}" type="parTrans" cxnId="{BC3FCA73-BB61-43D3-9C3C-CC910926B4CC}">
      <dgm:prSet/>
      <dgm:spPr/>
      <dgm:t>
        <a:bodyPr/>
        <a:lstStyle/>
        <a:p>
          <a:endParaRPr lang="en-US"/>
        </a:p>
      </dgm:t>
    </dgm:pt>
    <dgm:pt modelId="{25718908-0126-4F1A-A1B2-477ACF32077E}" type="sibTrans" cxnId="{BC3FCA73-BB61-43D3-9C3C-CC910926B4CC}">
      <dgm:prSet/>
      <dgm:spPr/>
      <dgm:t>
        <a:bodyPr/>
        <a:lstStyle/>
        <a:p>
          <a:endParaRPr lang="en-US"/>
        </a:p>
      </dgm:t>
    </dgm:pt>
    <dgm:pt modelId="{31090641-B1B3-4391-B636-CE53B23C8DF7}">
      <dgm:prSet/>
      <dgm:spPr/>
      <dgm:t>
        <a:bodyPr/>
        <a:lstStyle/>
        <a:p>
          <a:r>
            <a:rPr lang="en-US" b="1"/>
            <a:t>Analysis on Model Performance based on Evaluation Metrics</a:t>
          </a:r>
          <a:endParaRPr lang="en-US"/>
        </a:p>
      </dgm:t>
    </dgm:pt>
    <dgm:pt modelId="{45C4F5C9-23F4-43D1-A395-4F4D10A8F6DA}" type="parTrans" cxnId="{5145DEF5-E247-409B-AF2B-941970377F43}">
      <dgm:prSet/>
      <dgm:spPr/>
      <dgm:t>
        <a:bodyPr/>
        <a:lstStyle/>
        <a:p>
          <a:endParaRPr lang="en-US"/>
        </a:p>
      </dgm:t>
    </dgm:pt>
    <dgm:pt modelId="{7F37031F-4466-4169-A0E0-2885E6B36B86}" type="sibTrans" cxnId="{5145DEF5-E247-409B-AF2B-941970377F43}">
      <dgm:prSet/>
      <dgm:spPr/>
      <dgm:t>
        <a:bodyPr/>
        <a:lstStyle/>
        <a:p>
          <a:endParaRPr lang="en-US"/>
        </a:p>
      </dgm:t>
    </dgm:pt>
    <dgm:pt modelId="{66C9A0AA-03F8-4185-86BC-784A7A3BF4BE}" type="pres">
      <dgm:prSet presAssocID="{1D5E6925-FC2C-498A-8947-961891EF7A0C}" presName="linear" presStyleCnt="0">
        <dgm:presLayoutVars>
          <dgm:animLvl val="lvl"/>
          <dgm:resizeHandles val="exact"/>
        </dgm:presLayoutVars>
      </dgm:prSet>
      <dgm:spPr/>
    </dgm:pt>
    <dgm:pt modelId="{236D636A-6230-4FC3-9068-CC9881B1FBF1}" type="pres">
      <dgm:prSet presAssocID="{C9251C32-626D-411A-B5F5-45A7A7238C32}" presName="parentText" presStyleLbl="node1" presStyleIdx="0" presStyleCnt="3" custLinFactY="-40829" custLinFactNeighborY="-100000">
        <dgm:presLayoutVars>
          <dgm:chMax val="0"/>
          <dgm:bulletEnabled val="1"/>
        </dgm:presLayoutVars>
      </dgm:prSet>
      <dgm:spPr/>
    </dgm:pt>
    <dgm:pt modelId="{048BE0DA-46FB-4BFC-95C4-6985CA124DB8}" type="pres">
      <dgm:prSet presAssocID="{CF44C423-8DDA-43D0-AFFF-36B502A76922}" presName="spacer" presStyleCnt="0"/>
      <dgm:spPr/>
    </dgm:pt>
    <dgm:pt modelId="{59968962-5E51-4E34-82F8-599DFB7BBB2D}" type="pres">
      <dgm:prSet presAssocID="{D2F11960-0EEA-4455-96F2-5ADEC2FAA7B1}" presName="parentText" presStyleLbl="node1" presStyleIdx="1" presStyleCnt="3" custLinFactNeighborX="518" custLinFactNeighborY="2">
        <dgm:presLayoutVars>
          <dgm:chMax val="0"/>
          <dgm:bulletEnabled val="1"/>
        </dgm:presLayoutVars>
      </dgm:prSet>
      <dgm:spPr/>
    </dgm:pt>
    <dgm:pt modelId="{673940EC-01C1-42C4-BB7E-13783EF85901}" type="pres">
      <dgm:prSet presAssocID="{25718908-0126-4F1A-A1B2-477ACF32077E}" presName="spacer" presStyleCnt="0"/>
      <dgm:spPr/>
    </dgm:pt>
    <dgm:pt modelId="{F35F291C-9E55-4222-9087-EDF47E8C6AD8}" type="pres">
      <dgm:prSet presAssocID="{31090641-B1B3-4391-B636-CE53B23C8DF7}" presName="parentText" presStyleLbl="node1" presStyleIdx="2" presStyleCnt="3" custLinFactY="2509" custLinFactNeighborX="518" custLinFactNeighborY="100000">
        <dgm:presLayoutVars>
          <dgm:chMax val="0"/>
          <dgm:bulletEnabled val="1"/>
        </dgm:presLayoutVars>
      </dgm:prSet>
      <dgm:spPr/>
    </dgm:pt>
  </dgm:ptLst>
  <dgm:cxnLst>
    <dgm:cxn modelId="{6882C76C-451A-4C57-B175-7FD0C017D141}" type="presOf" srcId="{C9251C32-626D-411A-B5F5-45A7A7238C32}" destId="{236D636A-6230-4FC3-9068-CC9881B1FBF1}" srcOrd="0" destOrd="0" presId="urn:microsoft.com/office/officeart/2005/8/layout/vList2"/>
    <dgm:cxn modelId="{BC3FCA73-BB61-43D3-9C3C-CC910926B4CC}" srcId="{1D5E6925-FC2C-498A-8947-961891EF7A0C}" destId="{D2F11960-0EEA-4455-96F2-5ADEC2FAA7B1}" srcOrd="1" destOrd="0" parTransId="{58A33CA1-555D-4941-B081-5C6B1714A9C4}" sibTransId="{25718908-0126-4F1A-A1B2-477ACF32077E}"/>
    <dgm:cxn modelId="{B3D0197B-19F9-48D0-A6FF-402B180C16D0}" type="presOf" srcId="{D2F11960-0EEA-4455-96F2-5ADEC2FAA7B1}" destId="{59968962-5E51-4E34-82F8-599DFB7BBB2D}" srcOrd="0" destOrd="0" presId="urn:microsoft.com/office/officeart/2005/8/layout/vList2"/>
    <dgm:cxn modelId="{84B24CB6-9B44-4756-AD0F-758D689E5B07}" type="presOf" srcId="{31090641-B1B3-4391-B636-CE53B23C8DF7}" destId="{F35F291C-9E55-4222-9087-EDF47E8C6AD8}" srcOrd="0" destOrd="0" presId="urn:microsoft.com/office/officeart/2005/8/layout/vList2"/>
    <dgm:cxn modelId="{85C1BDBF-0772-4B7B-94D9-35877A781FCE}" srcId="{1D5E6925-FC2C-498A-8947-961891EF7A0C}" destId="{C9251C32-626D-411A-B5F5-45A7A7238C32}" srcOrd="0" destOrd="0" parTransId="{945ADBAB-219F-40F2-9EA8-08815B01C7AA}" sibTransId="{CF44C423-8DDA-43D0-AFFF-36B502A76922}"/>
    <dgm:cxn modelId="{4250C0DD-F822-4135-8BBE-A95ED449E6AE}" type="presOf" srcId="{1D5E6925-FC2C-498A-8947-961891EF7A0C}" destId="{66C9A0AA-03F8-4185-86BC-784A7A3BF4BE}" srcOrd="0" destOrd="0" presId="urn:microsoft.com/office/officeart/2005/8/layout/vList2"/>
    <dgm:cxn modelId="{5145DEF5-E247-409B-AF2B-941970377F43}" srcId="{1D5E6925-FC2C-498A-8947-961891EF7A0C}" destId="{31090641-B1B3-4391-B636-CE53B23C8DF7}" srcOrd="2" destOrd="0" parTransId="{45C4F5C9-23F4-43D1-A395-4F4D10A8F6DA}" sibTransId="{7F37031F-4466-4169-A0E0-2885E6B36B86}"/>
    <dgm:cxn modelId="{629373ED-BB77-45E8-9709-1B0E176C0A52}" type="presParOf" srcId="{66C9A0AA-03F8-4185-86BC-784A7A3BF4BE}" destId="{236D636A-6230-4FC3-9068-CC9881B1FBF1}" srcOrd="0" destOrd="0" presId="urn:microsoft.com/office/officeart/2005/8/layout/vList2"/>
    <dgm:cxn modelId="{A517561C-9857-4721-88E3-272D9440FD97}" type="presParOf" srcId="{66C9A0AA-03F8-4185-86BC-784A7A3BF4BE}" destId="{048BE0DA-46FB-4BFC-95C4-6985CA124DB8}" srcOrd="1" destOrd="0" presId="urn:microsoft.com/office/officeart/2005/8/layout/vList2"/>
    <dgm:cxn modelId="{8C35369F-19BD-40E2-8210-42417098FD96}" type="presParOf" srcId="{66C9A0AA-03F8-4185-86BC-784A7A3BF4BE}" destId="{59968962-5E51-4E34-82F8-599DFB7BBB2D}" srcOrd="2" destOrd="0" presId="urn:microsoft.com/office/officeart/2005/8/layout/vList2"/>
    <dgm:cxn modelId="{0E6284E2-6702-4354-97C1-9558883E233E}" type="presParOf" srcId="{66C9A0AA-03F8-4185-86BC-784A7A3BF4BE}" destId="{673940EC-01C1-42C4-BB7E-13783EF85901}" srcOrd="3" destOrd="0" presId="urn:microsoft.com/office/officeart/2005/8/layout/vList2"/>
    <dgm:cxn modelId="{381E9263-3D3B-48A2-8CC2-DD079BB7201D}" type="presParOf" srcId="{66C9A0AA-03F8-4185-86BC-784A7A3BF4BE}" destId="{F35F291C-9E55-4222-9087-EDF47E8C6A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933CE-93FE-46F3-B773-DA0C99B975D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32D1C-802A-404B-97C9-C7D10186E0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From the model evaluation metrics, we can conclude that the XGBoost model is the best performing model as its accuracy improved by 0.01% as we trained the model on multiple CPUs. The optimum number of CPUs required to process is 4.</a:t>
          </a:r>
          <a:endParaRPr lang="en-US" sz="1300" dirty="0"/>
        </a:p>
      </dgm:t>
    </dgm:pt>
    <dgm:pt modelId="{C4F2E9BA-979D-444F-BCBF-947B52E97CAE}" type="parTrans" cxnId="{5A0E8E36-BBAD-4A36-BEEA-1999CC90D079}">
      <dgm:prSet/>
      <dgm:spPr/>
      <dgm:t>
        <a:bodyPr/>
        <a:lstStyle/>
        <a:p>
          <a:endParaRPr lang="en-US"/>
        </a:p>
      </dgm:t>
    </dgm:pt>
    <dgm:pt modelId="{A756EFEC-32F4-4C07-9258-19E00B7430B1}" type="sibTrans" cxnId="{5A0E8E36-BBAD-4A36-BEEA-1999CC90D0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B1AD31-3C95-4499-AE12-E730204F46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However, Random Forest Classifier showed better performance with efficiency of 2.05 on CPU =1 even when processed parallelly</a:t>
          </a:r>
          <a:endParaRPr lang="en-US" sz="1300" dirty="0"/>
        </a:p>
      </dgm:t>
    </dgm:pt>
    <dgm:pt modelId="{82171933-C534-4898-BFB3-12042996E9B0}" type="parTrans" cxnId="{8BC38510-801C-4960-92A0-D14F842B375A}">
      <dgm:prSet/>
      <dgm:spPr/>
      <dgm:t>
        <a:bodyPr/>
        <a:lstStyle/>
        <a:p>
          <a:endParaRPr lang="en-US"/>
        </a:p>
      </dgm:t>
    </dgm:pt>
    <dgm:pt modelId="{F07D2F59-7703-4D66-88FF-98E0D81385FE}" type="sibTrans" cxnId="{8BC38510-801C-4960-92A0-D14F842B37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FFFA8-AFBA-4123-8CD9-F68E1DDF2B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Light Gradient Descent Boost Model ran fastest among the other two. However, the efficiency and speedup are less as compared to the other two models</a:t>
          </a:r>
          <a:endParaRPr lang="en-US" sz="1300" dirty="0"/>
        </a:p>
      </dgm:t>
    </dgm:pt>
    <dgm:pt modelId="{CDD34D69-63D1-4C50-8ABD-692A85A840F0}" type="parTrans" cxnId="{AFCDBE13-4374-4E5F-8EC5-EE74408D3764}">
      <dgm:prSet/>
      <dgm:spPr/>
      <dgm:t>
        <a:bodyPr/>
        <a:lstStyle/>
        <a:p>
          <a:endParaRPr lang="en-US"/>
        </a:p>
      </dgm:t>
    </dgm:pt>
    <dgm:pt modelId="{BA4B6718-63A3-4CD6-8172-F2FC6746EB29}" type="sibTrans" cxnId="{AFCDBE13-4374-4E5F-8EC5-EE74408D37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775D1-A126-47CD-B3D7-677FC85960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Utilizing additional CPUs intermittently does not increase performance. There are instances where we receive unexpected outcomes for a parallel computation using Dask.</a:t>
          </a:r>
          <a:endParaRPr lang="en-US" sz="1300" dirty="0"/>
        </a:p>
      </dgm:t>
    </dgm:pt>
    <dgm:pt modelId="{BBA13B41-E6AB-4BD8-B2DD-048DA567CD45}" type="parTrans" cxnId="{F0CCF144-D2C2-4109-A3F8-C3DA6F5D6FBD}">
      <dgm:prSet/>
      <dgm:spPr/>
      <dgm:t>
        <a:bodyPr/>
        <a:lstStyle/>
        <a:p>
          <a:endParaRPr lang="en-US"/>
        </a:p>
      </dgm:t>
    </dgm:pt>
    <dgm:pt modelId="{AD25FE9F-1912-4AEE-9DCB-0E35DA13064B}" type="sibTrans" cxnId="{F0CCF144-D2C2-4109-A3F8-C3DA6F5D6FBD}">
      <dgm:prSet/>
      <dgm:spPr/>
      <dgm:t>
        <a:bodyPr/>
        <a:lstStyle/>
        <a:p>
          <a:endParaRPr lang="en-US"/>
        </a:p>
      </dgm:t>
    </dgm:pt>
    <dgm:pt modelId="{A6A31689-3C6F-4354-82A7-17E28CB66FC0}" type="pres">
      <dgm:prSet presAssocID="{DC7933CE-93FE-46F3-B773-DA0C99B975DB}" presName="root" presStyleCnt="0">
        <dgm:presLayoutVars>
          <dgm:dir/>
          <dgm:resizeHandles val="exact"/>
        </dgm:presLayoutVars>
      </dgm:prSet>
      <dgm:spPr/>
    </dgm:pt>
    <dgm:pt modelId="{F573411A-52AF-4B44-851A-9280E62643D2}" type="pres">
      <dgm:prSet presAssocID="{DC7933CE-93FE-46F3-B773-DA0C99B975DB}" presName="container" presStyleCnt="0">
        <dgm:presLayoutVars>
          <dgm:dir/>
          <dgm:resizeHandles val="exact"/>
        </dgm:presLayoutVars>
      </dgm:prSet>
      <dgm:spPr/>
    </dgm:pt>
    <dgm:pt modelId="{9F8F32F4-AC66-4AD1-BA65-060509BDC0A2}" type="pres">
      <dgm:prSet presAssocID="{7A232D1C-802A-404B-97C9-C7D10186E020}" presName="compNode" presStyleCnt="0"/>
      <dgm:spPr/>
    </dgm:pt>
    <dgm:pt modelId="{2D5B6067-4A0A-414E-920C-4B9CCB208A51}" type="pres">
      <dgm:prSet presAssocID="{7A232D1C-802A-404B-97C9-C7D10186E020}" presName="iconBgRect" presStyleLbl="bgShp" presStyleIdx="0" presStyleCnt="4"/>
      <dgm:spPr/>
    </dgm:pt>
    <dgm:pt modelId="{994B1772-0519-4178-9A47-9DE119961709}" type="pres">
      <dgm:prSet presAssocID="{7A232D1C-802A-404B-97C9-C7D10186E0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D0F6D5-47C3-4B3E-B571-CB2494154A5E}" type="pres">
      <dgm:prSet presAssocID="{7A232D1C-802A-404B-97C9-C7D10186E020}" presName="spaceRect" presStyleCnt="0"/>
      <dgm:spPr/>
    </dgm:pt>
    <dgm:pt modelId="{F37A9253-1D12-42B9-886D-E8087D29ECEF}" type="pres">
      <dgm:prSet presAssocID="{7A232D1C-802A-404B-97C9-C7D10186E020}" presName="textRect" presStyleLbl="revTx" presStyleIdx="0" presStyleCnt="4">
        <dgm:presLayoutVars>
          <dgm:chMax val="1"/>
          <dgm:chPref val="1"/>
        </dgm:presLayoutVars>
      </dgm:prSet>
      <dgm:spPr/>
    </dgm:pt>
    <dgm:pt modelId="{22463A4F-5D84-419D-B0A0-B02CB28C4BEB}" type="pres">
      <dgm:prSet presAssocID="{A756EFEC-32F4-4C07-9258-19E00B7430B1}" presName="sibTrans" presStyleLbl="sibTrans2D1" presStyleIdx="0" presStyleCnt="0"/>
      <dgm:spPr/>
    </dgm:pt>
    <dgm:pt modelId="{64DA46F4-8602-4827-ADC2-C6C96880D3FA}" type="pres">
      <dgm:prSet presAssocID="{79B1AD31-3C95-4499-AE12-E730204F46D5}" presName="compNode" presStyleCnt="0"/>
      <dgm:spPr/>
    </dgm:pt>
    <dgm:pt modelId="{AC777F05-D5D1-4B02-A183-40A5D0EBB4C5}" type="pres">
      <dgm:prSet presAssocID="{79B1AD31-3C95-4499-AE12-E730204F46D5}" presName="iconBgRect" presStyleLbl="bgShp" presStyleIdx="1" presStyleCnt="4"/>
      <dgm:spPr/>
    </dgm:pt>
    <dgm:pt modelId="{FAF65A68-EA2D-41A4-9D9A-3F0C436E2CA8}" type="pres">
      <dgm:prSet presAssocID="{79B1AD31-3C95-4499-AE12-E730204F46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AA9D33-6512-48DF-A267-37DA20989F9A}" type="pres">
      <dgm:prSet presAssocID="{79B1AD31-3C95-4499-AE12-E730204F46D5}" presName="spaceRect" presStyleCnt="0"/>
      <dgm:spPr/>
    </dgm:pt>
    <dgm:pt modelId="{648255C8-5481-49C1-AB6A-F84EAB41731F}" type="pres">
      <dgm:prSet presAssocID="{79B1AD31-3C95-4499-AE12-E730204F46D5}" presName="textRect" presStyleLbl="revTx" presStyleIdx="1" presStyleCnt="4">
        <dgm:presLayoutVars>
          <dgm:chMax val="1"/>
          <dgm:chPref val="1"/>
        </dgm:presLayoutVars>
      </dgm:prSet>
      <dgm:spPr/>
    </dgm:pt>
    <dgm:pt modelId="{57614BDB-F88C-4F97-8490-6B1C50E7500D}" type="pres">
      <dgm:prSet presAssocID="{F07D2F59-7703-4D66-88FF-98E0D81385FE}" presName="sibTrans" presStyleLbl="sibTrans2D1" presStyleIdx="0" presStyleCnt="0"/>
      <dgm:spPr/>
    </dgm:pt>
    <dgm:pt modelId="{1A3C4FFC-4CE2-47F3-B38F-B6D7AC242A9A}" type="pres">
      <dgm:prSet presAssocID="{7D4FFFA8-AFBA-4123-8CD9-F68E1DDF2B05}" presName="compNode" presStyleCnt="0"/>
      <dgm:spPr/>
    </dgm:pt>
    <dgm:pt modelId="{C2C50375-4F26-4D98-902D-F925F923CEAC}" type="pres">
      <dgm:prSet presAssocID="{7D4FFFA8-AFBA-4123-8CD9-F68E1DDF2B05}" presName="iconBgRect" presStyleLbl="bgShp" presStyleIdx="2" presStyleCnt="4"/>
      <dgm:spPr/>
    </dgm:pt>
    <dgm:pt modelId="{90F3F017-7781-4EE9-8F91-AA6470BDB974}" type="pres">
      <dgm:prSet presAssocID="{7D4FFFA8-AFBA-4123-8CD9-F68E1DDF2B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CB31A78-DD38-4E0F-A685-61C1ADF7A99B}" type="pres">
      <dgm:prSet presAssocID="{7D4FFFA8-AFBA-4123-8CD9-F68E1DDF2B05}" presName="spaceRect" presStyleCnt="0"/>
      <dgm:spPr/>
    </dgm:pt>
    <dgm:pt modelId="{19E3062F-4455-4781-B8E3-E7F1725278DC}" type="pres">
      <dgm:prSet presAssocID="{7D4FFFA8-AFBA-4123-8CD9-F68E1DDF2B05}" presName="textRect" presStyleLbl="revTx" presStyleIdx="2" presStyleCnt="4">
        <dgm:presLayoutVars>
          <dgm:chMax val="1"/>
          <dgm:chPref val="1"/>
        </dgm:presLayoutVars>
      </dgm:prSet>
      <dgm:spPr/>
    </dgm:pt>
    <dgm:pt modelId="{25DD0689-A14A-4F9F-8FB2-99D25A58F3FE}" type="pres">
      <dgm:prSet presAssocID="{BA4B6718-63A3-4CD6-8172-F2FC6746EB29}" presName="sibTrans" presStyleLbl="sibTrans2D1" presStyleIdx="0" presStyleCnt="0"/>
      <dgm:spPr/>
    </dgm:pt>
    <dgm:pt modelId="{1599AC17-5212-47E0-A040-6445B5DF1C55}" type="pres">
      <dgm:prSet presAssocID="{60B775D1-A126-47CD-B3D7-677FC859604B}" presName="compNode" presStyleCnt="0"/>
      <dgm:spPr/>
    </dgm:pt>
    <dgm:pt modelId="{7B2DA561-D7A2-4B4B-AB94-555892E21783}" type="pres">
      <dgm:prSet presAssocID="{60B775D1-A126-47CD-B3D7-677FC859604B}" presName="iconBgRect" presStyleLbl="bgShp" presStyleIdx="3" presStyleCnt="4"/>
      <dgm:spPr/>
    </dgm:pt>
    <dgm:pt modelId="{E0F1D553-D498-4EE5-B5F7-46D1117DFF28}" type="pres">
      <dgm:prSet presAssocID="{60B775D1-A126-47CD-B3D7-677FC85960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ABA01A-99A9-4911-A5F5-6BC4ACA1C018}" type="pres">
      <dgm:prSet presAssocID="{60B775D1-A126-47CD-B3D7-677FC859604B}" presName="spaceRect" presStyleCnt="0"/>
      <dgm:spPr/>
    </dgm:pt>
    <dgm:pt modelId="{836A40F3-0E29-4A16-9562-2A3CF466539C}" type="pres">
      <dgm:prSet presAssocID="{60B775D1-A126-47CD-B3D7-677FC85960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C38510-801C-4960-92A0-D14F842B375A}" srcId="{DC7933CE-93FE-46F3-B773-DA0C99B975DB}" destId="{79B1AD31-3C95-4499-AE12-E730204F46D5}" srcOrd="1" destOrd="0" parTransId="{82171933-C534-4898-BFB3-12042996E9B0}" sibTransId="{F07D2F59-7703-4D66-88FF-98E0D81385FE}"/>
    <dgm:cxn modelId="{AFCDBE13-4374-4E5F-8EC5-EE74408D3764}" srcId="{DC7933CE-93FE-46F3-B773-DA0C99B975DB}" destId="{7D4FFFA8-AFBA-4123-8CD9-F68E1DDF2B05}" srcOrd="2" destOrd="0" parTransId="{CDD34D69-63D1-4C50-8ABD-692A85A840F0}" sibTransId="{BA4B6718-63A3-4CD6-8172-F2FC6746EB29}"/>
    <dgm:cxn modelId="{C438C015-E092-433D-BB35-52C4D8A74044}" type="presOf" srcId="{79B1AD31-3C95-4499-AE12-E730204F46D5}" destId="{648255C8-5481-49C1-AB6A-F84EAB41731F}" srcOrd="0" destOrd="0" presId="urn:microsoft.com/office/officeart/2018/2/layout/IconCircleList"/>
    <dgm:cxn modelId="{5A0E8E36-BBAD-4A36-BEEA-1999CC90D079}" srcId="{DC7933CE-93FE-46F3-B773-DA0C99B975DB}" destId="{7A232D1C-802A-404B-97C9-C7D10186E020}" srcOrd="0" destOrd="0" parTransId="{C4F2E9BA-979D-444F-BCBF-947B52E97CAE}" sibTransId="{A756EFEC-32F4-4C07-9258-19E00B7430B1}"/>
    <dgm:cxn modelId="{D816D43C-D47A-4203-9D39-F533918C34D5}" type="presOf" srcId="{F07D2F59-7703-4D66-88FF-98E0D81385FE}" destId="{57614BDB-F88C-4F97-8490-6B1C50E7500D}" srcOrd="0" destOrd="0" presId="urn:microsoft.com/office/officeart/2018/2/layout/IconCircleList"/>
    <dgm:cxn modelId="{F0CCF144-D2C2-4109-A3F8-C3DA6F5D6FBD}" srcId="{DC7933CE-93FE-46F3-B773-DA0C99B975DB}" destId="{60B775D1-A126-47CD-B3D7-677FC859604B}" srcOrd="3" destOrd="0" parTransId="{BBA13B41-E6AB-4BD8-B2DD-048DA567CD45}" sibTransId="{AD25FE9F-1912-4AEE-9DCB-0E35DA13064B}"/>
    <dgm:cxn modelId="{46ECCBBC-A4E4-44E7-9F8D-A29FB763C14F}" type="presOf" srcId="{7A232D1C-802A-404B-97C9-C7D10186E020}" destId="{F37A9253-1D12-42B9-886D-E8087D29ECEF}" srcOrd="0" destOrd="0" presId="urn:microsoft.com/office/officeart/2018/2/layout/IconCircleList"/>
    <dgm:cxn modelId="{E1FC2CC9-A6BB-4074-A524-B6CFCEB79B6A}" type="presOf" srcId="{A756EFEC-32F4-4C07-9258-19E00B7430B1}" destId="{22463A4F-5D84-419D-B0A0-B02CB28C4BEB}" srcOrd="0" destOrd="0" presId="urn:microsoft.com/office/officeart/2018/2/layout/IconCircleList"/>
    <dgm:cxn modelId="{9F904CD3-4D76-4BA8-B701-02DB4DA989C1}" type="presOf" srcId="{60B775D1-A126-47CD-B3D7-677FC859604B}" destId="{836A40F3-0E29-4A16-9562-2A3CF466539C}" srcOrd="0" destOrd="0" presId="urn:microsoft.com/office/officeart/2018/2/layout/IconCircleList"/>
    <dgm:cxn modelId="{2B5601D6-CA7E-4A06-88EC-39BABB9162B8}" type="presOf" srcId="{BA4B6718-63A3-4CD6-8172-F2FC6746EB29}" destId="{25DD0689-A14A-4F9F-8FB2-99D25A58F3FE}" srcOrd="0" destOrd="0" presId="urn:microsoft.com/office/officeart/2018/2/layout/IconCircleList"/>
    <dgm:cxn modelId="{658C31F7-EF2F-461F-ACF8-E08848E1CB6F}" type="presOf" srcId="{7D4FFFA8-AFBA-4123-8CD9-F68E1DDF2B05}" destId="{19E3062F-4455-4781-B8E3-E7F1725278DC}" srcOrd="0" destOrd="0" presId="urn:microsoft.com/office/officeart/2018/2/layout/IconCircleList"/>
    <dgm:cxn modelId="{DC101FFC-25B0-441D-AB07-30CC83C2645B}" type="presOf" srcId="{DC7933CE-93FE-46F3-B773-DA0C99B975DB}" destId="{A6A31689-3C6F-4354-82A7-17E28CB66FC0}" srcOrd="0" destOrd="0" presId="urn:microsoft.com/office/officeart/2018/2/layout/IconCircleList"/>
    <dgm:cxn modelId="{A29E158A-47FA-41D6-988E-3789149CBAC8}" type="presParOf" srcId="{A6A31689-3C6F-4354-82A7-17E28CB66FC0}" destId="{F573411A-52AF-4B44-851A-9280E62643D2}" srcOrd="0" destOrd="0" presId="urn:microsoft.com/office/officeart/2018/2/layout/IconCircleList"/>
    <dgm:cxn modelId="{134F63AB-0A4B-4F9B-90D8-F7DE82C6F4EA}" type="presParOf" srcId="{F573411A-52AF-4B44-851A-9280E62643D2}" destId="{9F8F32F4-AC66-4AD1-BA65-060509BDC0A2}" srcOrd="0" destOrd="0" presId="urn:microsoft.com/office/officeart/2018/2/layout/IconCircleList"/>
    <dgm:cxn modelId="{1B86E6AD-E61A-4935-9A8D-DC0C000C5A6E}" type="presParOf" srcId="{9F8F32F4-AC66-4AD1-BA65-060509BDC0A2}" destId="{2D5B6067-4A0A-414E-920C-4B9CCB208A51}" srcOrd="0" destOrd="0" presId="urn:microsoft.com/office/officeart/2018/2/layout/IconCircleList"/>
    <dgm:cxn modelId="{CBE2D0D3-132E-460B-A62A-59CD7F0D0E11}" type="presParOf" srcId="{9F8F32F4-AC66-4AD1-BA65-060509BDC0A2}" destId="{994B1772-0519-4178-9A47-9DE119961709}" srcOrd="1" destOrd="0" presId="urn:microsoft.com/office/officeart/2018/2/layout/IconCircleList"/>
    <dgm:cxn modelId="{44E271C6-F420-4A32-981F-E372839D9BA5}" type="presParOf" srcId="{9F8F32F4-AC66-4AD1-BA65-060509BDC0A2}" destId="{73D0F6D5-47C3-4B3E-B571-CB2494154A5E}" srcOrd="2" destOrd="0" presId="urn:microsoft.com/office/officeart/2018/2/layout/IconCircleList"/>
    <dgm:cxn modelId="{4D677859-F629-4AC0-A383-271F845396D4}" type="presParOf" srcId="{9F8F32F4-AC66-4AD1-BA65-060509BDC0A2}" destId="{F37A9253-1D12-42B9-886D-E8087D29ECEF}" srcOrd="3" destOrd="0" presId="urn:microsoft.com/office/officeart/2018/2/layout/IconCircleList"/>
    <dgm:cxn modelId="{7B0C16C0-F734-4FCD-8898-539CF6F80619}" type="presParOf" srcId="{F573411A-52AF-4B44-851A-9280E62643D2}" destId="{22463A4F-5D84-419D-B0A0-B02CB28C4BEB}" srcOrd="1" destOrd="0" presId="urn:microsoft.com/office/officeart/2018/2/layout/IconCircleList"/>
    <dgm:cxn modelId="{EAD606A2-B7DF-4A3A-86D5-8E5BD57B69E8}" type="presParOf" srcId="{F573411A-52AF-4B44-851A-9280E62643D2}" destId="{64DA46F4-8602-4827-ADC2-C6C96880D3FA}" srcOrd="2" destOrd="0" presId="urn:microsoft.com/office/officeart/2018/2/layout/IconCircleList"/>
    <dgm:cxn modelId="{E3BCCAA7-03BB-4C53-9213-B004F8D96441}" type="presParOf" srcId="{64DA46F4-8602-4827-ADC2-C6C96880D3FA}" destId="{AC777F05-D5D1-4B02-A183-40A5D0EBB4C5}" srcOrd="0" destOrd="0" presId="urn:microsoft.com/office/officeart/2018/2/layout/IconCircleList"/>
    <dgm:cxn modelId="{1001E16C-9A73-4138-85B5-815E89835583}" type="presParOf" srcId="{64DA46F4-8602-4827-ADC2-C6C96880D3FA}" destId="{FAF65A68-EA2D-41A4-9D9A-3F0C436E2CA8}" srcOrd="1" destOrd="0" presId="urn:microsoft.com/office/officeart/2018/2/layout/IconCircleList"/>
    <dgm:cxn modelId="{2395F99F-2633-45CD-AFF3-0F4A6E3C3771}" type="presParOf" srcId="{64DA46F4-8602-4827-ADC2-C6C96880D3FA}" destId="{3EAA9D33-6512-48DF-A267-37DA20989F9A}" srcOrd="2" destOrd="0" presId="urn:microsoft.com/office/officeart/2018/2/layout/IconCircleList"/>
    <dgm:cxn modelId="{924F6807-D7B8-4AED-B7BF-88D881D98B14}" type="presParOf" srcId="{64DA46F4-8602-4827-ADC2-C6C96880D3FA}" destId="{648255C8-5481-49C1-AB6A-F84EAB41731F}" srcOrd="3" destOrd="0" presId="urn:microsoft.com/office/officeart/2018/2/layout/IconCircleList"/>
    <dgm:cxn modelId="{8D83EC07-750E-428F-9855-0F89CFF5EEE4}" type="presParOf" srcId="{F573411A-52AF-4B44-851A-9280E62643D2}" destId="{57614BDB-F88C-4F97-8490-6B1C50E7500D}" srcOrd="3" destOrd="0" presId="urn:microsoft.com/office/officeart/2018/2/layout/IconCircleList"/>
    <dgm:cxn modelId="{C0415D2C-CE65-4224-B05D-A8F98A21022A}" type="presParOf" srcId="{F573411A-52AF-4B44-851A-9280E62643D2}" destId="{1A3C4FFC-4CE2-47F3-B38F-B6D7AC242A9A}" srcOrd="4" destOrd="0" presId="urn:microsoft.com/office/officeart/2018/2/layout/IconCircleList"/>
    <dgm:cxn modelId="{94FDCE9B-9631-4B86-AFB8-B045C7AC0717}" type="presParOf" srcId="{1A3C4FFC-4CE2-47F3-B38F-B6D7AC242A9A}" destId="{C2C50375-4F26-4D98-902D-F925F923CEAC}" srcOrd="0" destOrd="0" presId="urn:microsoft.com/office/officeart/2018/2/layout/IconCircleList"/>
    <dgm:cxn modelId="{10AF17F0-6181-4A91-AD01-677A8B42F5A9}" type="presParOf" srcId="{1A3C4FFC-4CE2-47F3-B38F-B6D7AC242A9A}" destId="{90F3F017-7781-4EE9-8F91-AA6470BDB974}" srcOrd="1" destOrd="0" presId="urn:microsoft.com/office/officeart/2018/2/layout/IconCircleList"/>
    <dgm:cxn modelId="{00CB8461-A6A8-4712-9F92-55D456AE7D56}" type="presParOf" srcId="{1A3C4FFC-4CE2-47F3-B38F-B6D7AC242A9A}" destId="{5CB31A78-DD38-4E0F-A685-61C1ADF7A99B}" srcOrd="2" destOrd="0" presId="urn:microsoft.com/office/officeart/2018/2/layout/IconCircleList"/>
    <dgm:cxn modelId="{B112FB72-93C3-4C40-8BA9-A315231336C2}" type="presParOf" srcId="{1A3C4FFC-4CE2-47F3-B38F-B6D7AC242A9A}" destId="{19E3062F-4455-4781-B8E3-E7F1725278DC}" srcOrd="3" destOrd="0" presId="urn:microsoft.com/office/officeart/2018/2/layout/IconCircleList"/>
    <dgm:cxn modelId="{DBED6EE2-5C56-4E69-A6F0-044CBBBE5A81}" type="presParOf" srcId="{F573411A-52AF-4B44-851A-9280E62643D2}" destId="{25DD0689-A14A-4F9F-8FB2-99D25A58F3FE}" srcOrd="5" destOrd="0" presId="urn:microsoft.com/office/officeart/2018/2/layout/IconCircleList"/>
    <dgm:cxn modelId="{D5F50343-360D-475F-A4DF-82BFFC2C9981}" type="presParOf" srcId="{F573411A-52AF-4B44-851A-9280E62643D2}" destId="{1599AC17-5212-47E0-A040-6445B5DF1C55}" srcOrd="6" destOrd="0" presId="urn:microsoft.com/office/officeart/2018/2/layout/IconCircleList"/>
    <dgm:cxn modelId="{0856A18D-0C49-4F97-BE9F-F1D290ABF853}" type="presParOf" srcId="{1599AC17-5212-47E0-A040-6445B5DF1C55}" destId="{7B2DA561-D7A2-4B4B-AB94-555892E21783}" srcOrd="0" destOrd="0" presId="urn:microsoft.com/office/officeart/2018/2/layout/IconCircleList"/>
    <dgm:cxn modelId="{EDB7D5F7-CAFB-45C9-A647-1B9AB8E64252}" type="presParOf" srcId="{1599AC17-5212-47E0-A040-6445B5DF1C55}" destId="{E0F1D553-D498-4EE5-B5F7-46D1117DFF28}" srcOrd="1" destOrd="0" presId="urn:microsoft.com/office/officeart/2018/2/layout/IconCircleList"/>
    <dgm:cxn modelId="{4D12AA0A-5F94-4A04-9AD4-0A85D8D4A710}" type="presParOf" srcId="{1599AC17-5212-47E0-A040-6445B5DF1C55}" destId="{7DABA01A-99A9-4911-A5F5-6BC4ACA1C018}" srcOrd="2" destOrd="0" presId="urn:microsoft.com/office/officeart/2018/2/layout/IconCircleList"/>
    <dgm:cxn modelId="{CE6F1C81-4CA4-430E-BA71-FBB1DEA08214}" type="presParOf" srcId="{1599AC17-5212-47E0-A040-6445B5DF1C55}" destId="{836A40F3-0E29-4A16-9562-2A3CF46653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D636A-6230-4FC3-9068-CC9881B1FBF1}">
      <dsp:nvSpPr>
        <dsp:cNvPr id="0" name=""/>
        <dsp:cNvSpPr/>
      </dsp:nvSpPr>
      <dsp:spPr>
        <a:xfrm>
          <a:off x="0" y="0"/>
          <a:ext cx="3378672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To predict the Credit Card Frauds </a:t>
          </a:r>
          <a:r>
            <a:rPr lang="en-US" sz="1700" b="1" i="0" kern="1200" baseline="0" dirty="0"/>
            <a:t>using Parallel  and Distributed Computing techniques</a:t>
          </a:r>
          <a:endParaRPr lang="en-US" sz="1700" kern="1200" dirty="0"/>
        </a:p>
      </dsp:txBody>
      <dsp:txXfrm>
        <a:off x="60199" y="60199"/>
        <a:ext cx="3258274" cy="1112781"/>
      </dsp:txXfrm>
    </dsp:sp>
    <dsp:sp modelId="{59968962-5E51-4E34-82F8-599DFB7BBB2D}">
      <dsp:nvSpPr>
        <dsp:cNvPr id="0" name=""/>
        <dsp:cNvSpPr/>
      </dsp:nvSpPr>
      <dsp:spPr>
        <a:xfrm>
          <a:off x="0" y="1346486"/>
          <a:ext cx="3378672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Comparison of Model Performances of Sequential Execution and Parallel Execution</a:t>
          </a:r>
          <a:endParaRPr lang="en-US" sz="1700" kern="1200" dirty="0"/>
        </a:p>
      </dsp:txBody>
      <dsp:txXfrm>
        <a:off x="60199" y="1406685"/>
        <a:ext cx="3258274" cy="1112781"/>
      </dsp:txXfrm>
    </dsp:sp>
    <dsp:sp modelId="{F35F291C-9E55-4222-9087-EDF47E8C6AD8}">
      <dsp:nvSpPr>
        <dsp:cNvPr id="0" name=""/>
        <dsp:cNvSpPr/>
      </dsp:nvSpPr>
      <dsp:spPr>
        <a:xfrm>
          <a:off x="0" y="2692972"/>
          <a:ext cx="3378672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Analysis on Model Performance based on Evaluation Metrics</a:t>
          </a:r>
          <a:endParaRPr lang="en-US" sz="1700" kern="1200"/>
        </a:p>
      </dsp:txBody>
      <dsp:txXfrm>
        <a:off x="60199" y="2753171"/>
        <a:ext cx="3258274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6067-4A0A-414E-920C-4B9CCB208A51}">
      <dsp:nvSpPr>
        <dsp:cNvPr id="0" name=""/>
        <dsp:cNvSpPr/>
      </dsp:nvSpPr>
      <dsp:spPr>
        <a:xfrm>
          <a:off x="57532" y="780654"/>
          <a:ext cx="1494584" cy="14945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B1772-0519-4178-9A47-9DE119961709}">
      <dsp:nvSpPr>
        <dsp:cNvPr id="0" name=""/>
        <dsp:cNvSpPr/>
      </dsp:nvSpPr>
      <dsp:spPr>
        <a:xfrm>
          <a:off x="371394" y="1094517"/>
          <a:ext cx="866859" cy="866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A9253-1D12-42B9-886D-E8087D29ECEF}">
      <dsp:nvSpPr>
        <dsp:cNvPr id="0" name=""/>
        <dsp:cNvSpPr/>
      </dsp:nvSpPr>
      <dsp:spPr>
        <a:xfrm>
          <a:off x="1872385" y="780654"/>
          <a:ext cx="3522949" cy="14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From the model evaluation metrics, we can conclude that the XGBoost model is the best performing model as its accuracy improved by 0.01% as we trained the model on multiple CPUs. The optimum number of CPUs required to process is 4.</a:t>
          </a:r>
          <a:endParaRPr lang="en-US" sz="1300" kern="1200" dirty="0"/>
        </a:p>
      </dsp:txBody>
      <dsp:txXfrm>
        <a:off x="1872385" y="780654"/>
        <a:ext cx="3522949" cy="1494584"/>
      </dsp:txXfrm>
    </dsp:sp>
    <dsp:sp modelId="{AC777F05-D5D1-4B02-A183-40A5D0EBB4C5}">
      <dsp:nvSpPr>
        <dsp:cNvPr id="0" name=""/>
        <dsp:cNvSpPr/>
      </dsp:nvSpPr>
      <dsp:spPr>
        <a:xfrm>
          <a:off x="6009182" y="780654"/>
          <a:ext cx="1494584" cy="14945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65A68-EA2D-41A4-9D9A-3F0C436E2CA8}">
      <dsp:nvSpPr>
        <dsp:cNvPr id="0" name=""/>
        <dsp:cNvSpPr/>
      </dsp:nvSpPr>
      <dsp:spPr>
        <a:xfrm>
          <a:off x="6323044" y="1094517"/>
          <a:ext cx="866859" cy="866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55C8-5481-49C1-AB6A-F84EAB41731F}">
      <dsp:nvSpPr>
        <dsp:cNvPr id="0" name=""/>
        <dsp:cNvSpPr/>
      </dsp:nvSpPr>
      <dsp:spPr>
        <a:xfrm>
          <a:off x="7824035" y="780654"/>
          <a:ext cx="3522949" cy="14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However, Random Forest Classifier showed better performance with efficiency of 2.05 on CPU =1 even when processed parallelly</a:t>
          </a:r>
          <a:endParaRPr lang="en-US" sz="1300" kern="1200" dirty="0"/>
        </a:p>
      </dsp:txBody>
      <dsp:txXfrm>
        <a:off x="7824035" y="780654"/>
        <a:ext cx="3522949" cy="1494584"/>
      </dsp:txXfrm>
    </dsp:sp>
    <dsp:sp modelId="{C2C50375-4F26-4D98-902D-F925F923CEAC}">
      <dsp:nvSpPr>
        <dsp:cNvPr id="0" name=""/>
        <dsp:cNvSpPr/>
      </dsp:nvSpPr>
      <dsp:spPr>
        <a:xfrm>
          <a:off x="57532" y="3207264"/>
          <a:ext cx="1494584" cy="14945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3F017-7781-4EE9-8F91-AA6470BDB974}">
      <dsp:nvSpPr>
        <dsp:cNvPr id="0" name=""/>
        <dsp:cNvSpPr/>
      </dsp:nvSpPr>
      <dsp:spPr>
        <a:xfrm>
          <a:off x="371394" y="3521127"/>
          <a:ext cx="866859" cy="866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3062F-4455-4781-B8E3-E7F1725278DC}">
      <dsp:nvSpPr>
        <dsp:cNvPr id="0" name=""/>
        <dsp:cNvSpPr/>
      </dsp:nvSpPr>
      <dsp:spPr>
        <a:xfrm>
          <a:off x="1872385" y="3207264"/>
          <a:ext cx="3522949" cy="14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Light Gradient Descent Boost Model ran fastest among the other two. However, the efficiency and speedup are less as compared to the other two models</a:t>
          </a:r>
          <a:endParaRPr lang="en-US" sz="1300" kern="1200" dirty="0"/>
        </a:p>
      </dsp:txBody>
      <dsp:txXfrm>
        <a:off x="1872385" y="3207264"/>
        <a:ext cx="3522949" cy="1494584"/>
      </dsp:txXfrm>
    </dsp:sp>
    <dsp:sp modelId="{7B2DA561-D7A2-4B4B-AB94-555892E21783}">
      <dsp:nvSpPr>
        <dsp:cNvPr id="0" name=""/>
        <dsp:cNvSpPr/>
      </dsp:nvSpPr>
      <dsp:spPr>
        <a:xfrm>
          <a:off x="6009182" y="3207264"/>
          <a:ext cx="1494584" cy="14945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1D553-D498-4EE5-B5F7-46D1117DFF28}">
      <dsp:nvSpPr>
        <dsp:cNvPr id="0" name=""/>
        <dsp:cNvSpPr/>
      </dsp:nvSpPr>
      <dsp:spPr>
        <a:xfrm>
          <a:off x="6323044" y="3521127"/>
          <a:ext cx="866859" cy="866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A40F3-0E29-4A16-9562-2A3CF466539C}">
      <dsp:nvSpPr>
        <dsp:cNvPr id="0" name=""/>
        <dsp:cNvSpPr/>
      </dsp:nvSpPr>
      <dsp:spPr>
        <a:xfrm>
          <a:off x="7824035" y="3207264"/>
          <a:ext cx="3522949" cy="14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Utilizing additional CPUs intermittently does not increase performance. There are instances where we receive unexpected outcomes for a parallel computation using Dask.</a:t>
          </a:r>
          <a:endParaRPr lang="en-US" sz="1300" kern="1200" dirty="0"/>
        </a:p>
      </dsp:txBody>
      <dsp:txXfrm>
        <a:off x="7824035" y="3207264"/>
        <a:ext cx="3522949" cy="1494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521-018-3633-8?error=cookies_not_supported&amp;code=024a9709-9587-4678-8356-84e957f12113" TargetMode="External"/><Relationship Id="rId2" Type="http://schemas.openxmlformats.org/officeDocument/2006/relationships/hyperlink" Target="https://docs.dask.org/en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blog/optimizing-fraud-detection-in-financial-services-with-graph-neural-networks-and-nvidia-gpus/" TargetMode="External"/><Relationship Id="rId4" Type="http://schemas.openxmlformats.org/officeDocument/2006/relationships/hyperlink" Target="https://www.analyticsvidhya.com/blog/2018/08/dask-big-datasets-machine_learning-pyth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tik2112/fraud-detection?select=fraudTrain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3DA90-8022-1576-CBA5-B35441BDB0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65151" y="1247140"/>
            <a:ext cx="5657899" cy="3450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Card Fraud Detection using Parallel and Distributed Computing techniques</a:t>
            </a:r>
            <a:endParaRPr kumimoji="0" lang="en-US" altLang="en-US" sz="42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2ACB5-6961-EB23-3051-5F4865DD3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673" y="3768799"/>
            <a:ext cx="5657899" cy="929185"/>
          </a:xfrm>
        </p:spPr>
        <p:txBody>
          <a:bodyPr>
            <a:normAutofit/>
          </a:bodyPr>
          <a:lstStyle/>
          <a:p>
            <a:r>
              <a:rPr lang="en-US" b="1" dirty="0"/>
              <a:t>CSYE 7105 High Performance Parallel Machine Learning and AI</a:t>
            </a:r>
          </a:p>
        </p:txBody>
      </p:sp>
      <p:pic>
        <p:nvPicPr>
          <p:cNvPr id="6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B8E3832-A168-A588-DD5B-7725C6FF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2" r="8282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00B4-31AB-2B6E-4DBC-8B9C8C0B7662}"/>
              </a:ext>
            </a:extLst>
          </p:cNvPr>
          <p:cNvSpPr txBox="1"/>
          <p:nvPr/>
        </p:nvSpPr>
        <p:spPr>
          <a:xfrm>
            <a:off x="670673" y="5605005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05 </a:t>
            </a:r>
            <a:br>
              <a:rPr lang="en-US" dirty="0"/>
            </a:br>
            <a:r>
              <a:rPr lang="en-US" dirty="0"/>
              <a:t>Nikita Gaurihar - 002980962</a:t>
            </a:r>
          </a:p>
          <a:p>
            <a:r>
              <a:rPr lang="en-US" dirty="0"/>
              <a:t>Ronak Patil - 001007035</a:t>
            </a:r>
          </a:p>
        </p:txBody>
      </p:sp>
    </p:spTree>
    <p:extLst>
      <p:ext uri="{BB962C8B-B14F-4D97-AF65-F5344CB8AC3E}">
        <p14:creationId xmlns:p14="http://schemas.microsoft.com/office/powerpoint/2010/main" val="191845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" y="248271"/>
            <a:ext cx="12325350" cy="876288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Evaluation Metrics – Parallel Computing Using Dask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C29DB-53E3-CBE9-BE75-4907EB9AEB20}"/>
              </a:ext>
            </a:extLst>
          </p:cNvPr>
          <p:cNvSpPr txBox="1"/>
          <p:nvPr/>
        </p:nvSpPr>
        <p:spPr>
          <a:xfrm>
            <a:off x="1296386" y="6000750"/>
            <a:ext cx="29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0251E-C32C-315B-FA20-5F812459D229}"/>
              </a:ext>
            </a:extLst>
          </p:cNvPr>
          <p:cNvSpPr txBox="1"/>
          <p:nvPr/>
        </p:nvSpPr>
        <p:spPr>
          <a:xfrm>
            <a:off x="5039517" y="6000750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3D8B1-13E9-628A-4220-CE53F8CB0DEB}"/>
              </a:ext>
            </a:extLst>
          </p:cNvPr>
          <p:cNvSpPr txBox="1"/>
          <p:nvPr/>
        </p:nvSpPr>
        <p:spPr>
          <a:xfrm>
            <a:off x="8144647" y="5927485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Gradient Boost Classifier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5327366-39BC-94A0-DECD-155BC2F60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387" y="4778375"/>
            <a:ext cx="3029546" cy="10570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1D71C-C687-DCEB-AE24-C78B5B81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86" y="1371600"/>
            <a:ext cx="3029547" cy="323191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DDE9173-9710-2836-F807-9A630AF3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70" y="1371600"/>
            <a:ext cx="3299641" cy="33323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1CE030-376C-60C5-D19F-7406C7D1E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470" y="4895696"/>
            <a:ext cx="3299641" cy="97394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92BDF220-A766-5DC0-7B09-18799BCB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648" y="1371600"/>
            <a:ext cx="3299641" cy="33505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6F70A1-27C2-4F3F-EA33-B3B5862AD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647" y="4900904"/>
            <a:ext cx="32996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28" y="333688"/>
            <a:ext cx="9486690" cy="876288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Evaluation Metrics – # CPU v/s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C29DB-53E3-CBE9-BE75-4907EB9AEB20}"/>
              </a:ext>
            </a:extLst>
          </p:cNvPr>
          <p:cNvSpPr txBox="1"/>
          <p:nvPr/>
        </p:nvSpPr>
        <p:spPr>
          <a:xfrm>
            <a:off x="1015146" y="5301734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0251E-C32C-315B-FA20-5F812459D229}"/>
              </a:ext>
            </a:extLst>
          </p:cNvPr>
          <p:cNvSpPr txBox="1"/>
          <p:nvPr/>
        </p:nvSpPr>
        <p:spPr>
          <a:xfrm>
            <a:off x="5020837" y="5301734"/>
            <a:ext cx="2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3D8B1-13E9-628A-4220-CE53F8CB0DEB}"/>
              </a:ext>
            </a:extLst>
          </p:cNvPr>
          <p:cNvSpPr txBox="1"/>
          <p:nvPr/>
        </p:nvSpPr>
        <p:spPr>
          <a:xfrm>
            <a:off x="8273473" y="5237138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Gradient Boost Classifier</a:t>
            </a:r>
          </a:p>
        </p:txBody>
      </p:sp>
      <p:pic>
        <p:nvPicPr>
          <p:cNvPr id="6" name="Picture 5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BCC31BCF-E0ED-3D09-1A0F-77325D6A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1371600"/>
            <a:ext cx="3021330" cy="361765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562B603-23AF-5121-C8AA-9F5AEB18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71" y="1414732"/>
            <a:ext cx="3258435" cy="361765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0EF6ED0-8354-B7FE-3F31-171EC576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473" y="1414732"/>
            <a:ext cx="3237865" cy="36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0393-88AF-6928-914F-A470111E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3" y="455362"/>
            <a:ext cx="11762913" cy="1550419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Dask Dashboard: Random Forest Classifier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3311EF-4825-69C5-4F7C-53A5C5053D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74149" y="1106746"/>
            <a:ext cx="5721852" cy="3951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C63212-B6AD-12DF-69C2-535EE900A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10" y="2571750"/>
            <a:ext cx="5799666" cy="411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20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0393-88AF-6928-914F-A470111E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3" y="455362"/>
            <a:ext cx="11762913" cy="1550419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Dask Dashboard: </a:t>
            </a:r>
            <a:r>
              <a:rPr lang="en-US" sz="3500" dirty="0" err="1"/>
              <a:t>Xgboost</a:t>
            </a:r>
            <a:r>
              <a:rPr lang="en-US" sz="3500" dirty="0"/>
              <a:t> Classifier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7271193-F2EC-6216-B95A-7168E643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1375578"/>
            <a:ext cx="5024120" cy="48812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19DADA-A338-E5B5-0F6F-873363418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9"/>
          <a:stretch/>
        </p:blipFill>
        <p:spPr bwMode="auto">
          <a:xfrm>
            <a:off x="5799124" y="1448549"/>
            <a:ext cx="6176852" cy="4808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32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0393-88AF-6928-914F-A470111E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3" y="455362"/>
            <a:ext cx="11762913" cy="1550419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Dask Dashboard: Light GBM Classifier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FF97CB-0D26-27C6-3F66-59FF88A9C1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729"/>
          <a:stretch/>
        </p:blipFill>
        <p:spPr bwMode="auto">
          <a:xfrm>
            <a:off x="257599" y="1107492"/>
            <a:ext cx="5209751" cy="55838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raphical user interface, text, email&#10;&#10;Description automatically generated with medium confidence">
            <a:extLst>
              <a:ext uri="{FF2B5EF4-FFF2-40B4-BE49-F238E27FC236}">
                <a16:creationId xmlns:a16="http://schemas.microsoft.com/office/drawing/2014/main" id="{A4844564-EBF1-7C47-C101-C1C7213FB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09" y="1812342"/>
            <a:ext cx="6192992" cy="3483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2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286687"/>
            <a:ext cx="9486690" cy="760879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6FBBF-D821-75FC-9FD8-4D8FD8D6B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48313"/>
              </p:ext>
            </p:extLst>
          </p:nvPr>
        </p:nvGraphicFramePr>
        <p:xfrm>
          <a:off x="473158" y="1047566"/>
          <a:ext cx="11404517" cy="548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93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0761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2345-661F-61CB-4291-1B34152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49406"/>
            <a:ext cx="9486690" cy="4736762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Dask — Dask documentation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https://docs.dask.org/en/stable/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Somasundaram, A. (2018, July 17). Parallel and incremental credit card fraud detection model to handle concept drift and data imbalance. SpringerLink.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https://link.springer.com/article/10.1007/s00521-018-3633-8?error=cookies_not_supported&amp;code=024a9709-9587-4678-8356-84e957f12113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Singh, A. (2022, July 21). Ultimate guide to handle Big Datasets for Machine Learning using Dask (in Python). Analytics Vidhya.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https://www.analyticsvidhya.com/blog/2018/08/dask-big-datasets-machine_learning-python/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Fraud Detection in Financial Services with Graph Neural Networks and NVIDIA GPUs. (2022b, October 20). NVIDIA Technical Blog.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https://developer.nvidia.com/blog/optimizing-fraud-detection-in-financial-services-with-graph-neural-networks-and-nvidia-gpus/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Sartaj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Thanvantri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Venkat. (2002). Parallel Computing: Performance Metrics and Models.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Mwiti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(2022, August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in Dask - Heartbeat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</a:t>
            </a:r>
          </a:p>
        </p:txBody>
      </p:sp>
    </p:spTree>
    <p:extLst>
      <p:ext uri="{BB962C8B-B14F-4D97-AF65-F5344CB8AC3E}">
        <p14:creationId xmlns:p14="http://schemas.microsoft.com/office/powerpoint/2010/main" val="305535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BE45E-E2C5-9C50-5702-DA979BAD5376}"/>
              </a:ext>
            </a:extLst>
          </p:cNvPr>
          <p:cNvSpPr txBox="1"/>
          <p:nvPr/>
        </p:nvSpPr>
        <p:spPr>
          <a:xfrm>
            <a:off x="4221534" y="2767614"/>
            <a:ext cx="5425811" cy="159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89E1A7D8-E5F6-FA06-309F-69EA9198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581" y="4227343"/>
            <a:ext cx="2535926" cy="25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35A36-9129-6355-902C-2B4D10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en-US" sz="3500" dirty="0"/>
              <a:t>Agenda</a:t>
            </a:r>
          </a:p>
        </p:txBody>
      </p:sp>
      <p:pic>
        <p:nvPicPr>
          <p:cNvPr id="5" name="Picture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822498D-CCBA-4D9E-A176-8B6929611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7" r="1" b="14772"/>
          <a:stretch/>
        </p:blipFill>
        <p:spPr>
          <a:xfrm>
            <a:off x="20" y="1"/>
            <a:ext cx="7305655" cy="685800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73A8-ADCB-8465-EBEA-3EF41A6F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Introduction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Objective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 Data Description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Methodology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Exploratory Data Analysis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Machine Learning Models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Parallel Computing using Dask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Evaluation Metrics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 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References </a:t>
            </a:r>
          </a:p>
          <a:p>
            <a:pPr marL="457200" lvl="2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F512-F8F0-38B3-DB1A-A06D2D84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87512"/>
          </a:xfrm>
        </p:spPr>
        <p:txBody>
          <a:bodyPr/>
          <a:lstStyle/>
          <a:p>
            <a:pPr algn="ctr"/>
            <a:r>
              <a:rPr lang="en-US" sz="35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9EA7-4A4A-97FC-1911-BE422BCB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60" y="1559344"/>
            <a:ext cx="9822649" cy="4843293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today’s era, where digitalized banking is promoted, Banks need to keep track of legitimate cashflows for each account.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fascinating use of Machine learning along with Parallel computing in Finance Industry was when an algorithm was developed to predict the future stock price.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Dealing with such a million amounts of real-time data needs high computational powers which our local machines with single core unit cannot handle resulting in the system meltdown due to heat generated due to processing.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where the use of Parallel and Distributed computing techniques comes into picture.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focusses on identifying fraudulent transactions of Credit cards used by customers.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9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66724-E4C0-2176-919A-FD527A7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977" y="408138"/>
            <a:ext cx="3126026" cy="1074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500" dirty="0"/>
              <a:t>Objective</a:t>
            </a:r>
          </a:p>
        </p:txBody>
      </p:sp>
      <p:pic>
        <p:nvPicPr>
          <p:cNvPr id="6" name="Picture Placeholder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7E7F2F8-8480-0A6B-F2EA-0686E7DDE2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17575"/>
          <a:stretch>
            <a:fillRect/>
          </a:stretch>
        </p:blipFill>
        <p:spPr>
          <a:xfrm>
            <a:off x="1808805" y="565154"/>
            <a:ext cx="5350294" cy="5527672"/>
          </a:xfrm>
          <a:prstGeom prst="rect">
            <a:avLst/>
          </a:prstGeom>
        </p:spPr>
      </p:pic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C4D7CBF0-8944-8339-1389-C6F882726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684382"/>
              </p:ext>
            </p:extLst>
          </p:nvPr>
        </p:nvGraphicFramePr>
        <p:xfrm>
          <a:off x="7678220" y="1748500"/>
          <a:ext cx="3378672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951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942-96D2-41C5-BB6C-128FCBF4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298177"/>
            <a:ext cx="9486690" cy="947310"/>
          </a:xfrm>
        </p:spPr>
        <p:txBody>
          <a:bodyPr/>
          <a:lstStyle/>
          <a:p>
            <a:pPr algn="ctr"/>
            <a:r>
              <a:rPr lang="en-US" sz="3500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3D39-2EF9-F259-2493-8CB65478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2673"/>
            <a:ext cx="9486690" cy="117185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this into practice, we are using the following Kaggle Dataset – 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https://www.kaggle.com/datasets/kartik2112/fraud-detection?select=fraudTrain.csv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43628-8743-9FEB-EA61-8B4C7F24C939}"/>
              </a:ext>
            </a:extLst>
          </p:cNvPr>
          <p:cNvSpPr txBox="1"/>
          <p:nvPr/>
        </p:nvSpPr>
        <p:spPr>
          <a:xfrm>
            <a:off x="1899820" y="2574524"/>
            <a:ext cx="8788895" cy="295106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transaction_time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cc_num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merchant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category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gender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zip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city_pop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dob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trans_num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unix_time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is_fraud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sz="35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2345-661F-61CB-4291-1B34152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89" y="3084513"/>
            <a:ext cx="3603625" cy="134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Exploratory Data Analysis</a:t>
            </a: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5B2D8CBF-918E-AD53-2CFB-C47445D6F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 r="10930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253788"/>
            <a:ext cx="10866268" cy="10360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/>
              <a:t>Methodology - 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2345-661F-61CB-4291-1B34152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956" y="1287851"/>
            <a:ext cx="2717960" cy="1331062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 Dimensions: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1852394 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 = 23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89426-EBC2-15CF-2056-7257CD8D1E20}"/>
              </a:ext>
            </a:extLst>
          </p:cNvPr>
          <p:cNvGrpSpPr/>
          <p:nvPr/>
        </p:nvGrpSpPr>
        <p:grpSpPr>
          <a:xfrm>
            <a:off x="6188673" y="1972421"/>
            <a:ext cx="2118042" cy="3796159"/>
            <a:chOff x="6188673" y="1972421"/>
            <a:chExt cx="2118042" cy="3796159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AE8425C-1CDE-1873-B228-E30C9C7EB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8673" y="1972421"/>
              <a:ext cx="2118042" cy="37961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C1679A-E5DF-81E2-154D-8FFD0DDD0537}"/>
                </a:ext>
              </a:extLst>
            </p:cNvPr>
            <p:cNvSpPr txBox="1"/>
            <p:nvPr/>
          </p:nvSpPr>
          <p:spPr>
            <a:xfrm rot="20390209">
              <a:off x="6426249" y="3608891"/>
              <a:ext cx="1722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No Nulls  </a:t>
              </a:r>
            </a:p>
          </p:txBody>
        </p:sp>
      </p:grp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A24DCB6-5A64-328A-962F-A2A15F5E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17" y="3413484"/>
            <a:ext cx="3728491" cy="1622043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BF39C3-C50C-D679-CF4E-7A6629663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417" y="5174811"/>
            <a:ext cx="3728491" cy="1036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AF020E-EA92-18E8-C6C2-FD5664DD8BF3}"/>
              </a:ext>
            </a:extLst>
          </p:cNvPr>
          <p:cNvSpPr txBox="1"/>
          <p:nvPr/>
        </p:nvSpPr>
        <p:spPr>
          <a:xfrm>
            <a:off x="1612604" y="294062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Label Encoder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E06C-9314-DD9A-16C7-EE54000DE26E}"/>
              </a:ext>
            </a:extLst>
          </p:cNvPr>
          <p:cNvSpPr txBox="1"/>
          <p:nvPr/>
        </p:nvSpPr>
        <p:spPr>
          <a:xfrm>
            <a:off x="5631403" y="1465253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Null Check 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744BD2-CDE1-5EF8-4988-2B43C7AF86F1}"/>
              </a:ext>
            </a:extLst>
          </p:cNvPr>
          <p:cNvSpPr txBox="1">
            <a:spLocks/>
          </p:cNvSpPr>
          <p:nvPr/>
        </p:nvSpPr>
        <p:spPr>
          <a:xfrm>
            <a:off x="9041480" y="1465253"/>
            <a:ext cx="2717960" cy="3105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using ‘Date of Birth’ and ‘</a:t>
            </a:r>
            <a:r>
              <a:rPr lang="en-US" sz="7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Transaction_Time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1BC50-7C91-CCAD-CEBE-939EB1B8B41C}"/>
              </a:ext>
            </a:extLst>
          </p:cNvPr>
          <p:cNvSpPr txBox="1"/>
          <p:nvPr/>
        </p:nvSpPr>
        <p:spPr>
          <a:xfrm>
            <a:off x="8940104" y="5174811"/>
            <a:ext cx="24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Normalisation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EE01B7-71D4-DB62-A35B-C7526E971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8726" y="4746207"/>
            <a:ext cx="857860" cy="7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2345-661F-61CB-4291-1B34152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760" y="1350053"/>
            <a:ext cx="9486690" cy="474564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Machine Learning Models through Parallel Computing using Dask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Trained 3 Models through parallel processing with CPUs = 1,2,4,8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3AE163-4BE0-14EB-304A-63EF2431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55882"/>
            <a:ext cx="11306175" cy="831900"/>
          </a:xfrm>
        </p:spPr>
        <p:txBody>
          <a:bodyPr>
            <a:noAutofit/>
          </a:bodyPr>
          <a:lstStyle/>
          <a:p>
            <a:pPr algn="ctr"/>
            <a:r>
              <a:rPr lang="en-US" sz="3500" dirty="0"/>
              <a:t>Methodology – Parallel Computing Using Dask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AD4D7E7-CDF8-7AFA-6733-8A26F6A0B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75" y="2439352"/>
            <a:ext cx="6666273" cy="3485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92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BEB8-CC67-BCF8-5CF5-3966C77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28" y="333688"/>
            <a:ext cx="9486690" cy="876288"/>
          </a:xfrm>
        </p:spPr>
        <p:txBody>
          <a:bodyPr/>
          <a:lstStyle/>
          <a:p>
            <a:pPr algn="ctr"/>
            <a:r>
              <a:rPr lang="en-US" sz="3500" dirty="0"/>
              <a:t>Evaluation Metrics –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ADB44-A107-3AA6-11E7-1E573A49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42" y="1371600"/>
            <a:ext cx="3785292" cy="4467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C87E0-E4FE-293C-5AA0-EC326D7F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71" y="1371600"/>
            <a:ext cx="3690403" cy="446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4793F-D7D4-5FE7-DFD9-ADB52EDDE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11" y="1371600"/>
            <a:ext cx="3532646" cy="4467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C29DB-53E3-CBE9-BE75-4907EB9AEB20}"/>
              </a:ext>
            </a:extLst>
          </p:cNvPr>
          <p:cNvSpPr txBox="1"/>
          <p:nvPr/>
        </p:nvSpPr>
        <p:spPr>
          <a:xfrm>
            <a:off x="849309" y="6010275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0251E-C32C-315B-FA20-5F812459D229}"/>
              </a:ext>
            </a:extLst>
          </p:cNvPr>
          <p:cNvSpPr txBox="1"/>
          <p:nvPr/>
        </p:nvSpPr>
        <p:spPr>
          <a:xfrm>
            <a:off x="5287167" y="6000750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3D8B1-13E9-628A-4220-CE53F8CB0DEB}"/>
              </a:ext>
            </a:extLst>
          </p:cNvPr>
          <p:cNvSpPr txBox="1"/>
          <p:nvPr/>
        </p:nvSpPr>
        <p:spPr>
          <a:xfrm>
            <a:off x="8486775" y="5924550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Gradient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133682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731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Neue Haas Grotesk Text Pro</vt:lpstr>
      <vt:lpstr>Symbol</vt:lpstr>
      <vt:lpstr>Times New Roman</vt:lpstr>
      <vt:lpstr>Wingdings</vt:lpstr>
      <vt:lpstr>InterweaveVTI</vt:lpstr>
      <vt:lpstr>Credit Card Fraud Detection using Parallel and Distributed Computing techniques</vt:lpstr>
      <vt:lpstr>Agenda</vt:lpstr>
      <vt:lpstr>Introduction</vt:lpstr>
      <vt:lpstr>Objective</vt:lpstr>
      <vt:lpstr>Dataset Description</vt:lpstr>
      <vt:lpstr>Methodology</vt:lpstr>
      <vt:lpstr>Methodology - Exploratory Data Analysis </vt:lpstr>
      <vt:lpstr>Methodology – Parallel Computing Using Dask</vt:lpstr>
      <vt:lpstr>Evaluation Metrics – ML Models</vt:lpstr>
      <vt:lpstr>Evaluation Metrics – Parallel Computing Using Dask</vt:lpstr>
      <vt:lpstr>Evaluation Metrics – # CPU v/s Time</vt:lpstr>
      <vt:lpstr>Dask Dashboard: Random Forest Classifier</vt:lpstr>
      <vt:lpstr>Dask Dashboard: Xgboost Classifier</vt:lpstr>
      <vt:lpstr>Dask Dashboard: Light GBM Classifier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Parallel and Distributed Computing techniques</dc:title>
  <dc:creator>Nikita Gaurihar</dc:creator>
  <cp:lastModifiedBy>Nikita Gaurihar</cp:lastModifiedBy>
  <cp:revision>27</cp:revision>
  <dcterms:created xsi:type="dcterms:W3CDTF">2022-12-13T00:59:30Z</dcterms:created>
  <dcterms:modified xsi:type="dcterms:W3CDTF">2022-12-13T04:52:57Z</dcterms:modified>
</cp:coreProperties>
</file>