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6"/>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4" r:id="rId20"/>
    <p:sldId id="296" r:id="rId21"/>
    <p:sldId id="298" r:id="rId22"/>
    <p:sldId id="299" r:id="rId23"/>
    <p:sldId id="300" r:id="rId24"/>
    <p:sldId id="307" r:id="rId25"/>
    <p:sldId id="308" r:id="rId26"/>
    <p:sldId id="309" r:id="rId27"/>
    <p:sldId id="310" r:id="rId28"/>
    <p:sldId id="311" r:id="rId29"/>
    <p:sldId id="312" r:id="rId30"/>
    <p:sldId id="313" r:id="rId31"/>
    <p:sldId id="303" r:id="rId32"/>
    <p:sldId id="304" r:id="rId33"/>
    <p:sldId id="305" r:id="rId34"/>
    <p:sldId id="30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10/18/2025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10/18/2025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10/18/2025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Portfolio &amp; Market Research Agent</a:t>
            </a:r>
            <a:br>
              <a:rPr lang="en-US" sz="4000" dirty="0"/>
            </a:b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Neelabha Banerjee</a:t>
            </a:r>
          </a:p>
          <a:p>
            <a:pPr algn="l"/>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467B3-0B26-B7B1-B4D0-0C6CAC83E8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26C02C-C71C-EE79-D897-B6C7B51BA613}"/>
              </a:ext>
            </a:extLst>
          </p:cNvPr>
          <p:cNvSpPr>
            <a:spLocks noGrp="1"/>
          </p:cNvSpPr>
          <p:nvPr>
            <p:ph type="title"/>
          </p:nvPr>
        </p:nvSpPr>
        <p:spPr/>
        <p:txBody>
          <a:bodyPr/>
          <a:lstStyle/>
          <a:p>
            <a:r>
              <a:rPr lang="en-IN" b="1" dirty="0">
                <a:effectLst/>
              </a:rPr>
              <a:t>6. High-Level System Architecture</a:t>
            </a:r>
            <a:endParaRPr lang="en-IN" dirty="0"/>
          </a:p>
        </p:txBody>
      </p:sp>
      <p:sp>
        <p:nvSpPr>
          <p:cNvPr id="3" name="Content Placeholder 2">
            <a:extLst>
              <a:ext uri="{FF2B5EF4-FFF2-40B4-BE49-F238E27FC236}">
                <a16:creationId xmlns:a16="http://schemas.microsoft.com/office/drawing/2014/main" id="{039862D4-247D-5B6B-AC24-A9209A8496BB}"/>
              </a:ext>
            </a:extLst>
          </p:cNvPr>
          <p:cNvSpPr>
            <a:spLocks noGrp="1"/>
          </p:cNvSpPr>
          <p:nvPr>
            <p:ph idx="1"/>
          </p:nvPr>
        </p:nvSpPr>
        <p:spPr>
          <a:xfrm>
            <a:off x="913795" y="2076450"/>
            <a:ext cx="10353762" cy="3537769"/>
          </a:xfrm>
        </p:spPr>
        <p:txBody>
          <a:bodyPr/>
          <a:lstStyle/>
          <a:p>
            <a:pPr marL="36900" indent="0">
              <a:buNone/>
            </a:pPr>
            <a:r>
              <a:rPr lang="en-US" sz="2400" b="1" dirty="0">
                <a:effectLst/>
              </a:rPr>
              <a:t>6.2. </a:t>
            </a:r>
            <a:r>
              <a:rPr lang="en-US" sz="2400" b="1" dirty="0" err="1">
                <a:effectLst/>
              </a:rPr>
              <a:t>LangGraph</a:t>
            </a:r>
            <a:r>
              <a:rPr lang="en-US" sz="2400" b="1" dirty="0">
                <a:effectLst/>
              </a:rPr>
              <a:t> Flow</a:t>
            </a:r>
          </a:p>
          <a:p>
            <a:endParaRPr lang="en-IN" dirty="0"/>
          </a:p>
        </p:txBody>
      </p:sp>
      <p:pic>
        <p:nvPicPr>
          <p:cNvPr id="7" name="Picture 6">
            <a:extLst>
              <a:ext uri="{FF2B5EF4-FFF2-40B4-BE49-F238E27FC236}">
                <a16:creationId xmlns:a16="http://schemas.microsoft.com/office/drawing/2014/main" id="{08D6CE7D-164A-914A-3EBB-B3B4FE2805CE}"/>
              </a:ext>
            </a:extLst>
          </p:cNvPr>
          <p:cNvPicPr>
            <a:picLocks noChangeAspect="1"/>
          </p:cNvPicPr>
          <p:nvPr/>
        </p:nvPicPr>
        <p:blipFill>
          <a:blip r:embed="rId2"/>
          <a:stretch>
            <a:fillRect/>
          </a:stretch>
        </p:blipFill>
        <p:spPr>
          <a:xfrm>
            <a:off x="2885196" y="2701346"/>
            <a:ext cx="6736324" cy="3706199"/>
          </a:xfrm>
          <a:prstGeom prst="rect">
            <a:avLst/>
          </a:prstGeom>
        </p:spPr>
      </p:pic>
    </p:spTree>
    <p:extLst>
      <p:ext uri="{BB962C8B-B14F-4D97-AF65-F5344CB8AC3E}">
        <p14:creationId xmlns:p14="http://schemas.microsoft.com/office/powerpoint/2010/main" val="361836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E057-899C-343C-9550-2ED1A63B6828}"/>
              </a:ext>
            </a:extLst>
          </p:cNvPr>
          <p:cNvSpPr>
            <a:spLocks noGrp="1"/>
          </p:cNvSpPr>
          <p:nvPr>
            <p:ph type="title"/>
          </p:nvPr>
        </p:nvSpPr>
        <p:spPr/>
        <p:txBody>
          <a:bodyPr>
            <a:normAutofit/>
          </a:bodyPr>
          <a:lstStyle/>
          <a:p>
            <a:r>
              <a:rPr lang="en-IN" b="1" dirty="0">
                <a:effectLst/>
              </a:rPr>
              <a:t>7. </a:t>
            </a:r>
            <a:r>
              <a:rPr lang="en-IN" sz="4100" b="1" dirty="0">
                <a:effectLst/>
              </a:rPr>
              <a:t>Agent</a:t>
            </a:r>
            <a:r>
              <a:rPr lang="en-IN" b="1" dirty="0">
                <a:effectLst/>
              </a:rPr>
              <a:t> Roles &amp; Responsibilities</a:t>
            </a:r>
            <a:endParaRPr lang="en-IN" dirty="0"/>
          </a:p>
        </p:txBody>
      </p:sp>
      <p:graphicFrame>
        <p:nvGraphicFramePr>
          <p:cNvPr id="4" name="Content Placeholder 3">
            <a:extLst>
              <a:ext uri="{FF2B5EF4-FFF2-40B4-BE49-F238E27FC236}">
                <a16:creationId xmlns:a16="http://schemas.microsoft.com/office/drawing/2014/main" id="{FA706EF1-85DD-9C81-C537-35F296C60EB0}"/>
              </a:ext>
            </a:extLst>
          </p:cNvPr>
          <p:cNvGraphicFramePr>
            <a:graphicFrameLocks noGrp="1"/>
          </p:cNvGraphicFramePr>
          <p:nvPr>
            <p:ph idx="1"/>
            <p:extLst>
              <p:ext uri="{D42A27DB-BD31-4B8C-83A1-F6EECF244321}">
                <p14:modId xmlns:p14="http://schemas.microsoft.com/office/powerpoint/2010/main" val="4214859270"/>
              </p:ext>
            </p:extLst>
          </p:nvPr>
        </p:nvGraphicFramePr>
        <p:xfrm>
          <a:off x="3562745" y="2098105"/>
          <a:ext cx="5076033" cy="3730082"/>
        </p:xfrm>
        <a:graphic>
          <a:graphicData uri="http://schemas.openxmlformats.org/drawingml/2006/table">
            <a:tbl>
              <a:tblPr/>
              <a:tblGrid>
                <a:gridCol w="1692011">
                  <a:extLst>
                    <a:ext uri="{9D8B030D-6E8A-4147-A177-3AD203B41FA5}">
                      <a16:colId xmlns:a16="http://schemas.microsoft.com/office/drawing/2014/main" val="1232984217"/>
                    </a:ext>
                  </a:extLst>
                </a:gridCol>
                <a:gridCol w="1692011">
                  <a:extLst>
                    <a:ext uri="{9D8B030D-6E8A-4147-A177-3AD203B41FA5}">
                      <a16:colId xmlns:a16="http://schemas.microsoft.com/office/drawing/2014/main" val="3878623200"/>
                    </a:ext>
                  </a:extLst>
                </a:gridCol>
                <a:gridCol w="1692011">
                  <a:extLst>
                    <a:ext uri="{9D8B030D-6E8A-4147-A177-3AD203B41FA5}">
                      <a16:colId xmlns:a16="http://schemas.microsoft.com/office/drawing/2014/main" val="1169349428"/>
                    </a:ext>
                  </a:extLst>
                </a:gridCol>
              </a:tblGrid>
              <a:tr h="317113">
                <a:tc>
                  <a:txBody>
                    <a:bodyPr/>
                    <a:lstStyle/>
                    <a:p>
                      <a:pPr rtl="0" fontAlgn="t">
                        <a:spcBef>
                          <a:spcPts val="600"/>
                        </a:spcBef>
                        <a:spcAft>
                          <a:spcPts val="600"/>
                        </a:spcAft>
                        <a:buNone/>
                      </a:pPr>
                      <a:r>
                        <a:rPr lang="en-IN" sz="1100" b="1" i="0" u="none" strike="noStrike">
                          <a:solidFill>
                            <a:srgbClr val="1B1C1D"/>
                          </a:solidFill>
                          <a:effectLst/>
                          <a:latin typeface="Google Sans Text"/>
                        </a:rPr>
                        <a:t>Agent</a:t>
                      </a:r>
                      <a:endParaRPr lang="en-IN" sz="1800">
                        <a:effectLst/>
                      </a:endParaRPr>
                    </a:p>
                  </a:txBody>
                  <a:tcPr marL="113255" marR="113255" marT="75503" marB="7550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tc>
                  <a:txBody>
                    <a:bodyPr/>
                    <a:lstStyle/>
                    <a:p>
                      <a:pPr rtl="0" fontAlgn="t">
                        <a:spcBef>
                          <a:spcPts val="600"/>
                        </a:spcBef>
                        <a:spcAft>
                          <a:spcPts val="600"/>
                        </a:spcAft>
                        <a:buNone/>
                      </a:pPr>
                      <a:r>
                        <a:rPr lang="en-IN" sz="1100" b="1" i="0" u="none" strike="noStrike">
                          <a:solidFill>
                            <a:srgbClr val="1B1C1D"/>
                          </a:solidFill>
                          <a:effectLst/>
                          <a:latin typeface="Google Sans Text"/>
                        </a:rPr>
                        <a:t>Core Responsibility</a:t>
                      </a:r>
                      <a:endParaRPr lang="en-IN" sz="1800">
                        <a:effectLst/>
                      </a:endParaRPr>
                    </a:p>
                  </a:txBody>
                  <a:tcPr marL="113255" marR="113255" marT="75503" marB="7550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tc>
                  <a:txBody>
                    <a:bodyPr/>
                    <a:lstStyle/>
                    <a:p>
                      <a:pPr rtl="0" fontAlgn="t">
                        <a:spcBef>
                          <a:spcPts val="600"/>
                        </a:spcBef>
                        <a:spcAft>
                          <a:spcPts val="600"/>
                        </a:spcAft>
                        <a:buNone/>
                      </a:pPr>
                      <a:r>
                        <a:rPr lang="en-IN" sz="1100" b="1" i="0" u="none" strike="noStrike" dirty="0">
                          <a:solidFill>
                            <a:srgbClr val="1B1C1D"/>
                          </a:solidFill>
                          <a:effectLst/>
                          <a:latin typeface="Google Sans Text"/>
                        </a:rPr>
                        <a:t>Key Fallbacks</a:t>
                      </a:r>
                      <a:endParaRPr lang="en-IN" sz="1800" dirty="0">
                        <a:effectLst/>
                      </a:endParaRPr>
                    </a:p>
                  </a:txBody>
                  <a:tcPr marL="113255" marR="113255" marT="75503" marB="7550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extLst>
                  <a:ext uri="{0D108BD9-81ED-4DB2-BD59-A6C34878D82A}">
                    <a16:rowId xmlns:a16="http://schemas.microsoft.com/office/drawing/2014/main" val="1583858199"/>
                  </a:ext>
                </a:extLst>
              </a:tr>
              <a:tr h="483219">
                <a:tc>
                  <a:txBody>
                    <a:bodyPr/>
                    <a:lstStyle/>
                    <a:p>
                      <a:pPr rtl="0" fontAlgn="t">
                        <a:spcAft>
                          <a:spcPts val="1200"/>
                        </a:spcAft>
                        <a:buNone/>
                      </a:pPr>
                      <a:r>
                        <a:rPr lang="en-IN" sz="1100" b="0" i="0" u="none" strike="noStrike">
                          <a:solidFill>
                            <a:srgbClr val="1B1C1D"/>
                          </a:solidFill>
                          <a:effectLst/>
                          <a:latin typeface="Google Sans Text"/>
                        </a:rPr>
                        <a:t>QueryClassificationAgent</a:t>
                      </a:r>
                      <a:endParaRPr lang="en-IN" sz="1800">
                        <a:effectLst/>
                      </a:endParaRPr>
                    </a:p>
                  </a:txBody>
                  <a:tcPr marL="113255" marR="113255" marT="75503" marB="7550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tc>
                  <a:txBody>
                    <a:bodyPr/>
                    <a:lstStyle/>
                    <a:p>
                      <a:pPr rtl="0" fontAlgn="t">
                        <a:spcAft>
                          <a:spcPts val="1200"/>
                        </a:spcAft>
                        <a:buNone/>
                      </a:pPr>
                      <a:r>
                        <a:rPr lang="en-IN" sz="1100" b="0" i="0" u="none" strike="noStrike">
                          <a:solidFill>
                            <a:srgbClr val="1B1C1D"/>
                          </a:solidFill>
                          <a:effectLst/>
                          <a:latin typeface="Google Sans Text"/>
                        </a:rPr>
                        <a:t>Intent + entity extraction</a:t>
                      </a:r>
                      <a:endParaRPr lang="en-IN" sz="1800">
                        <a:effectLst/>
                      </a:endParaRPr>
                    </a:p>
                  </a:txBody>
                  <a:tcPr marL="113255" marR="113255" marT="75503" marB="7550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tc>
                  <a:txBody>
                    <a:bodyPr/>
                    <a:lstStyle/>
                    <a:p>
                      <a:pPr rtl="0" fontAlgn="t">
                        <a:spcAft>
                          <a:spcPts val="1200"/>
                        </a:spcAft>
                        <a:buNone/>
                      </a:pPr>
                      <a:r>
                        <a:rPr lang="en-US" sz="1100" b="0" i="0" u="none" strike="noStrike">
                          <a:solidFill>
                            <a:srgbClr val="1B1C1D"/>
                          </a:solidFill>
                          <a:effectLst/>
                          <a:latin typeface="Google Sans Text"/>
                        </a:rPr>
                        <a:t>If low confidence → LLM classifier</a:t>
                      </a:r>
                      <a:endParaRPr lang="en-US" sz="1800">
                        <a:effectLst/>
                      </a:endParaRPr>
                    </a:p>
                  </a:txBody>
                  <a:tcPr marL="113255" marR="113255" marT="75503" marB="7550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extLst>
                  <a:ext uri="{0D108BD9-81ED-4DB2-BD59-A6C34878D82A}">
                    <a16:rowId xmlns:a16="http://schemas.microsoft.com/office/drawing/2014/main" val="2616384159"/>
                  </a:ext>
                </a:extLst>
              </a:tr>
              <a:tr h="649326">
                <a:tc>
                  <a:txBody>
                    <a:bodyPr/>
                    <a:lstStyle/>
                    <a:p>
                      <a:pPr rtl="0" fontAlgn="t">
                        <a:spcAft>
                          <a:spcPts val="1200"/>
                        </a:spcAft>
                        <a:buNone/>
                      </a:pPr>
                      <a:r>
                        <a:rPr lang="en-IN" sz="1100" b="0" i="0" u="none" strike="noStrike" dirty="0" err="1">
                          <a:solidFill>
                            <a:srgbClr val="1B1C1D"/>
                          </a:solidFill>
                          <a:effectLst/>
                          <a:latin typeface="Google Sans Text"/>
                        </a:rPr>
                        <a:t>PlannerAgent</a:t>
                      </a:r>
                      <a:endParaRPr lang="en-IN" sz="1800" dirty="0">
                        <a:effectLst/>
                      </a:endParaRPr>
                    </a:p>
                  </a:txBody>
                  <a:tcPr marL="113255" marR="113255" marT="75503" marB="7550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tc>
                  <a:txBody>
                    <a:bodyPr/>
                    <a:lstStyle/>
                    <a:p>
                      <a:pPr rtl="0" fontAlgn="t">
                        <a:spcAft>
                          <a:spcPts val="1200"/>
                        </a:spcAft>
                        <a:buNone/>
                      </a:pPr>
                      <a:r>
                        <a:rPr lang="en-US" sz="1100" b="0" i="0" u="none" strike="noStrike" dirty="0">
                          <a:solidFill>
                            <a:srgbClr val="1B1C1D"/>
                          </a:solidFill>
                          <a:effectLst/>
                          <a:latin typeface="Google Sans Text"/>
                        </a:rPr>
                        <a:t>Build execution plan + tool calls</a:t>
                      </a:r>
                      <a:endParaRPr lang="en-US" sz="1800" dirty="0">
                        <a:effectLst/>
                      </a:endParaRPr>
                    </a:p>
                  </a:txBody>
                  <a:tcPr marL="113255" marR="113255" marT="75503" marB="7550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tc>
                  <a:txBody>
                    <a:bodyPr/>
                    <a:lstStyle/>
                    <a:p>
                      <a:pPr rtl="0" fontAlgn="t">
                        <a:spcAft>
                          <a:spcPts val="1200"/>
                        </a:spcAft>
                        <a:buNone/>
                      </a:pPr>
                      <a:r>
                        <a:rPr lang="en-US" sz="1100" b="0" i="0" u="none" strike="noStrike">
                          <a:solidFill>
                            <a:srgbClr val="1B1C1D"/>
                          </a:solidFill>
                          <a:effectLst/>
                          <a:latin typeface="Google Sans Text"/>
                        </a:rPr>
                        <a:t>If LLM tools fail → rule-based function mapping</a:t>
                      </a:r>
                      <a:endParaRPr lang="en-US" sz="1800">
                        <a:effectLst/>
                      </a:endParaRPr>
                    </a:p>
                  </a:txBody>
                  <a:tcPr marL="113255" marR="113255" marT="75503" marB="7550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extLst>
                  <a:ext uri="{0D108BD9-81ED-4DB2-BD59-A6C34878D82A}">
                    <a16:rowId xmlns:a16="http://schemas.microsoft.com/office/drawing/2014/main" val="302024194"/>
                  </a:ext>
                </a:extLst>
              </a:tr>
              <a:tr h="649326">
                <a:tc>
                  <a:txBody>
                    <a:bodyPr/>
                    <a:lstStyle/>
                    <a:p>
                      <a:pPr rtl="0" fontAlgn="t">
                        <a:spcAft>
                          <a:spcPts val="1200"/>
                        </a:spcAft>
                        <a:buNone/>
                      </a:pPr>
                      <a:r>
                        <a:rPr lang="en-IN" sz="1100" b="0" i="0" u="none" strike="noStrike" dirty="0" err="1">
                          <a:solidFill>
                            <a:srgbClr val="1B1C1D"/>
                          </a:solidFill>
                          <a:effectLst/>
                          <a:latin typeface="Google Sans Text"/>
                        </a:rPr>
                        <a:t>MarketAgent</a:t>
                      </a:r>
                      <a:endParaRPr lang="en-IN" sz="1800" dirty="0">
                        <a:effectLst/>
                      </a:endParaRPr>
                    </a:p>
                  </a:txBody>
                  <a:tcPr marL="113255" marR="113255" marT="75503" marB="7550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tc>
                  <a:txBody>
                    <a:bodyPr/>
                    <a:lstStyle/>
                    <a:p>
                      <a:pPr rtl="0" fontAlgn="t">
                        <a:spcAft>
                          <a:spcPts val="1200"/>
                        </a:spcAft>
                        <a:buNone/>
                      </a:pPr>
                      <a:r>
                        <a:rPr lang="en-IN" sz="1100" b="0" i="0" u="none" strike="noStrike" dirty="0">
                          <a:solidFill>
                            <a:srgbClr val="1B1C1D"/>
                          </a:solidFill>
                          <a:effectLst/>
                          <a:latin typeface="Google Sans Text"/>
                        </a:rPr>
                        <a:t>Prices, headlines, filings</a:t>
                      </a:r>
                      <a:endParaRPr lang="en-IN" sz="1800" dirty="0">
                        <a:effectLst/>
                      </a:endParaRPr>
                    </a:p>
                  </a:txBody>
                  <a:tcPr marL="113255" marR="113255" marT="75503" marB="7550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tc>
                  <a:txBody>
                    <a:bodyPr/>
                    <a:lstStyle/>
                    <a:p>
                      <a:pPr rtl="0" fontAlgn="t">
                        <a:spcAft>
                          <a:spcPts val="1200"/>
                        </a:spcAft>
                        <a:buNone/>
                      </a:pPr>
                      <a:r>
                        <a:rPr lang="en-US" sz="1100" b="0" i="0" u="none" strike="noStrike">
                          <a:solidFill>
                            <a:srgbClr val="1B1C1D"/>
                          </a:solidFill>
                          <a:effectLst/>
                          <a:latin typeface="Google Sans Text"/>
                        </a:rPr>
                        <a:t>Cache-first; API on miss; partial returns allowed</a:t>
                      </a:r>
                      <a:endParaRPr lang="en-US" sz="1800">
                        <a:effectLst/>
                      </a:endParaRPr>
                    </a:p>
                  </a:txBody>
                  <a:tcPr marL="113255" marR="113255" marT="75503" marB="7550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extLst>
                  <a:ext uri="{0D108BD9-81ED-4DB2-BD59-A6C34878D82A}">
                    <a16:rowId xmlns:a16="http://schemas.microsoft.com/office/drawing/2014/main" val="2395861043"/>
                  </a:ext>
                </a:extLst>
              </a:tr>
              <a:tr h="649326">
                <a:tc>
                  <a:txBody>
                    <a:bodyPr/>
                    <a:lstStyle/>
                    <a:p>
                      <a:pPr rtl="0" fontAlgn="t">
                        <a:spcAft>
                          <a:spcPts val="1200"/>
                        </a:spcAft>
                        <a:buNone/>
                      </a:pPr>
                      <a:r>
                        <a:rPr lang="en-IN" sz="1100" b="0" i="0" u="none" strike="noStrike">
                          <a:solidFill>
                            <a:srgbClr val="1B1C1D"/>
                          </a:solidFill>
                          <a:effectLst/>
                          <a:latin typeface="Google Sans Text"/>
                        </a:rPr>
                        <a:t>PortfolioAgent</a:t>
                      </a:r>
                      <a:endParaRPr lang="en-IN" sz="1800">
                        <a:effectLst/>
                      </a:endParaRPr>
                    </a:p>
                  </a:txBody>
                  <a:tcPr marL="113255" marR="113255" marT="75503" marB="7550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tc>
                  <a:txBody>
                    <a:bodyPr/>
                    <a:lstStyle/>
                    <a:p>
                      <a:pPr rtl="0" fontAlgn="t">
                        <a:spcAft>
                          <a:spcPts val="1200"/>
                        </a:spcAft>
                        <a:buNone/>
                      </a:pPr>
                      <a:r>
                        <a:rPr lang="en-IN" sz="1100" b="0" i="0" u="none" strike="noStrike">
                          <a:solidFill>
                            <a:srgbClr val="1B1C1D"/>
                          </a:solidFill>
                          <a:effectLst/>
                          <a:latin typeface="Google Sans Text"/>
                        </a:rPr>
                        <a:t>Holdings, returns, allocation, comparisons</a:t>
                      </a:r>
                      <a:endParaRPr lang="en-IN" sz="1800">
                        <a:effectLst/>
                      </a:endParaRPr>
                    </a:p>
                  </a:txBody>
                  <a:tcPr marL="113255" marR="113255" marT="75503" marB="7550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tc>
                  <a:txBody>
                    <a:bodyPr/>
                    <a:lstStyle/>
                    <a:p>
                      <a:pPr rtl="0" fontAlgn="t">
                        <a:spcAft>
                          <a:spcPts val="1200"/>
                        </a:spcAft>
                        <a:buNone/>
                      </a:pPr>
                      <a:r>
                        <a:rPr lang="en-US" sz="1100" b="0" i="0" u="none" strike="noStrike">
                          <a:solidFill>
                            <a:srgbClr val="1B1C1D"/>
                          </a:solidFill>
                          <a:effectLst/>
                          <a:latin typeface="Google Sans Text"/>
                        </a:rPr>
                        <a:t>If functions missing → default to holdings+returns</a:t>
                      </a:r>
                      <a:endParaRPr lang="en-US" sz="1800">
                        <a:effectLst/>
                      </a:endParaRPr>
                    </a:p>
                  </a:txBody>
                  <a:tcPr marL="113255" marR="113255" marT="75503" marB="7550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extLst>
                  <a:ext uri="{0D108BD9-81ED-4DB2-BD59-A6C34878D82A}">
                    <a16:rowId xmlns:a16="http://schemas.microsoft.com/office/drawing/2014/main" val="1552865779"/>
                  </a:ext>
                </a:extLst>
              </a:tr>
              <a:tr h="483219">
                <a:tc>
                  <a:txBody>
                    <a:bodyPr/>
                    <a:lstStyle/>
                    <a:p>
                      <a:pPr rtl="0" fontAlgn="t">
                        <a:spcAft>
                          <a:spcPts val="1200"/>
                        </a:spcAft>
                        <a:buNone/>
                      </a:pPr>
                      <a:r>
                        <a:rPr lang="en-IN" sz="1100" b="0" i="0" u="none" strike="noStrike">
                          <a:solidFill>
                            <a:srgbClr val="1B1C1D"/>
                          </a:solidFill>
                          <a:effectLst/>
                          <a:latin typeface="Google Sans Text"/>
                        </a:rPr>
                        <a:t>ResponseGeneratorAgent</a:t>
                      </a:r>
                      <a:endParaRPr lang="en-IN" sz="1800">
                        <a:effectLst/>
                      </a:endParaRPr>
                    </a:p>
                  </a:txBody>
                  <a:tcPr marL="113255" marR="113255" marT="75503" marB="7550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tc>
                  <a:txBody>
                    <a:bodyPr/>
                    <a:lstStyle/>
                    <a:p>
                      <a:pPr rtl="0" fontAlgn="t">
                        <a:spcAft>
                          <a:spcPts val="1200"/>
                        </a:spcAft>
                        <a:buNone/>
                      </a:pPr>
                      <a:r>
                        <a:rPr lang="en-IN" sz="1100" b="0" i="0" u="none" strike="noStrike">
                          <a:solidFill>
                            <a:srgbClr val="1B1C1D"/>
                          </a:solidFill>
                          <a:effectLst/>
                          <a:latin typeface="Google Sans Text"/>
                        </a:rPr>
                        <a:t>Grounded, concise Markdown answer</a:t>
                      </a:r>
                      <a:endParaRPr lang="en-IN" sz="1800">
                        <a:effectLst/>
                      </a:endParaRPr>
                    </a:p>
                  </a:txBody>
                  <a:tcPr marL="113255" marR="113255" marT="75503" marB="7550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tc>
                  <a:txBody>
                    <a:bodyPr/>
                    <a:lstStyle/>
                    <a:p>
                      <a:pPr rtl="0" fontAlgn="t">
                        <a:spcAft>
                          <a:spcPts val="1200"/>
                        </a:spcAft>
                        <a:buNone/>
                      </a:pPr>
                      <a:r>
                        <a:rPr lang="en-US" sz="1100" b="0" i="0" u="none" strike="noStrike">
                          <a:solidFill>
                            <a:srgbClr val="1B1C1D"/>
                          </a:solidFill>
                          <a:effectLst/>
                          <a:latin typeface="Google Sans Text"/>
                        </a:rPr>
                        <a:t>Templated summary if LLM fails</a:t>
                      </a:r>
                      <a:endParaRPr lang="en-US" sz="1800">
                        <a:effectLst/>
                      </a:endParaRPr>
                    </a:p>
                  </a:txBody>
                  <a:tcPr marL="113255" marR="113255" marT="75503" marB="7550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extLst>
                  <a:ext uri="{0D108BD9-81ED-4DB2-BD59-A6C34878D82A}">
                    <a16:rowId xmlns:a16="http://schemas.microsoft.com/office/drawing/2014/main" val="1995778258"/>
                  </a:ext>
                </a:extLst>
              </a:tr>
              <a:tr h="483219">
                <a:tc>
                  <a:txBody>
                    <a:bodyPr/>
                    <a:lstStyle/>
                    <a:p>
                      <a:pPr rtl="0" fontAlgn="t">
                        <a:spcAft>
                          <a:spcPts val="1200"/>
                        </a:spcAft>
                        <a:buNone/>
                      </a:pPr>
                      <a:r>
                        <a:rPr lang="en-IN" sz="1100" b="0" i="0" u="none" strike="noStrike">
                          <a:solidFill>
                            <a:srgbClr val="1B1C1D"/>
                          </a:solidFill>
                          <a:effectLst/>
                          <a:latin typeface="Google Sans Text"/>
                        </a:rPr>
                        <a:t>ValidatorAgent</a:t>
                      </a:r>
                      <a:endParaRPr lang="en-IN" sz="1800">
                        <a:effectLst/>
                      </a:endParaRPr>
                    </a:p>
                  </a:txBody>
                  <a:tcPr marL="113255" marR="113255" marT="75503" marB="7550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tc>
                  <a:txBody>
                    <a:bodyPr/>
                    <a:lstStyle/>
                    <a:p>
                      <a:pPr rtl="0" fontAlgn="t">
                        <a:spcAft>
                          <a:spcPts val="1200"/>
                        </a:spcAft>
                        <a:buNone/>
                      </a:pPr>
                      <a:r>
                        <a:rPr lang="en-US" sz="1100" b="0" i="0" u="none" strike="noStrike">
                          <a:solidFill>
                            <a:srgbClr val="1B1C1D"/>
                          </a:solidFill>
                          <a:effectLst/>
                          <a:latin typeface="Google Sans Text"/>
                        </a:rPr>
                        <a:t>Judge workflow correctness; pass/fail</a:t>
                      </a:r>
                      <a:endParaRPr lang="en-US" sz="1800">
                        <a:effectLst/>
                      </a:endParaRPr>
                    </a:p>
                  </a:txBody>
                  <a:tcPr marL="113255" marR="113255" marT="75503" marB="7550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tc>
                  <a:txBody>
                    <a:bodyPr/>
                    <a:lstStyle/>
                    <a:p>
                      <a:pPr rtl="0" fontAlgn="t">
                        <a:spcAft>
                          <a:spcPts val="1200"/>
                        </a:spcAft>
                        <a:buNone/>
                      </a:pPr>
                      <a:r>
                        <a:rPr lang="en-US" sz="1100" b="0" i="0" u="none" strike="noStrike" dirty="0">
                          <a:solidFill>
                            <a:srgbClr val="1B1C1D"/>
                          </a:solidFill>
                          <a:effectLst/>
                          <a:latin typeface="Google Sans Text"/>
                        </a:rPr>
                        <a:t>Default pass if invalid JSON to avoid blocking</a:t>
                      </a:r>
                      <a:endParaRPr lang="en-US" sz="1800" dirty="0">
                        <a:effectLst/>
                      </a:endParaRPr>
                    </a:p>
                  </a:txBody>
                  <a:tcPr marL="113255" marR="113255" marT="75503" marB="7550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extLst>
                  <a:ext uri="{0D108BD9-81ED-4DB2-BD59-A6C34878D82A}">
                    <a16:rowId xmlns:a16="http://schemas.microsoft.com/office/drawing/2014/main" val="1022262522"/>
                  </a:ext>
                </a:extLst>
              </a:tr>
            </a:tbl>
          </a:graphicData>
        </a:graphic>
      </p:graphicFrame>
      <p:sp>
        <p:nvSpPr>
          <p:cNvPr id="5" name="Rectangle 1">
            <a:extLst>
              <a:ext uri="{FF2B5EF4-FFF2-40B4-BE49-F238E27FC236}">
                <a16:creationId xmlns:a16="http://schemas.microsoft.com/office/drawing/2014/main" id="{6F43CAB7-B75B-1A90-A537-3D6010DD6F34}"/>
              </a:ext>
            </a:extLst>
          </p:cNvPr>
          <p:cNvSpPr>
            <a:spLocks noChangeArrowheads="1"/>
          </p:cNvSpPr>
          <p:nvPr/>
        </p:nvSpPr>
        <p:spPr bwMode="auto">
          <a:xfrm>
            <a:off x="4762" y="-3657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97210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C321-C5DF-3928-25FE-12864A577AD9}"/>
              </a:ext>
            </a:extLst>
          </p:cNvPr>
          <p:cNvSpPr>
            <a:spLocks noGrp="1"/>
          </p:cNvSpPr>
          <p:nvPr>
            <p:ph type="title"/>
          </p:nvPr>
        </p:nvSpPr>
        <p:spPr/>
        <p:txBody>
          <a:bodyPr/>
          <a:lstStyle/>
          <a:p>
            <a:r>
              <a:rPr lang="en-IN" dirty="0"/>
              <a:t>8. Data Flow</a:t>
            </a:r>
          </a:p>
        </p:txBody>
      </p:sp>
      <p:sp>
        <p:nvSpPr>
          <p:cNvPr id="3" name="Content Placeholder 2">
            <a:extLst>
              <a:ext uri="{FF2B5EF4-FFF2-40B4-BE49-F238E27FC236}">
                <a16:creationId xmlns:a16="http://schemas.microsoft.com/office/drawing/2014/main" id="{274ABD6C-2789-A964-F48C-DDA8F046B0A7}"/>
              </a:ext>
            </a:extLst>
          </p:cNvPr>
          <p:cNvSpPr>
            <a:spLocks noGrp="1"/>
          </p:cNvSpPr>
          <p:nvPr>
            <p:ph idx="1"/>
          </p:nvPr>
        </p:nvSpPr>
        <p:spPr/>
        <p:txBody>
          <a:bodyPr>
            <a:normAutofit fontScale="77500" lnSpcReduction="20000"/>
          </a:bodyPr>
          <a:lstStyle/>
          <a:p>
            <a:r>
              <a:rPr lang="en-IN" b="1" dirty="0">
                <a:effectLst/>
              </a:rPr>
              <a:t>Stateful flow (core structures simplified):</a:t>
            </a:r>
            <a:endParaRPr lang="en-IN" dirty="0">
              <a:effectLst/>
            </a:endParaRPr>
          </a:p>
          <a:p>
            <a:pPr fontAlgn="base"/>
            <a:r>
              <a:rPr lang="en-IN" b="1" dirty="0">
                <a:effectLst/>
              </a:rPr>
              <a:t>UI → Orchestrator</a:t>
            </a:r>
            <a:r>
              <a:rPr lang="en-IN" dirty="0">
                <a:effectLst/>
              </a:rPr>
              <a:t>: { query, </a:t>
            </a:r>
            <a:r>
              <a:rPr lang="en-IN" dirty="0" err="1">
                <a:effectLst/>
              </a:rPr>
              <a:t>client_id</a:t>
            </a:r>
            <a:r>
              <a:rPr lang="en-IN" dirty="0">
                <a:effectLst/>
              </a:rPr>
              <a:t>, </a:t>
            </a:r>
            <a:r>
              <a:rPr lang="en-IN" dirty="0" err="1">
                <a:effectLst/>
              </a:rPr>
              <a:t>session_id</a:t>
            </a:r>
            <a:r>
              <a:rPr lang="en-IN" dirty="0">
                <a:effectLst/>
              </a:rPr>
              <a:t>, session}</a:t>
            </a:r>
          </a:p>
          <a:p>
            <a:pPr fontAlgn="base"/>
            <a:r>
              <a:rPr lang="en-IN" b="1" dirty="0" err="1">
                <a:effectLst/>
              </a:rPr>
              <a:t>QueryClassificationAgent</a:t>
            </a:r>
            <a:r>
              <a:rPr lang="en-IN" dirty="0">
                <a:effectLst/>
              </a:rPr>
              <a:t>: Writes classification = {intent, entities, confidence}</a:t>
            </a:r>
          </a:p>
          <a:p>
            <a:pPr fontAlgn="base"/>
            <a:r>
              <a:rPr lang="en-IN" b="1" dirty="0" err="1">
                <a:effectLst/>
              </a:rPr>
              <a:t>PlannerAgent</a:t>
            </a:r>
            <a:r>
              <a:rPr lang="en-IN" dirty="0">
                <a:effectLst/>
              </a:rPr>
              <a:t>: Writes </a:t>
            </a:r>
            <a:r>
              <a:rPr lang="en-IN" dirty="0" err="1">
                <a:effectLst/>
              </a:rPr>
              <a:t>execution_plan</a:t>
            </a:r>
            <a:r>
              <a:rPr lang="en-IN" dirty="0">
                <a:effectLst/>
              </a:rPr>
              <a:t> = {agents[], </a:t>
            </a:r>
            <a:r>
              <a:rPr lang="en-IN" dirty="0" err="1">
                <a:effectLst/>
              </a:rPr>
              <a:t>function_calls</a:t>
            </a:r>
            <a:r>
              <a:rPr lang="en-IN" dirty="0">
                <a:effectLst/>
              </a:rPr>
              <a:t>[]}</a:t>
            </a:r>
          </a:p>
          <a:p>
            <a:pPr fontAlgn="base"/>
            <a:r>
              <a:rPr lang="en-IN" b="1" dirty="0" err="1">
                <a:effectLst/>
              </a:rPr>
              <a:t>MarketAgent</a:t>
            </a:r>
            <a:r>
              <a:rPr lang="en-IN" dirty="0">
                <a:effectLst/>
              </a:rPr>
              <a:t> (if planned): Writes </a:t>
            </a:r>
            <a:r>
              <a:rPr lang="en-IN" dirty="0" err="1">
                <a:effectLst/>
              </a:rPr>
              <a:t>market_resp</a:t>
            </a:r>
            <a:r>
              <a:rPr lang="en-IN" dirty="0">
                <a:effectLst/>
              </a:rPr>
              <a:t> = {status, results{...}}</a:t>
            </a:r>
          </a:p>
          <a:p>
            <a:pPr fontAlgn="base"/>
            <a:r>
              <a:rPr lang="en-IN" b="1" dirty="0" err="1">
                <a:effectLst/>
              </a:rPr>
              <a:t>PortfolioAgent</a:t>
            </a:r>
            <a:r>
              <a:rPr lang="en-IN" dirty="0">
                <a:effectLst/>
              </a:rPr>
              <a:t> (if planned): Writes </a:t>
            </a:r>
            <a:r>
              <a:rPr lang="en-IN" dirty="0" err="1">
                <a:effectLst/>
              </a:rPr>
              <a:t>portfolio_resp</a:t>
            </a:r>
            <a:r>
              <a:rPr lang="en-IN" dirty="0">
                <a:effectLst/>
              </a:rPr>
              <a:t> = {status, results[], </a:t>
            </a:r>
            <a:r>
              <a:rPr lang="en-IN" dirty="0" err="1">
                <a:effectLst/>
              </a:rPr>
              <a:t>portfolio_summary</a:t>
            </a:r>
            <a:r>
              <a:rPr lang="en-IN" dirty="0">
                <a:effectLst/>
              </a:rPr>
              <a:t>{...}}</a:t>
            </a:r>
          </a:p>
          <a:p>
            <a:pPr fontAlgn="base"/>
            <a:r>
              <a:rPr lang="en-IN" b="1" dirty="0" err="1">
                <a:effectLst/>
              </a:rPr>
              <a:t>ResponseGeneratorAgent</a:t>
            </a:r>
            <a:r>
              <a:rPr lang="en-IN" dirty="0">
                <a:effectLst/>
              </a:rPr>
              <a:t>: Writes </a:t>
            </a:r>
            <a:r>
              <a:rPr lang="en-IN" dirty="0" err="1">
                <a:effectLst/>
              </a:rPr>
              <a:t>final_response</a:t>
            </a:r>
            <a:r>
              <a:rPr lang="en-IN" dirty="0">
                <a:effectLst/>
              </a:rPr>
              <a:t> = {text, data:{...}}</a:t>
            </a:r>
          </a:p>
          <a:p>
            <a:pPr fontAlgn="base"/>
            <a:r>
              <a:rPr lang="en-IN" b="1" dirty="0" err="1">
                <a:effectLst/>
              </a:rPr>
              <a:t>ValidatorAgent</a:t>
            </a:r>
            <a:r>
              <a:rPr lang="en-IN" dirty="0">
                <a:effectLst/>
              </a:rPr>
              <a:t>: Writes {</a:t>
            </a:r>
            <a:r>
              <a:rPr lang="en-IN" dirty="0" err="1">
                <a:effectLst/>
              </a:rPr>
              <a:t>validation_result</a:t>
            </a:r>
            <a:r>
              <a:rPr lang="en-IN" dirty="0">
                <a:effectLst/>
              </a:rPr>
              <a:t>, </a:t>
            </a:r>
            <a:r>
              <a:rPr lang="en-IN" dirty="0" err="1">
                <a:effectLst/>
              </a:rPr>
              <a:t>failed_agent</a:t>
            </a:r>
            <a:r>
              <a:rPr lang="en-IN" dirty="0">
                <a:effectLst/>
              </a:rPr>
              <a:t>?, reason? Routes back to failure point and reruns}</a:t>
            </a:r>
          </a:p>
          <a:p>
            <a:r>
              <a:rPr lang="en-IN" b="1" dirty="0">
                <a:effectLst/>
              </a:rPr>
              <a:t>Orchestrator → UI</a:t>
            </a:r>
            <a:r>
              <a:rPr lang="en-IN" dirty="0">
                <a:effectLst/>
              </a:rPr>
              <a:t>: Returns </a:t>
            </a:r>
            <a:r>
              <a:rPr lang="en-IN" dirty="0" err="1">
                <a:effectLst/>
              </a:rPr>
              <a:t>final_response</a:t>
            </a:r>
            <a:r>
              <a:rPr lang="en-IN" dirty="0">
                <a:effectLst/>
              </a:rPr>
              <a:t>; memory manager updates session</a:t>
            </a:r>
            <a:endParaRPr lang="en-IN" dirty="0"/>
          </a:p>
        </p:txBody>
      </p:sp>
    </p:spTree>
    <p:extLst>
      <p:ext uri="{BB962C8B-B14F-4D97-AF65-F5344CB8AC3E}">
        <p14:creationId xmlns:p14="http://schemas.microsoft.com/office/powerpoint/2010/main" val="3479847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81282-08DD-D273-5545-CAF8FFC8FE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72B359-8859-DF98-ED30-7D877A47EC9D}"/>
              </a:ext>
            </a:extLst>
          </p:cNvPr>
          <p:cNvSpPr>
            <a:spLocks noGrp="1"/>
          </p:cNvSpPr>
          <p:nvPr>
            <p:ph type="title"/>
          </p:nvPr>
        </p:nvSpPr>
        <p:spPr/>
        <p:txBody>
          <a:bodyPr>
            <a:normAutofit fontScale="90000"/>
          </a:bodyPr>
          <a:lstStyle/>
          <a:p>
            <a:r>
              <a:rPr lang="en-IN" dirty="0"/>
              <a:t>9. </a:t>
            </a:r>
            <a:r>
              <a:rPr lang="en-IN" b="1" dirty="0">
                <a:effectLst/>
              </a:rPr>
              <a:t>Agent Components</a:t>
            </a:r>
            <a:br>
              <a:rPr lang="en-IN" b="1" dirty="0">
                <a:effectLst/>
              </a:rPr>
            </a:br>
            <a:endParaRPr lang="en-IN" dirty="0"/>
          </a:p>
        </p:txBody>
      </p:sp>
      <p:sp>
        <p:nvSpPr>
          <p:cNvPr id="3" name="Content Placeholder 2">
            <a:extLst>
              <a:ext uri="{FF2B5EF4-FFF2-40B4-BE49-F238E27FC236}">
                <a16:creationId xmlns:a16="http://schemas.microsoft.com/office/drawing/2014/main" id="{7BE4B934-C615-D02C-8399-B9E43A61E8A3}"/>
              </a:ext>
            </a:extLst>
          </p:cNvPr>
          <p:cNvSpPr>
            <a:spLocks noGrp="1"/>
          </p:cNvSpPr>
          <p:nvPr>
            <p:ph idx="1"/>
          </p:nvPr>
        </p:nvSpPr>
        <p:spPr/>
        <p:txBody>
          <a:bodyPr>
            <a:normAutofit/>
          </a:bodyPr>
          <a:lstStyle/>
          <a:p>
            <a:pPr marL="36900" indent="0">
              <a:buNone/>
            </a:pPr>
            <a:r>
              <a:rPr lang="en-US" b="1" dirty="0">
                <a:effectLst/>
              </a:rPr>
              <a:t>9.1. Query Classification Agent</a:t>
            </a:r>
          </a:p>
          <a:p>
            <a:pPr lvl="1" fontAlgn="base"/>
            <a:r>
              <a:rPr lang="en-US" b="1" dirty="0">
                <a:effectLst/>
              </a:rPr>
              <a:t>Purpose</a:t>
            </a:r>
            <a:r>
              <a:rPr lang="en-US" dirty="0">
                <a:effectLst/>
              </a:rPr>
              <a:t>: Understand the user’s intent and extract </a:t>
            </a:r>
            <a:r>
              <a:rPr lang="en-US" dirty="0" err="1">
                <a:effectLst/>
              </a:rPr>
              <a:t>normalised</a:t>
            </a:r>
            <a:r>
              <a:rPr lang="en-US" dirty="0">
                <a:effectLst/>
              </a:rPr>
              <a:t> entities.</a:t>
            </a:r>
          </a:p>
          <a:p>
            <a:pPr lvl="1" fontAlgn="base"/>
            <a:r>
              <a:rPr lang="en-US" b="1" dirty="0">
                <a:effectLst/>
              </a:rPr>
              <a:t>Responsibilities</a:t>
            </a:r>
            <a:r>
              <a:rPr lang="en-US" dirty="0">
                <a:effectLst/>
              </a:rPr>
              <a:t>: Classify intent, extract entities, </a:t>
            </a:r>
            <a:r>
              <a:rPr lang="en-US" dirty="0" err="1">
                <a:effectLst/>
              </a:rPr>
              <a:t>normalise</a:t>
            </a:r>
            <a:r>
              <a:rPr lang="en-US" dirty="0">
                <a:effectLst/>
              </a:rPr>
              <a:t> to tickers, and use history to resolve pronouns.</a:t>
            </a:r>
          </a:p>
          <a:p>
            <a:pPr lvl="1" fontAlgn="base"/>
            <a:r>
              <a:rPr lang="en-US" b="1" dirty="0">
                <a:effectLst/>
              </a:rPr>
              <a:t>Core Logic</a:t>
            </a:r>
            <a:r>
              <a:rPr lang="en-US" dirty="0">
                <a:effectLst/>
              </a:rPr>
              <a:t>: Rule-based pass with keyword/regex matching, then history-based disambiguation.</a:t>
            </a:r>
          </a:p>
          <a:p>
            <a:pPr lvl="1" fontAlgn="base"/>
            <a:r>
              <a:rPr lang="en-US" b="1" dirty="0">
                <a:effectLst/>
              </a:rPr>
              <a:t>Fallbacks</a:t>
            </a:r>
            <a:r>
              <a:rPr lang="en-US" dirty="0">
                <a:effectLst/>
              </a:rPr>
              <a:t>: If confidence is low, uses an LLM classifier. Returns "unknown" if LLM fails.</a:t>
            </a:r>
          </a:p>
          <a:p>
            <a:endParaRPr lang="en-IN" dirty="0"/>
          </a:p>
        </p:txBody>
      </p:sp>
    </p:spTree>
    <p:extLst>
      <p:ext uri="{BB962C8B-B14F-4D97-AF65-F5344CB8AC3E}">
        <p14:creationId xmlns:p14="http://schemas.microsoft.com/office/powerpoint/2010/main" val="3066255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45DBB-8DED-8A0E-8CD8-B766B81C43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246C5-33E4-E5A3-ED2A-FB24ED977E9B}"/>
              </a:ext>
            </a:extLst>
          </p:cNvPr>
          <p:cNvSpPr>
            <a:spLocks noGrp="1"/>
          </p:cNvSpPr>
          <p:nvPr>
            <p:ph type="title"/>
          </p:nvPr>
        </p:nvSpPr>
        <p:spPr/>
        <p:txBody>
          <a:bodyPr>
            <a:normAutofit fontScale="90000"/>
          </a:bodyPr>
          <a:lstStyle/>
          <a:p>
            <a:r>
              <a:rPr lang="en-IN" dirty="0"/>
              <a:t>9. </a:t>
            </a:r>
            <a:r>
              <a:rPr lang="en-IN" b="1" dirty="0">
                <a:effectLst/>
              </a:rPr>
              <a:t>Agent Components</a:t>
            </a:r>
            <a:br>
              <a:rPr lang="en-IN" b="1" dirty="0">
                <a:effectLst/>
              </a:rPr>
            </a:br>
            <a:endParaRPr lang="en-IN" dirty="0"/>
          </a:p>
        </p:txBody>
      </p:sp>
      <p:sp>
        <p:nvSpPr>
          <p:cNvPr id="3" name="Content Placeholder 2">
            <a:extLst>
              <a:ext uri="{FF2B5EF4-FFF2-40B4-BE49-F238E27FC236}">
                <a16:creationId xmlns:a16="http://schemas.microsoft.com/office/drawing/2014/main" id="{86AE9CBE-105F-844A-6523-C0EDB1BF97A0}"/>
              </a:ext>
            </a:extLst>
          </p:cNvPr>
          <p:cNvSpPr>
            <a:spLocks noGrp="1"/>
          </p:cNvSpPr>
          <p:nvPr>
            <p:ph idx="1"/>
          </p:nvPr>
        </p:nvSpPr>
        <p:spPr/>
        <p:txBody>
          <a:bodyPr>
            <a:normAutofit/>
          </a:bodyPr>
          <a:lstStyle/>
          <a:p>
            <a:pPr marL="36900" indent="0">
              <a:buNone/>
            </a:pPr>
            <a:r>
              <a:rPr lang="en-IN" b="1" dirty="0">
                <a:effectLst/>
              </a:rPr>
              <a:t>9.2 Planner Agent</a:t>
            </a:r>
          </a:p>
          <a:p>
            <a:pPr lvl="1" fontAlgn="base"/>
            <a:r>
              <a:rPr lang="en-IN" b="1" dirty="0">
                <a:effectLst/>
              </a:rPr>
              <a:t>Purpose</a:t>
            </a:r>
            <a:r>
              <a:rPr lang="en-IN" dirty="0">
                <a:effectLst/>
              </a:rPr>
              <a:t>: Convert classification into an execution plan.</a:t>
            </a:r>
          </a:p>
          <a:p>
            <a:pPr lvl="1" fontAlgn="base"/>
            <a:r>
              <a:rPr lang="en-IN" b="1" dirty="0">
                <a:effectLst/>
              </a:rPr>
              <a:t>Responsibilities</a:t>
            </a:r>
            <a:r>
              <a:rPr lang="en-IN" dirty="0">
                <a:effectLst/>
              </a:rPr>
              <a:t>: Decide which agents to run and prepare portfolio function calls.</a:t>
            </a:r>
          </a:p>
          <a:p>
            <a:pPr lvl="1" fontAlgn="base"/>
            <a:r>
              <a:rPr lang="en-IN" b="1" dirty="0">
                <a:effectLst/>
              </a:rPr>
              <a:t>Core Logic</a:t>
            </a:r>
            <a:r>
              <a:rPr lang="en-IN" dirty="0">
                <a:effectLst/>
              </a:rPr>
              <a:t>: Uses LLM tool-calling for function selection.</a:t>
            </a:r>
          </a:p>
          <a:p>
            <a:pPr lvl="1"/>
            <a:r>
              <a:rPr lang="en-IN" b="1" dirty="0">
                <a:effectLst/>
              </a:rPr>
              <a:t>Fallbacks</a:t>
            </a:r>
            <a:r>
              <a:rPr lang="en-IN" dirty="0">
                <a:effectLst/>
              </a:rPr>
              <a:t>: If LLM fails, uses deterministic mapping (e.g., "compare" → </a:t>
            </a:r>
            <a:r>
              <a:rPr lang="en-IN" dirty="0" err="1">
                <a:effectLst/>
              </a:rPr>
              <a:t>compare_performance</a:t>
            </a:r>
            <a:r>
              <a:rPr lang="en-IN" dirty="0">
                <a:effectLst/>
              </a:rPr>
              <a:t>).</a:t>
            </a:r>
            <a:endParaRPr lang="en-IN" dirty="0"/>
          </a:p>
        </p:txBody>
      </p:sp>
    </p:spTree>
    <p:extLst>
      <p:ext uri="{BB962C8B-B14F-4D97-AF65-F5344CB8AC3E}">
        <p14:creationId xmlns:p14="http://schemas.microsoft.com/office/powerpoint/2010/main" val="290608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52DA8-D04B-921C-CDE0-7C1BE5A8D5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925AB1-E698-5A0D-C97A-53728C743EDB}"/>
              </a:ext>
            </a:extLst>
          </p:cNvPr>
          <p:cNvSpPr>
            <a:spLocks noGrp="1"/>
          </p:cNvSpPr>
          <p:nvPr>
            <p:ph type="title"/>
          </p:nvPr>
        </p:nvSpPr>
        <p:spPr/>
        <p:txBody>
          <a:bodyPr>
            <a:normAutofit fontScale="90000"/>
          </a:bodyPr>
          <a:lstStyle/>
          <a:p>
            <a:r>
              <a:rPr lang="en-IN" dirty="0"/>
              <a:t>9. </a:t>
            </a:r>
            <a:r>
              <a:rPr lang="en-IN" b="1" dirty="0">
                <a:effectLst/>
              </a:rPr>
              <a:t>Agent Components</a:t>
            </a:r>
            <a:br>
              <a:rPr lang="en-IN" b="1" dirty="0">
                <a:effectLst/>
              </a:rPr>
            </a:br>
            <a:endParaRPr lang="en-IN" dirty="0"/>
          </a:p>
        </p:txBody>
      </p:sp>
      <p:sp>
        <p:nvSpPr>
          <p:cNvPr id="3" name="Content Placeholder 2">
            <a:extLst>
              <a:ext uri="{FF2B5EF4-FFF2-40B4-BE49-F238E27FC236}">
                <a16:creationId xmlns:a16="http://schemas.microsoft.com/office/drawing/2014/main" id="{DFB28E8C-E0C2-4BA4-AC83-9AA65B332A14}"/>
              </a:ext>
            </a:extLst>
          </p:cNvPr>
          <p:cNvSpPr>
            <a:spLocks noGrp="1"/>
          </p:cNvSpPr>
          <p:nvPr>
            <p:ph idx="1"/>
          </p:nvPr>
        </p:nvSpPr>
        <p:spPr/>
        <p:txBody>
          <a:bodyPr>
            <a:normAutofit/>
          </a:bodyPr>
          <a:lstStyle/>
          <a:p>
            <a:pPr marL="36900" indent="0">
              <a:buNone/>
            </a:pPr>
            <a:r>
              <a:rPr lang="en-US" b="1" dirty="0">
                <a:effectLst/>
              </a:rPr>
              <a:t>9.3 Market Agent</a:t>
            </a:r>
          </a:p>
          <a:p>
            <a:pPr lvl="1" fontAlgn="base"/>
            <a:r>
              <a:rPr lang="en-US" b="1" dirty="0">
                <a:effectLst/>
              </a:rPr>
              <a:t>Purpose</a:t>
            </a:r>
            <a:r>
              <a:rPr lang="en-US" dirty="0">
                <a:effectLst/>
              </a:rPr>
              <a:t>: Fetch market intelligence for entities.</a:t>
            </a:r>
          </a:p>
          <a:p>
            <a:pPr lvl="1" fontAlgn="base"/>
            <a:r>
              <a:rPr lang="en-US" b="1" dirty="0">
                <a:effectLst/>
              </a:rPr>
              <a:t>Responsibilities</a:t>
            </a:r>
            <a:r>
              <a:rPr lang="en-US" dirty="0">
                <a:effectLst/>
              </a:rPr>
              <a:t>: Retrieve prices, headlines, and filings.</a:t>
            </a:r>
          </a:p>
          <a:p>
            <a:pPr lvl="1" fontAlgn="base"/>
            <a:r>
              <a:rPr lang="en-US" b="1" dirty="0">
                <a:effectLst/>
              </a:rPr>
              <a:t>Core Logic</a:t>
            </a:r>
            <a:r>
              <a:rPr lang="en-US" dirty="0">
                <a:effectLst/>
              </a:rPr>
              <a:t>: Cache-first, then API on miss.</a:t>
            </a:r>
          </a:p>
          <a:p>
            <a:pPr lvl="1"/>
            <a:r>
              <a:rPr lang="en-US" b="1" dirty="0">
                <a:effectLst/>
              </a:rPr>
              <a:t>Fallbacks</a:t>
            </a:r>
            <a:r>
              <a:rPr lang="en-US" dirty="0">
                <a:effectLst/>
              </a:rPr>
              <a:t>: Returns partial results on API errors.</a:t>
            </a:r>
            <a:endParaRPr lang="en-IN" dirty="0"/>
          </a:p>
        </p:txBody>
      </p:sp>
    </p:spTree>
    <p:extLst>
      <p:ext uri="{BB962C8B-B14F-4D97-AF65-F5344CB8AC3E}">
        <p14:creationId xmlns:p14="http://schemas.microsoft.com/office/powerpoint/2010/main" val="3643090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0AFB2-8498-8132-0B74-88758E7086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CB0067-5425-11B9-415D-C2099C0E173A}"/>
              </a:ext>
            </a:extLst>
          </p:cNvPr>
          <p:cNvSpPr>
            <a:spLocks noGrp="1"/>
          </p:cNvSpPr>
          <p:nvPr>
            <p:ph type="title"/>
          </p:nvPr>
        </p:nvSpPr>
        <p:spPr/>
        <p:txBody>
          <a:bodyPr>
            <a:normAutofit fontScale="90000"/>
          </a:bodyPr>
          <a:lstStyle/>
          <a:p>
            <a:r>
              <a:rPr lang="en-IN" dirty="0"/>
              <a:t>9. </a:t>
            </a:r>
            <a:r>
              <a:rPr lang="en-IN" b="1" dirty="0">
                <a:effectLst/>
              </a:rPr>
              <a:t>Agent Components</a:t>
            </a:r>
            <a:br>
              <a:rPr lang="en-IN" b="1" dirty="0">
                <a:effectLst/>
              </a:rPr>
            </a:br>
            <a:endParaRPr lang="en-IN" dirty="0"/>
          </a:p>
        </p:txBody>
      </p:sp>
      <p:sp>
        <p:nvSpPr>
          <p:cNvPr id="3" name="Content Placeholder 2">
            <a:extLst>
              <a:ext uri="{FF2B5EF4-FFF2-40B4-BE49-F238E27FC236}">
                <a16:creationId xmlns:a16="http://schemas.microsoft.com/office/drawing/2014/main" id="{30D9F338-B111-FE7E-B358-8FA3141575F4}"/>
              </a:ext>
            </a:extLst>
          </p:cNvPr>
          <p:cNvSpPr>
            <a:spLocks noGrp="1"/>
          </p:cNvSpPr>
          <p:nvPr>
            <p:ph idx="1"/>
          </p:nvPr>
        </p:nvSpPr>
        <p:spPr/>
        <p:txBody>
          <a:bodyPr>
            <a:normAutofit/>
          </a:bodyPr>
          <a:lstStyle/>
          <a:p>
            <a:pPr marL="36900" indent="0">
              <a:buNone/>
            </a:pPr>
            <a:r>
              <a:rPr lang="en-IN" b="1" dirty="0">
                <a:effectLst/>
              </a:rPr>
              <a:t>9.4 Portfolio Agent</a:t>
            </a:r>
          </a:p>
          <a:p>
            <a:pPr lvl="1" fontAlgn="base"/>
            <a:r>
              <a:rPr lang="en-IN" b="1" dirty="0">
                <a:effectLst/>
              </a:rPr>
              <a:t>Purpose</a:t>
            </a:r>
            <a:r>
              <a:rPr lang="en-IN" dirty="0">
                <a:effectLst/>
              </a:rPr>
              <a:t>: Answer portfolio questions using deterministic calculators.</a:t>
            </a:r>
          </a:p>
          <a:p>
            <a:pPr lvl="1" fontAlgn="base"/>
            <a:r>
              <a:rPr lang="en-IN" b="1" dirty="0">
                <a:effectLst/>
              </a:rPr>
              <a:t>Responsibilities</a:t>
            </a:r>
            <a:r>
              <a:rPr lang="en-IN" dirty="0">
                <a:effectLst/>
              </a:rPr>
              <a:t>: Run computations for holdings, performance, allocations, etc.</a:t>
            </a:r>
          </a:p>
          <a:p>
            <a:pPr lvl="1" fontAlgn="base"/>
            <a:r>
              <a:rPr lang="en-IN" b="1" dirty="0">
                <a:effectLst/>
              </a:rPr>
              <a:t>Core Logic</a:t>
            </a:r>
            <a:r>
              <a:rPr lang="en-IN" dirty="0">
                <a:effectLst/>
              </a:rPr>
              <a:t>: Executes function calls from the plan.</a:t>
            </a:r>
          </a:p>
          <a:p>
            <a:pPr lvl="1"/>
            <a:r>
              <a:rPr lang="en-IN" b="1" dirty="0">
                <a:effectLst/>
              </a:rPr>
              <a:t>Fallbacks</a:t>
            </a:r>
            <a:r>
              <a:rPr lang="en-IN" dirty="0">
                <a:effectLst/>
              </a:rPr>
              <a:t>: Defaults to holdings and returns if function-calling fails.</a:t>
            </a:r>
            <a:endParaRPr lang="en-IN" dirty="0"/>
          </a:p>
        </p:txBody>
      </p:sp>
    </p:spTree>
    <p:extLst>
      <p:ext uri="{BB962C8B-B14F-4D97-AF65-F5344CB8AC3E}">
        <p14:creationId xmlns:p14="http://schemas.microsoft.com/office/powerpoint/2010/main" val="2940114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7BBF0-3390-7001-B378-6CB4F01910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B54C23-522C-CAE3-8B20-77742055F8FE}"/>
              </a:ext>
            </a:extLst>
          </p:cNvPr>
          <p:cNvSpPr>
            <a:spLocks noGrp="1"/>
          </p:cNvSpPr>
          <p:nvPr>
            <p:ph type="title"/>
          </p:nvPr>
        </p:nvSpPr>
        <p:spPr/>
        <p:txBody>
          <a:bodyPr>
            <a:normAutofit fontScale="90000"/>
          </a:bodyPr>
          <a:lstStyle/>
          <a:p>
            <a:r>
              <a:rPr lang="en-IN" dirty="0"/>
              <a:t>9. </a:t>
            </a:r>
            <a:r>
              <a:rPr lang="en-IN" b="1" dirty="0">
                <a:effectLst/>
              </a:rPr>
              <a:t>Agent Components</a:t>
            </a:r>
            <a:br>
              <a:rPr lang="en-IN" b="1" dirty="0">
                <a:effectLst/>
              </a:rPr>
            </a:br>
            <a:endParaRPr lang="en-IN" dirty="0"/>
          </a:p>
        </p:txBody>
      </p:sp>
      <p:sp>
        <p:nvSpPr>
          <p:cNvPr id="3" name="Content Placeholder 2">
            <a:extLst>
              <a:ext uri="{FF2B5EF4-FFF2-40B4-BE49-F238E27FC236}">
                <a16:creationId xmlns:a16="http://schemas.microsoft.com/office/drawing/2014/main" id="{805807F8-00A9-EF41-E7A5-DC2A64A91B39}"/>
              </a:ext>
            </a:extLst>
          </p:cNvPr>
          <p:cNvSpPr>
            <a:spLocks noGrp="1"/>
          </p:cNvSpPr>
          <p:nvPr>
            <p:ph idx="1"/>
          </p:nvPr>
        </p:nvSpPr>
        <p:spPr>
          <a:xfrm>
            <a:off x="913795" y="2194438"/>
            <a:ext cx="10353762" cy="3714749"/>
          </a:xfrm>
        </p:spPr>
        <p:txBody>
          <a:bodyPr>
            <a:normAutofit/>
          </a:bodyPr>
          <a:lstStyle/>
          <a:p>
            <a:pPr marL="36900" indent="0">
              <a:buNone/>
            </a:pPr>
            <a:r>
              <a:rPr lang="en-US" b="1" dirty="0">
                <a:effectLst/>
              </a:rPr>
              <a:t>9.5 Response Generator Agent</a:t>
            </a:r>
          </a:p>
          <a:p>
            <a:pPr lvl="1" fontAlgn="base"/>
            <a:r>
              <a:rPr lang="en-US" b="1" dirty="0">
                <a:effectLst/>
              </a:rPr>
              <a:t>Purpose</a:t>
            </a:r>
            <a:r>
              <a:rPr lang="en-US" dirty="0">
                <a:effectLst/>
              </a:rPr>
              <a:t>: Produce a concise, markdown response grounded in agent outputs.</a:t>
            </a:r>
          </a:p>
          <a:p>
            <a:pPr lvl="1" fontAlgn="base"/>
            <a:r>
              <a:rPr lang="en-US" b="1" dirty="0">
                <a:effectLst/>
              </a:rPr>
              <a:t>Responsibilities</a:t>
            </a:r>
            <a:r>
              <a:rPr lang="en-US" dirty="0">
                <a:effectLst/>
              </a:rPr>
              <a:t>: Summarize data; reason about relationships in hybrid queries.</a:t>
            </a:r>
          </a:p>
          <a:p>
            <a:pPr lvl="1" fontAlgn="base"/>
            <a:r>
              <a:rPr lang="en-US" b="1" dirty="0">
                <a:effectLst/>
              </a:rPr>
              <a:t>Core Logic</a:t>
            </a:r>
            <a:r>
              <a:rPr lang="en-US" dirty="0">
                <a:effectLst/>
              </a:rPr>
              <a:t>: Uses an LLM to generate a natural language summary.</a:t>
            </a:r>
          </a:p>
          <a:p>
            <a:pPr lvl="1" fontAlgn="base"/>
            <a:r>
              <a:rPr lang="en-US" b="1" dirty="0">
                <a:effectLst/>
              </a:rPr>
              <a:t>Fallbacks</a:t>
            </a:r>
            <a:r>
              <a:rPr lang="en-US" dirty="0">
                <a:effectLst/>
              </a:rPr>
              <a:t>: Uses templated summaries if the LLM fails.</a:t>
            </a:r>
          </a:p>
          <a:p>
            <a:pPr marL="36900" indent="0">
              <a:buNone/>
            </a:pPr>
            <a:endParaRPr lang="en-IN" dirty="0"/>
          </a:p>
        </p:txBody>
      </p:sp>
    </p:spTree>
    <p:extLst>
      <p:ext uri="{BB962C8B-B14F-4D97-AF65-F5344CB8AC3E}">
        <p14:creationId xmlns:p14="http://schemas.microsoft.com/office/powerpoint/2010/main" val="204881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D3079-9559-418E-8347-C3D1368A6F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5C2D29-0C20-3F26-EC8F-E7134C5B3299}"/>
              </a:ext>
            </a:extLst>
          </p:cNvPr>
          <p:cNvSpPr>
            <a:spLocks noGrp="1"/>
          </p:cNvSpPr>
          <p:nvPr>
            <p:ph type="title"/>
          </p:nvPr>
        </p:nvSpPr>
        <p:spPr/>
        <p:txBody>
          <a:bodyPr>
            <a:normAutofit fontScale="90000"/>
          </a:bodyPr>
          <a:lstStyle/>
          <a:p>
            <a:r>
              <a:rPr lang="en-IN" dirty="0"/>
              <a:t>9. </a:t>
            </a:r>
            <a:r>
              <a:rPr lang="en-IN" b="1" dirty="0">
                <a:effectLst/>
              </a:rPr>
              <a:t>Agent Components</a:t>
            </a:r>
            <a:br>
              <a:rPr lang="en-IN" b="1" dirty="0">
                <a:effectLst/>
              </a:rPr>
            </a:br>
            <a:endParaRPr lang="en-IN" dirty="0"/>
          </a:p>
        </p:txBody>
      </p:sp>
      <p:sp>
        <p:nvSpPr>
          <p:cNvPr id="3" name="Content Placeholder 2">
            <a:extLst>
              <a:ext uri="{FF2B5EF4-FFF2-40B4-BE49-F238E27FC236}">
                <a16:creationId xmlns:a16="http://schemas.microsoft.com/office/drawing/2014/main" id="{636A6568-476F-A0BA-2C7B-CC104E2FED60}"/>
              </a:ext>
            </a:extLst>
          </p:cNvPr>
          <p:cNvSpPr>
            <a:spLocks noGrp="1"/>
          </p:cNvSpPr>
          <p:nvPr>
            <p:ph idx="1"/>
          </p:nvPr>
        </p:nvSpPr>
        <p:spPr/>
        <p:txBody>
          <a:bodyPr>
            <a:normAutofit/>
          </a:bodyPr>
          <a:lstStyle/>
          <a:p>
            <a:pPr marL="36900" indent="0">
              <a:buNone/>
            </a:pPr>
            <a:r>
              <a:rPr lang="en-US" b="1" dirty="0">
                <a:effectLst/>
              </a:rPr>
              <a:t>9.6 Validator Agent</a:t>
            </a:r>
          </a:p>
          <a:p>
            <a:pPr lvl="1" fontAlgn="base"/>
            <a:r>
              <a:rPr lang="en-US" b="1" dirty="0">
                <a:effectLst/>
              </a:rPr>
              <a:t>Purpose</a:t>
            </a:r>
            <a:r>
              <a:rPr lang="en-US" dirty="0">
                <a:effectLst/>
              </a:rPr>
              <a:t>: Act as a strict critic over the entire workflow.</a:t>
            </a:r>
          </a:p>
          <a:p>
            <a:pPr lvl="1" fontAlgn="base"/>
            <a:r>
              <a:rPr lang="en-US" b="1" dirty="0">
                <a:effectLst/>
              </a:rPr>
              <a:t>Responsibilities</a:t>
            </a:r>
            <a:r>
              <a:rPr lang="en-US" dirty="0">
                <a:effectLst/>
              </a:rPr>
              <a:t>: Evaluate the workflow log to detect errors.</a:t>
            </a:r>
          </a:p>
          <a:p>
            <a:pPr lvl="1" fontAlgn="base"/>
            <a:r>
              <a:rPr lang="en-US" b="1" dirty="0">
                <a:effectLst/>
              </a:rPr>
              <a:t>Core Logic</a:t>
            </a:r>
            <a:r>
              <a:rPr lang="en-US" dirty="0">
                <a:effectLst/>
              </a:rPr>
              <a:t>: An LLM runs a validator prompt with the full workflow context.</a:t>
            </a:r>
          </a:p>
          <a:p>
            <a:pPr lvl="1"/>
            <a:r>
              <a:rPr lang="en-US" b="1" dirty="0">
                <a:effectLst/>
              </a:rPr>
              <a:t>Fallbacks</a:t>
            </a:r>
            <a:r>
              <a:rPr lang="en-US" dirty="0">
                <a:effectLst/>
              </a:rPr>
              <a:t>: Defaults to a "pass" result if the validator fails.</a:t>
            </a:r>
            <a:endParaRPr lang="en-IN" dirty="0"/>
          </a:p>
        </p:txBody>
      </p:sp>
    </p:spTree>
    <p:extLst>
      <p:ext uri="{BB962C8B-B14F-4D97-AF65-F5344CB8AC3E}">
        <p14:creationId xmlns:p14="http://schemas.microsoft.com/office/powerpoint/2010/main" val="4165893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915FCC-BE9E-0EA1-A2F1-8AACD484A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88C223-36CA-BF71-D913-1A6FA59BDA59}"/>
              </a:ext>
            </a:extLst>
          </p:cNvPr>
          <p:cNvSpPr>
            <a:spLocks noGrp="1"/>
          </p:cNvSpPr>
          <p:nvPr>
            <p:ph type="title"/>
          </p:nvPr>
        </p:nvSpPr>
        <p:spPr/>
        <p:txBody>
          <a:bodyPr>
            <a:normAutofit fontScale="90000"/>
          </a:bodyPr>
          <a:lstStyle/>
          <a:p>
            <a:r>
              <a:rPr lang="en-US" b="1" dirty="0">
                <a:effectLst/>
              </a:rPr>
              <a:t>10. Knowledge Base and Retrieval Layer</a:t>
            </a:r>
            <a:br>
              <a:rPr lang="en-US" b="1" dirty="0">
                <a:effectLst/>
              </a:rPr>
            </a:br>
            <a:endParaRPr lang="en-IN" dirty="0"/>
          </a:p>
        </p:txBody>
      </p:sp>
      <p:sp>
        <p:nvSpPr>
          <p:cNvPr id="3" name="Content Placeholder 2">
            <a:extLst>
              <a:ext uri="{FF2B5EF4-FFF2-40B4-BE49-F238E27FC236}">
                <a16:creationId xmlns:a16="http://schemas.microsoft.com/office/drawing/2014/main" id="{E6451DBF-A5A2-A645-D86F-789F69BFA83F}"/>
              </a:ext>
            </a:extLst>
          </p:cNvPr>
          <p:cNvSpPr>
            <a:spLocks noGrp="1"/>
          </p:cNvSpPr>
          <p:nvPr>
            <p:ph idx="1"/>
          </p:nvPr>
        </p:nvSpPr>
        <p:spPr>
          <a:xfrm>
            <a:off x="919119" y="2912193"/>
            <a:ext cx="10353762" cy="2721692"/>
          </a:xfrm>
        </p:spPr>
        <p:txBody>
          <a:bodyPr>
            <a:normAutofit/>
          </a:bodyPr>
          <a:lstStyle/>
          <a:p>
            <a:pPr marL="36900" indent="0" algn="ctr">
              <a:buNone/>
            </a:pPr>
            <a:r>
              <a:rPr lang="en-US" dirty="0">
                <a:effectLst/>
              </a:rPr>
              <a:t>While structured market and portfolio data answer many factual questions, a large amount of financial intelligence lives in unstructured text such as SEC filings, press releases, earnings call summaries, and news reports. The Knowledge Base (KB) layer allows the system to retrieve and use these sources for context-rich, explainable responses.</a:t>
            </a:r>
            <a:endParaRPr lang="en-IN" dirty="0"/>
          </a:p>
        </p:txBody>
      </p:sp>
    </p:spTree>
    <p:extLst>
      <p:ext uri="{BB962C8B-B14F-4D97-AF65-F5344CB8AC3E}">
        <p14:creationId xmlns:p14="http://schemas.microsoft.com/office/powerpoint/2010/main" val="242417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Contents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Dolor Sit Amet</a:t>
            </a:r>
          </a:p>
          <a:p>
            <a:pPr marL="36900" lvl="0" indent="0">
              <a:buNone/>
            </a:pPr>
            <a:r>
              <a:rPr lang="en-US" sz="2400" dirty="0"/>
              <a:t>Consectetuer Elit</a:t>
            </a:r>
          </a:p>
          <a:p>
            <a:pPr marL="36900" lvl="0" indent="0">
              <a:buNone/>
            </a:pPr>
            <a:r>
              <a:rPr lang="en-US" sz="2400" dirty="0"/>
              <a:t>Nunc Viverra</a:t>
            </a:r>
          </a:p>
          <a:p>
            <a:pPr marL="36900" lvl="0" indent="0">
              <a:buNone/>
            </a:pPr>
            <a:r>
              <a:rPr lang="en-US" sz="2400" dirty="0"/>
              <a:t>Pellentesque Habitant</a:t>
            </a:r>
          </a:p>
          <a:p>
            <a:pPr marL="36900" lvl="0" indent="0">
              <a:buNone/>
            </a:pPr>
            <a:r>
              <a:rPr lang="en-US" sz="2400" dirty="0"/>
              <a:t>Lorem Ipsum</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F982E4-D5D3-B892-6AA5-D381ECC9D7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34591D-4A66-E2CD-58D5-5D3C39B2D0EF}"/>
              </a:ext>
            </a:extLst>
          </p:cNvPr>
          <p:cNvSpPr>
            <a:spLocks noGrp="1"/>
          </p:cNvSpPr>
          <p:nvPr>
            <p:ph type="title"/>
          </p:nvPr>
        </p:nvSpPr>
        <p:spPr/>
        <p:txBody>
          <a:bodyPr>
            <a:normAutofit fontScale="90000"/>
          </a:bodyPr>
          <a:lstStyle/>
          <a:p>
            <a:r>
              <a:rPr lang="en-US" b="1" dirty="0">
                <a:effectLst/>
              </a:rPr>
              <a:t>10. Knowledge Base and Retrieval Layer</a:t>
            </a:r>
            <a:br>
              <a:rPr lang="en-US" b="1" dirty="0">
                <a:effectLst/>
              </a:rPr>
            </a:br>
            <a:endParaRPr lang="en-IN" dirty="0"/>
          </a:p>
        </p:txBody>
      </p:sp>
      <p:sp>
        <p:nvSpPr>
          <p:cNvPr id="3" name="Content Placeholder 2">
            <a:extLst>
              <a:ext uri="{FF2B5EF4-FFF2-40B4-BE49-F238E27FC236}">
                <a16:creationId xmlns:a16="http://schemas.microsoft.com/office/drawing/2014/main" id="{254781B1-9A33-757F-BF5B-5FC1C6DED22A}"/>
              </a:ext>
            </a:extLst>
          </p:cNvPr>
          <p:cNvSpPr>
            <a:spLocks noGrp="1"/>
          </p:cNvSpPr>
          <p:nvPr>
            <p:ph idx="1"/>
          </p:nvPr>
        </p:nvSpPr>
        <p:spPr>
          <a:xfrm>
            <a:off x="919119" y="2359742"/>
            <a:ext cx="10353762" cy="3274143"/>
          </a:xfrm>
        </p:spPr>
        <p:txBody>
          <a:bodyPr>
            <a:normAutofit/>
          </a:bodyPr>
          <a:lstStyle/>
          <a:p>
            <a:pPr marL="36900" indent="0">
              <a:buNone/>
            </a:pPr>
            <a:r>
              <a:rPr lang="en-US" b="1" dirty="0">
                <a:effectLst/>
              </a:rPr>
              <a:t>10.1 Architecture:</a:t>
            </a:r>
          </a:p>
          <a:p>
            <a:pPr lvl="1" fontAlgn="base"/>
            <a:r>
              <a:rPr lang="en-US" dirty="0">
                <a:effectLst/>
              </a:rPr>
              <a:t>A background ingestion pipeline collects filings, news, and announcements.</a:t>
            </a:r>
          </a:p>
          <a:p>
            <a:pPr lvl="1" fontAlgn="base"/>
            <a:r>
              <a:rPr lang="en-US" dirty="0">
                <a:effectLst/>
              </a:rPr>
              <a:t>Text is cleaned, chunked, and embedded using vector embeddings.</a:t>
            </a:r>
          </a:p>
          <a:p>
            <a:pPr lvl="1" fontAlgn="base"/>
            <a:r>
              <a:rPr lang="en-US" dirty="0">
                <a:effectLst/>
              </a:rPr>
              <a:t>Chunks are stored in a Vector Database with metadata like ticker, date, and source.</a:t>
            </a:r>
          </a:p>
          <a:p>
            <a:pPr lvl="1" fontAlgn="base"/>
            <a:r>
              <a:rPr lang="en-US" dirty="0">
                <a:effectLst/>
              </a:rPr>
              <a:t>Market Agent and Response Generator retrieve top relevant snippets based on tickers and query semantics.</a:t>
            </a:r>
          </a:p>
          <a:p>
            <a:pPr marL="36900" indent="0">
              <a:buNone/>
            </a:pPr>
            <a:endParaRPr lang="en-IN" dirty="0"/>
          </a:p>
        </p:txBody>
      </p:sp>
    </p:spTree>
    <p:extLst>
      <p:ext uri="{BB962C8B-B14F-4D97-AF65-F5344CB8AC3E}">
        <p14:creationId xmlns:p14="http://schemas.microsoft.com/office/powerpoint/2010/main" val="500225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CD633-CE02-9C31-715C-76B17412D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80BFE0-FB72-A304-5B32-09B74A553551}"/>
              </a:ext>
            </a:extLst>
          </p:cNvPr>
          <p:cNvSpPr>
            <a:spLocks noGrp="1"/>
          </p:cNvSpPr>
          <p:nvPr>
            <p:ph type="title"/>
          </p:nvPr>
        </p:nvSpPr>
        <p:spPr/>
        <p:txBody>
          <a:bodyPr>
            <a:normAutofit fontScale="90000"/>
          </a:bodyPr>
          <a:lstStyle/>
          <a:p>
            <a:r>
              <a:rPr lang="en-US" b="1" dirty="0">
                <a:effectLst/>
              </a:rPr>
              <a:t>10. Knowledge Base and Retrieval Layer</a:t>
            </a:r>
            <a:br>
              <a:rPr lang="en-US" b="1" dirty="0">
                <a:effectLst/>
              </a:rPr>
            </a:br>
            <a:endParaRPr lang="en-IN" dirty="0"/>
          </a:p>
        </p:txBody>
      </p:sp>
      <p:sp>
        <p:nvSpPr>
          <p:cNvPr id="3" name="Content Placeholder 2">
            <a:extLst>
              <a:ext uri="{FF2B5EF4-FFF2-40B4-BE49-F238E27FC236}">
                <a16:creationId xmlns:a16="http://schemas.microsoft.com/office/drawing/2014/main" id="{07D65C19-762B-110C-035F-31C47A60FAA1}"/>
              </a:ext>
            </a:extLst>
          </p:cNvPr>
          <p:cNvSpPr>
            <a:spLocks noGrp="1"/>
          </p:cNvSpPr>
          <p:nvPr>
            <p:ph idx="1"/>
          </p:nvPr>
        </p:nvSpPr>
        <p:spPr>
          <a:xfrm>
            <a:off x="919119" y="2359742"/>
            <a:ext cx="10353762" cy="2772697"/>
          </a:xfrm>
        </p:spPr>
        <p:txBody>
          <a:bodyPr>
            <a:normAutofit/>
          </a:bodyPr>
          <a:lstStyle/>
          <a:p>
            <a:pPr marL="36900" indent="0">
              <a:buNone/>
            </a:pPr>
            <a:r>
              <a:rPr lang="en-IN" b="1" dirty="0">
                <a:effectLst/>
              </a:rPr>
              <a:t>10.2 Where to integrate?:</a:t>
            </a:r>
          </a:p>
          <a:p>
            <a:pPr lvl="1" fontAlgn="base"/>
            <a:r>
              <a:rPr lang="en-IN" b="1" dirty="0">
                <a:effectLst/>
              </a:rPr>
              <a:t>Market Agent:</a:t>
            </a:r>
            <a:r>
              <a:rPr lang="en-IN" dirty="0">
                <a:effectLst/>
              </a:rPr>
              <a:t> enriches structured price/news response with deeper insights from filings.</a:t>
            </a:r>
          </a:p>
          <a:p>
            <a:pPr lvl="1" fontAlgn="base"/>
            <a:r>
              <a:rPr lang="en-IN" b="1" dirty="0">
                <a:effectLst/>
              </a:rPr>
              <a:t>Response Generator Agent:</a:t>
            </a:r>
            <a:r>
              <a:rPr lang="en-IN" dirty="0">
                <a:effectLst/>
              </a:rPr>
              <a:t> uses retrieved snippets for richer, grounded reasoning.</a:t>
            </a:r>
          </a:p>
          <a:p>
            <a:pPr lvl="1"/>
            <a:r>
              <a:rPr lang="en-IN" b="1" dirty="0">
                <a:effectLst/>
              </a:rPr>
              <a:t>Validator Agent:</a:t>
            </a:r>
            <a:r>
              <a:rPr lang="en-IN" dirty="0">
                <a:effectLst/>
              </a:rPr>
              <a:t> cross-checks final responses against retrieved context for grounding.</a:t>
            </a:r>
            <a:endParaRPr lang="en-IN" dirty="0"/>
          </a:p>
        </p:txBody>
      </p:sp>
    </p:spTree>
    <p:extLst>
      <p:ext uri="{BB962C8B-B14F-4D97-AF65-F5344CB8AC3E}">
        <p14:creationId xmlns:p14="http://schemas.microsoft.com/office/powerpoint/2010/main" val="2120436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981C1-C0C2-1973-1914-E572D3585F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19C257-A5D2-4D4F-5E52-78998014A2B5}"/>
              </a:ext>
            </a:extLst>
          </p:cNvPr>
          <p:cNvSpPr>
            <a:spLocks noGrp="1"/>
          </p:cNvSpPr>
          <p:nvPr>
            <p:ph type="title"/>
          </p:nvPr>
        </p:nvSpPr>
        <p:spPr/>
        <p:txBody>
          <a:bodyPr>
            <a:normAutofit fontScale="90000"/>
          </a:bodyPr>
          <a:lstStyle/>
          <a:p>
            <a:r>
              <a:rPr lang="en-US" b="1" dirty="0">
                <a:effectLst/>
              </a:rPr>
              <a:t>10. Key Performance Indicators</a:t>
            </a:r>
            <a:br>
              <a:rPr lang="en-US" b="1" dirty="0">
                <a:effectLst/>
              </a:rPr>
            </a:br>
            <a:endParaRPr lang="en-IN" dirty="0"/>
          </a:p>
        </p:txBody>
      </p:sp>
      <p:sp>
        <p:nvSpPr>
          <p:cNvPr id="3" name="Content Placeholder 2">
            <a:extLst>
              <a:ext uri="{FF2B5EF4-FFF2-40B4-BE49-F238E27FC236}">
                <a16:creationId xmlns:a16="http://schemas.microsoft.com/office/drawing/2014/main" id="{D1FD9D90-89C2-B34A-14AF-E972625E3DCC}"/>
              </a:ext>
            </a:extLst>
          </p:cNvPr>
          <p:cNvSpPr>
            <a:spLocks noGrp="1"/>
          </p:cNvSpPr>
          <p:nvPr>
            <p:ph idx="1"/>
          </p:nvPr>
        </p:nvSpPr>
        <p:spPr>
          <a:xfrm>
            <a:off x="924443" y="1592826"/>
            <a:ext cx="10353762" cy="2772697"/>
          </a:xfrm>
        </p:spPr>
        <p:txBody>
          <a:bodyPr>
            <a:normAutofit/>
          </a:bodyPr>
          <a:lstStyle/>
          <a:p>
            <a:r>
              <a:rPr lang="en-US" b="1" dirty="0"/>
              <a:t>1. Query Understanding (Classification &amp; Entity Extraction)</a:t>
            </a:r>
          </a:p>
          <a:p>
            <a:pPr marL="450000" lvl="1" indent="0">
              <a:buNone/>
            </a:pPr>
            <a:r>
              <a:rPr lang="en-US" i="1" dirty="0"/>
              <a:t>Goal: Ensure user queries are correctly understood and mapped to system capabilities.</a:t>
            </a:r>
          </a:p>
          <a:p>
            <a:pPr marL="450000" lvl="1" indent="0">
              <a:buNone/>
            </a:pPr>
            <a:endParaRPr lang="en-US" i="1" dirty="0"/>
          </a:p>
          <a:p>
            <a:pPr marL="450000" lvl="1" indent="0">
              <a:buNone/>
            </a:pPr>
            <a:endParaRPr lang="en-US" dirty="0"/>
          </a:p>
          <a:p>
            <a:pPr marL="36900" indent="0">
              <a:buNone/>
            </a:pPr>
            <a:endParaRPr lang="en-IN" dirty="0"/>
          </a:p>
        </p:txBody>
      </p:sp>
      <p:graphicFrame>
        <p:nvGraphicFramePr>
          <p:cNvPr id="6" name="Table 5">
            <a:extLst>
              <a:ext uri="{FF2B5EF4-FFF2-40B4-BE49-F238E27FC236}">
                <a16:creationId xmlns:a16="http://schemas.microsoft.com/office/drawing/2014/main" id="{1A4A9B8A-F377-DBE7-DDAA-B5134B66E2EA}"/>
              </a:ext>
            </a:extLst>
          </p:cNvPr>
          <p:cNvGraphicFramePr>
            <a:graphicFrameLocks noGrp="1"/>
          </p:cNvGraphicFramePr>
          <p:nvPr>
            <p:extLst>
              <p:ext uri="{D42A27DB-BD31-4B8C-83A1-F6EECF244321}">
                <p14:modId xmlns:p14="http://schemas.microsoft.com/office/powerpoint/2010/main" val="1904378938"/>
              </p:ext>
            </p:extLst>
          </p:nvPr>
        </p:nvGraphicFramePr>
        <p:xfrm>
          <a:off x="2876147" y="2979174"/>
          <a:ext cx="6450354" cy="3411108"/>
        </p:xfrm>
        <a:graphic>
          <a:graphicData uri="http://schemas.openxmlformats.org/drawingml/2006/table">
            <a:tbl>
              <a:tblPr/>
              <a:tblGrid>
                <a:gridCol w="2150118">
                  <a:extLst>
                    <a:ext uri="{9D8B030D-6E8A-4147-A177-3AD203B41FA5}">
                      <a16:colId xmlns:a16="http://schemas.microsoft.com/office/drawing/2014/main" val="2273026619"/>
                    </a:ext>
                  </a:extLst>
                </a:gridCol>
                <a:gridCol w="2150118">
                  <a:extLst>
                    <a:ext uri="{9D8B030D-6E8A-4147-A177-3AD203B41FA5}">
                      <a16:colId xmlns:a16="http://schemas.microsoft.com/office/drawing/2014/main" val="2744214283"/>
                    </a:ext>
                  </a:extLst>
                </a:gridCol>
                <a:gridCol w="2150118">
                  <a:extLst>
                    <a:ext uri="{9D8B030D-6E8A-4147-A177-3AD203B41FA5}">
                      <a16:colId xmlns:a16="http://schemas.microsoft.com/office/drawing/2014/main" val="1712188462"/>
                    </a:ext>
                  </a:extLst>
                </a:gridCol>
              </a:tblGrid>
              <a:tr h="231341">
                <a:tc>
                  <a:txBody>
                    <a:bodyPr/>
                    <a:lstStyle/>
                    <a:p>
                      <a:pPr>
                        <a:buNone/>
                      </a:pPr>
                      <a:r>
                        <a:rPr lang="en-IN" sz="1200"/>
                        <a:t>KPI</a:t>
                      </a:r>
                    </a:p>
                  </a:txBody>
                  <a:tcPr marL="75811" marR="75811" marT="37906" marB="37906" anchor="ctr">
                    <a:lnL>
                      <a:noFill/>
                    </a:lnL>
                    <a:lnR>
                      <a:noFill/>
                    </a:lnR>
                    <a:lnT>
                      <a:noFill/>
                    </a:lnT>
                    <a:lnB>
                      <a:noFill/>
                    </a:lnB>
                    <a:noFill/>
                  </a:tcPr>
                </a:tc>
                <a:tc>
                  <a:txBody>
                    <a:bodyPr/>
                    <a:lstStyle/>
                    <a:p>
                      <a:pPr>
                        <a:buNone/>
                      </a:pPr>
                      <a:r>
                        <a:rPr lang="en-IN" sz="1200"/>
                        <a:t>Description</a:t>
                      </a:r>
                    </a:p>
                  </a:txBody>
                  <a:tcPr marL="75811" marR="75811" marT="37906" marB="37906" anchor="ctr">
                    <a:lnL>
                      <a:noFill/>
                    </a:lnL>
                    <a:lnR>
                      <a:noFill/>
                    </a:lnR>
                    <a:lnT>
                      <a:noFill/>
                    </a:lnT>
                    <a:lnB>
                      <a:noFill/>
                    </a:lnB>
                    <a:noFill/>
                  </a:tcPr>
                </a:tc>
                <a:tc>
                  <a:txBody>
                    <a:bodyPr/>
                    <a:lstStyle/>
                    <a:p>
                      <a:pPr>
                        <a:buNone/>
                      </a:pPr>
                      <a:r>
                        <a:rPr lang="en-IN" sz="1200"/>
                        <a:t>Measurement Method</a:t>
                      </a:r>
                    </a:p>
                  </a:txBody>
                  <a:tcPr marL="75811" marR="75811" marT="37906" marB="37906" anchor="ctr">
                    <a:lnL>
                      <a:noFill/>
                    </a:lnL>
                    <a:lnR>
                      <a:noFill/>
                    </a:lnR>
                    <a:lnT>
                      <a:noFill/>
                    </a:lnT>
                    <a:lnB>
                      <a:noFill/>
                    </a:lnB>
                    <a:noFill/>
                  </a:tcPr>
                </a:tc>
                <a:extLst>
                  <a:ext uri="{0D108BD9-81ED-4DB2-BD59-A6C34878D82A}">
                    <a16:rowId xmlns:a16="http://schemas.microsoft.com/office/drawing/2014/main" val="2820499741"/>
                  </a:ext>
                </a:extLst>
              </a:tr>
              <a:tr h="578796">
                <a:tc>
                  <a:txBody>
                    <a:bodyPr/>
                    <a:lstStyle/>
                    <a:p>
                      <a:pPr>
                        <a:buNone/>
                      </a:pPr>
                      <a:r>
                        <a:rPr lang="en-IN" sz="1200" b="1"/>
                        <a:t>Intent Accuracy</a:t>
                      </a:r>
                      <a:endParaRPr lang="en-IN" sz="1200"/>
                    </a:p>
                  </a:txBody>
                  <a:tcPr marL="75811" marR="75811" marT="37906" marB="37906" anchor="ctr">
                    <a:lnL>
                      <a:noFill/>
                    </a:lnL>
                    <a:lnR>
                      <a:noFill/>
                    </a:lnR>
                    <a:lnT>
                      <a:noFill/>
                    </a:lnT>
                    <a:lnB>
                      <a:noFill/>
                    </a:lnB>
                    <a:noFill/>
                  </a:tcPr>
                </a:tc>
                <a:tc>
                  <a:txBody>
                    <a:bodyPr/>
                    <a:lstStyle/>
                    <a:p>
                      <a:pPr>
                        <a:buNone/>
                      </a:pPr>
                      <a:r>
                        <a:rPr lang="en-US" sz="1200"/>
                        <a:t>Percentage of queries where predicted intent matches expected intent.</a:t>
                      </a:r>
                    </a:p>
                  </a:txBody>
                  <a:tcPr marL="75811" marR="75811" marT="37906" marB="37906" anchor="ctr">
                    <a:lnL>
                      <a:noFill/>
                    </a:lnL>
                    <a:lnR>
                      <a:noFill/>
                    </a:lnR>
                    <a:lnT>
                      <a:noFill/>
                    </a:lnT>
                    <a:lnB>
                      <a:noFill/>
                    </a:lnB>
                    <a:noFill/>
                  </a:tcPr>
                </a:tc>
                <a:tc>
                  <a:txBody>
                    <a:bodyPr/>
                    <a:lstStyle/>
                    <a:p>
                      <a:pPr>
                        <a:buNone/>
                      </a:pPr>
                      <a:r>
                        <a:rPr lang="en-IN" sz="1200"/>
                        <a:t>(# correct intent predictions) ÷ (total queries)</a:t>
                      </a:r>
                    </a:p>
                  </a:txBody>
                  <a:tcPr marL="75811" marR="75811" marT="37906" marB="37906" anchor="ctr">
                    <a:lnL>
                      <a:noFill/>
                    </a:lnL>
                    <a:lnR>
                      <a:noFill/>
                    </a:lnR>
                    <a:lnT>
                      <a:noFill/>
                    </a:lnT>
                    <a:lnB>
                      <a:noFill/>
                    </a:lnB>
                    <a:noFill/>
                  </a:tcPr>
                </a:tc>
                <a:extLst>
                  <a:ext uri="{0D108BD9-81ED-4DB2-BD59-A6C34878D82A}">
                    <a16:rowId xmlns:a16="http://schemas.microsoft.com/office/drawing/2014/main" val="3767906610"/>
                  </a:ext>
                </a:extLst>
              </a:tr>
              <a:tr h="578796">
                <a:tc>
                  <a:txBody>
                    <a:bodyPr/>
                    <a:lstStyle/>
                    <a:p>
                      <a:pPr>
                        <a:buNone/>
                      </a:pPr>
                      <a:r>
                        <a:rPr lang="en-IN" sz="1200" b="1" dirty="0"/>
                        <a:t>Entity Accuracy</a:t>
                      </a:r>
                      <a:endParaRPr lang="en-IN" sz="1200" dirty="0"/>
                    </a:p>
                  </a:txBody>
                  <a:tcPr marL="75811" marR="75811" marT="37906" marB="37906" anchor="ctr">
                    <a:lnL>
                      <a:noFill/>
                    </a:lnL>
                    <a:lnR>
                      <a:noFill/>
                    </a:lnR>
                    <a:lnT>
                      <a:noFill/>
                    </a:lnT>
                    <a:lnB>
                      <a:noFill/>
                    </a:lnB>
                    <a:noFill/>
                  </a:tcPr>
                </a:tc>
                <a:tc>
                  <a:txBody>
                    <a:bodyPr/>
                    <a:lstStyle/>
                    <a:p>
                      <a:pPr>
                        <a:buNone/>
                      </a:pPr>
                      <a:r>
                        <a:rPr lang="en-US" sz="1200"/>
                        <a:t>Percentage of correctly identified and normalized entities.</a:t>
                      </a:r>
                    </a:p>
                  </a:txBody>
                  <a:tcPr marL="75811" marR="75811" marT="37906" marB="37906" anchor="ctr">
                    <a:lnL>
                      <a:noFill/>
                    </a:lnL>
                    <a:lnR>
                      <a:noFill/>
                    </a:lnR>
                    <a:lnT>
                      <a:noFill/>
                    </a:lnT>
                    <a:lnB>
                      <a:noFill/>
                    </a:lnB>
                    <a:noFill/>
                  </a:tcPr>
                </a:tc>
                <a:tc>
                  <a:txBody>
                    <a:bodyPr/>
                    <a:lstStyle/>
                    <a:p>
                      <a:pPr>
                        <a:buNone/>
                      </a:pPr>
                      <a:r>
                        <a:rPr lang="en-US" sz="1200"/>
                        <a:t>Exact match of entity sets.</a:t>
                      </a:r>
                    </a:p>
                  </a:txBody>
                  <a:tcPr marL="75811" marR="75811" marT="37906" marB="37906" anchor="ctr">
                    <a:lnL>
                      <a:noFill/>
                    </a:lnL>
                    <a:lnR>
                      <a:noFill/>
                    </a:lnR>
                    <a:lnT>
                      <a:noFill/>
                    </a:lnT>
                    <a:lnB>
                      <a:noFill/>
                    </a:lnB>
                    <a:noFill/>
                  </a:tcPr>
                </a:tc>
                <a:extLst>
                  <a:ext uri="{0D108BD9-81ED-4DB2-BD59-A6C34878D82A}">
                    <a16:rowId xmlns:a16="http://schemas.microsoft.com/office/drawing/2014/main" val="174625518"/>
                  </a:ext>
                </a:extLst>
              </a:tr>
              <a:tr h="405069">
                <a:tc>
                  <a:txBody>
                    <a:bodyPr/>
                    <a:lstStyle/>
                    <a:p>
                      <a:pPr>
                        <a:buNone/>
                      </a:pPr>
                      <a:r>
                        <a:rPr lang="en-IN" sz="1200" b="1" dirty="0"/>
                        <a:t>Entity Recall</a:t>
                      </a:r>
                      <a:endParaRPr lang="en-IN" sz="1200" dirty="0"/>
                    </a:p>
                  </a:txBody>
                  <a:tcPr marL="75811" marR="75811" marT="37906" marB="37906" anchor="ctr">
                    <a:lnL>
                      <a:noFill/>
                    </a:lnL>
                    <a:lnR>
                      <a:noFill/>
                    </a:lnR>
                    <a:lnT>
                      <a:noFill/>
                    </a:lnT>
                    <a:lnB>
                      <a:noFill/>
                    </a:lnB>
                    <a:noFill/>
                  </a:tcPr>
                </a:tc>
                <a:tc>
                  <a:txBody>
                    <a:bodyPr/>
                    <a:lstStyle/>
                    <a:p>
                      <a:pPr>
                        <a:buNone/>
                      </a:pPr>
                      <a:r>
                        <a:rPr lang="en-US" sz="1200"/>
                        <a:t>Measures how many expected entities were correctly extracted.</a:t>
                      </a:r>
                    </a:p>
                  </a:txBody>
                  <a:tcPr marL="75811" marR="75811" marT="37906" marB="37906" anchor="ctr">
                    <a:lnL>
                      <a:noFill/>
                    </a:lnL>
                    <a:lnR>
                      <a:noFill/>
                    </a:lnR>
                    <a:lnT>
                      <a:noFill/>
                    </a:lnT>
                    <a:lnB>
                      <a:noFill/>
                    </a:lnB>
                    <a:noFill/>
                  </a:tcPr>
                </a:tc>
                <a:tc>
                  <a:txBody>
                    <a:bodyPr/>
                    <a:lstStyle/>
                    <a:p>
                      <a:pPr>
                        <a:buNone/>
                      </a:pPr>
                      <a:r>
                        <a:rPr lang="en-US" sz="1200"/>
                        <a:t>(True Positives ÷ Total Expected Entities)</a:t>
                      </a:r>
                    </a:p>
                  </a:txBody>
                  <a:tcPr marL="75811" marR="75811" marT="37906" marB="37906" anchor="ctr">
                    <a:lnL>
                      <a:noFill/>
                    </a:lnL>
                    <a:lnR>
                      <a:noFill/>
                    </a:lnR>
                    <a:lnT>
                      <a:noFill/>
                    </a:lnT>
                    <a:lnB>
                      <a:noFill/>
                    </a:lnB>
                    <a:noFill/>
                  </a:tcPr>
                </a:tc>
                <a:extLst>
                  <a:ext uri="{0D108BD9-81ED-4DB2-BD59-A6C34878D82A}">
                    <a16:rowId xmlns:a16="http://schemas.microsoft.com/office/drawing/2014/main" val="2351923689"/>
                  </a:ext>
                </a:extLst>
              </a:tr>
              <a:tr h="405069">
                <a:tc>
                  <a:txBody>
                    <a:bodyPr/>
                    <a:lstStyle/>
                    <a:p>
                      <a:pPr>
                        <a:buNone/>
                      </a:pPr>
                      <a:r>
                        <a:rPr lang="en-IN" sz="1200" b="1"/>
                        <a:t>Entity Precision</a:t>
                      </a:r>
                      <a:endParaRPr lang="en-IN" sz="1200"/>
                    </a:p>
                  </a:txBody>
                  <a:tcPr marL="75811" marR="75811" marT="37906" marB="37906" anchor="ctr">
                    <a:lnL>
                      <a:noFill/>
                    </a:lnL>
                    <a:lnR>
                      <a:noFill/>
                    </a:lnR>
                    <a:lnT>
                      <a:noFill/>
                    </a:lnT>
                    <a:lnB>
                      <a:noFill/>
                    </a:lnB>
                    <a:noFill/>
                  </a:tcPr>
                </a:tc>
                <a:tc>
                  <a:txBody>
                    <a:bodyPr/>
                    <a:lstStyle/>
                    <a:p>
                      <a:pPr>
                        <a:buNone/>
                      </a:pPr>
                      <a:r>
                        <a:rPr lang="en-US" sz="1200"/>
                        <a:t>How many extracted entities were correct.</a:t>
                      </a:r>
                    </a:p>
                  </a:txBody>
                  <a:tcPr marL="75811" marR="75811" marT="37906" marB="37906" anchor="ctr">
                    <a:lnL>
                      <a:noFill/>
                    </a:lnL>
                    <a:lnR>
                      <a:noFill/>
                    </a:lnR>
                    <a:lnT>
                      <a:noFill/>
                    </a:lnT>
                    <a:lnB>
                      <a:noFill/>
                    </a:lnB>
                    <a:noFill/>
                  </a:tcPr>
                </a:tc>
                <a:tc>
                  <a:txBody>
                    <a:bodyPr/>
                    <a:lstStyle/>
                    <a:p>
                      <a:pPr>
                        <a:buNone/>
                      </a:pPr>
                      <a:r>
                        <a:rPr lang="en-IN" sz="1200"/>
                        <a:t>(True Positives ÷ Total Extracted Entities)</a:t>
                      </a:r>
                    </a:p>
                  </a:txBody>
                  <a:tcPr marL="75811" marR="75811" marT="37906" marB="37906" anchor="ctr">
                    <a:lnL>
                      <a:noFill/>
                    </a:lnL>
                    <a:lnR>
                      <a:noFill/>
                    </a:lnR>
                    <a:lnT>
                      <a:noFill/>
                    </a:lnT>
                    <a:lnB>
                      <a:noFill/>
                    </a:lnB>
                    <a:noFill/>
                  </a:tcPr>
                </a:tc>
                <a:extLst>
                  <a:ext uri="{0D108BD9-81ED-4DB2-BD59-A6C34878D82A}">
                    <a16:rowId xmlns:a16="http://schemas.microsoft.com/office/drawing/2014/main" val="1845768645"/>
                  </a:ext>
                </a:extLst>
              </a:tr>
              <a:tr h="405069">
                <a:tc>
                  <a:txBody>
                    <a:bodyPr/>
                    <a:lstStyle/>
                    <a:p>
                      <a:pPr>
                        <a:buNone/>
                      </a:pPr>
                      <a:r>
                        <a:rPr lang="en-IN" sz="1200" b="1"/>
                        <a:t>Context Resolution Accuracy</a:t>
                      </a:r>
                      <a:endParaRPr lang="en-IN" sz="1200"/>
                    </a:p>
                  </a:txBody>
                  <a:tcPr marL="75811" marR="75811" marT="37906" marB="37906" anchor="ctr">
                    <a:lnL>
                      <a:noFill/>
                    </a:lnL>
                    <a:lnR>
                      <a:noFill/>
                    </a:lnR>
                    <a:lnT>
                      <a:noFill/>
                    </a:lnT>
                    <a:lnB>
                      <a:noFill/>
                    </a:lnB>
                    <a:noFill/>
                  </a:tcPr>
                </a:tc>
                <a:tc>
                  <a:txBody>
                    <a:bodyPr/>
                    <a:lstStyle/>
                    <a:p>
                      <a:pPr>
                        <a:buNone/>
                      </a:pPr>
                      <a:r>
                        <a:rPr lang="en-US" sz="1200"/>
                        <a:t>Ability to resolve references using conversation history.</a:t>
                      </a:r>
                    </a:p>
                  </a:txBody>
                  <a:tcPr marL="75811" marR="75811" marT="37906" marB="37906" anchor="ctr">
                    <a:lnL>
                      <a:noFill/>
                    </a:lnL>
                    <a:lnR>
                      <a:noFill/>
                    </a:lnR>
                    <a:lnT>
                      <a:noFill/>
                    </a:lnT>
                    <a:lnB>
                      <a:noFill/>
                    </a:lnB>
                    <a:noFill/>
                  </a:tcPr>
                </a:tc>
                <a:tc>
                  <a:txBody>
                    <a:bodyPr/>
                    <a:lstStyle/>
                    <a:p>
                      <a:pPr>
                        <a:buNone/>
                      </a:pPr>
                      <a:r>
                        <a:rPr lang="en-US" sz="1200"/>
                        <a:t>(# correctly resolved queries ÷ total context queries)</a:t>
                      </a:r>
                    </a:p>
                  </a:txBody>
                  <a:tcPr marL="75811" marR="75811" marT="37906" marB="37906" anchor="ctr">
                    <a:lnL>
                      <a:noFill/>
                    </a:lnL>
                    <a:lnR>
                      <a:noFill/>
                    </a:lnR>
                    <a:lnT>
                      <a:noFill/>
                    </a:lnT>
                    <a:lnB>
                      <a:noFill/>
                    </a:lnB>
                    <a:noFill/>
                  </a:tcPr>
                </a:tc>
                <a:extLst>
                  <a:ext uri="{0D108BD9-81ED-4DB2-BD59-A6C34878D82A}">
                    <a16:rowId xmlns:a16="http://schemas.microsoft.com/office/drawing/2014/main" val="2788251297"/>
                  </a:ext>
                </a:extLst>
              </a:tr>
              <a:tr h="578796">
                <a:tc>
                  <a:txBody>
                    <a:bodyPr/>
                    <a:lstStyle/>
                    <a:p>
                      <a:pPr>
                        <a:buNone/>
                      </a:pPr>
                      <a:r>
                        <a:rPr lang="en-IN" sz="1200" b="1"/>
                        <a:t>Unknown Detection Rate</a:t>
                      </a:r>
                      <a:endParaRPr lang="en-IN" sz="1200"/>
                    </a:p>
                  </a:txBody>
                  <a:tcPr marL="75811" marR="75811" marT="37906" marB="37906" anchor="ctr">
                    <a:lnL>
                      <a:noFill/>
                    </a:lnL>
                    <a:lnR>
                      <a:noFill/>
                    </a:lnR>
                    <a:lnT>
                      <a:noFill/>
                    </a:lnT>
                    <a:lnB>
                      <a:noFill/>
                    </a:lnB>
                    <a:noFill/>
                  </a:tcPr>
                </a:tc>
                <a:tc>
                  <a:txBody>
                    <a:bodyPr/>
                    <a:lstStyle/>
                    <a:p>
                      <a:pPr>
                        <a:buNone/>
                      </a:pPr>
                      <a:r>
                        <a:rPr lang="en-US" sz="1200"/>
                        <a:t>% of nonsensical queries correctly classified as “unknown.”</a:t>
                      </a:r>
                    </a:p>
                  </a:txBody>
                  <a:tcPr marL="75811" marR="75811" marT="37906" marB="37906" anchor="ctr">
                    <a:lnL>
                      <a:noFill/>
                    </a:lnL>
                    <a:lnR>
                      <a:noFill/>
                    </a:lnR>
                    <a:lnT>
                      <a:noFill/>
                    </a:lnT>
                    <a:lnB>
                      <a:noFill/>
                    </a:lnB>
                    <a:noFill/>
                  </a:tcPr>
                </a:tc>
                <a:tc>
                  <a:txBody>
                    <a:bodyPr/>
                    <a:lstStyle/>
                    <a:p>
                      <a:pPr>
                        <a:buNone/>
                      </a:pPr>
                      <a:r>
                        <a:rPr lang="en-US" sz="1200" dirty="0"/>
                        <a:t>(# unknown correctly detected ÷ total unknown queries)</a:t>
                      </a:r>
                    </a:p>
                  </a:txBody>
                  <a:tcPr marL="75811" marR="75811" marT="37906" marB="37906" anchor="ctr">
                    <a:lnL>
                      <a:noFill/>
                    </a:lnL>
                    <a:lnR>
                      <a:noFill/>
                    </a:lnR>
                    <a:lnT>
                      <a:noFill/>
                    </a:lnT>
                    <a:lnB>
                      <a:noFill/>
                    </a:lnB>
                    <a:noFill/>
                  </a:tcPr>
                </a:tc>
                <a:extLst>
                  <a:ext uri="{0D108BD9-81ED-4DB2-BD59-A6C34878D82A}">
                    <a16:rowId xmlns:a16="http://schemas.microsoft.com/office/drawing/2014/main" val="1575389577"/>
                  </a:ext>
                </a:extLst>
              </a:tr>
            </a:tbl>
          </a:graphicData>
        </a:graphic>
      </p:graphicFrame>
    </p:spTree>
    <p:extLst>
      <p:ext uri="{BB962C8B-B14F-4D97-AF65-F5344CB8AC3E}">
        <p14:creationId xmlns:p14="http://schemas.microsoft.com/office/powerpoint/2010/main" val="2880222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4692C-8CEA-B673-CA22-6CA558D663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CC3A65-B8E8-4A06-5C8D-CB17B3370A9B}"/>
              </a:ext>
            </a:extLst>
          </p:cNvPr>
          <p:cNvSpPr>
            <a:spLocks noGrp="1"/>
          </p:cNvSpPr>
          <p:nvPr>
            <p:ph type="title"/>
          </p:nvPr>
        </p:nvSpPr>
        <p:spPr/>
        <p:txBody>
          <a:bodyPr>
            <a:normAutofit fontScale="90000"/>
          </a:bodyPr>
          <a:lstStyle/>
          <a:p>
            <a:r>
              <a:rPr lang="en-US" b="1" dirty="0">
                <a:effectLst/>
              </a:rPr>
              <a:t>10. Key Performance Indicators</a:t>
            </a:r>
            <a:br>
              <a:rPr lang="en-US" b="1" dirty="0">
                <a:effectLst/>
              </a:rPr>
            </a:br>
            <a:endParaRPr lang="en-IN" dirty="0"/>
          </a:p>
        </p:txBody>
      </p:sp>
      <p:sp>
        <p:nvSpPr>
          <p:cNvPr id="3" name="Content Placeholder 2">
            <a:extLst>
              <a:ext uri="{FF2B5EF4-FFF2-40B4-BE49-F238E27FC236}">
                <a16:creationId xmlns:a16="http://schemas.microsoft.com/office/drawing/2014/main" id="{D14ED150-587F-26D8-C854-01545E438F9A}"/>
              </a:ext>
            </a:extLst>
          </p:cNvPr>
          <p:cNvSpPr>
            <a:spLocks noGrp="1"/>
          </p:cNvSpPr>
          <p:nvPr>
            <p:ph idx="1"/>
          </p:nvPr>
        </p:nvSpPr>
        <p:spPr>
          <a:xfrm>
            <a:off x="924443" y="1592826"/>
            <a:ext cx="10353762" cy="2772697"/>
          </a:xfrm>
        </p:spPr>
        <p:txBody>
          <a:bodyPr>
            <a:normAutofit/>
          </a:bodyPr>
          <a:lstStyle/>
          <a:p>
            <a:r>
              <a:rPr lang="en-IN" dirty="0"/>
              <a:t>2. </a:t>
            </a:r>
            <a:r>
              <a:rPr lang="en-IN" b="1" dirty="0"/>
              <a:t>Planner &amp; Function Calling</a:t>
            </a:r>
          </a:p>
          <a:p>
            <a:pPr marL="450000" lvl="1" indent="0">
              <a:buNone/>
            </a:pPr>
            <a:r>
              <a:rPr lang="en-US" dirty="0"/>
              <a:t>Goal: Check whether correct downstream functions or agents are invoked.</a:t>
            </a:r>
            <a:endParaRPr lang="en-US" i="1" dirty="0"/>
          </a:p>
          <a:p>
            <a:pPr marL="450000" lvl="1" indent="0">
              <a:buNone/>
            </a:pPr>
            <a:endParaRPr lang="en-US" dirty="0"/>
          </a:p>
          <a:p>
            <a:pPr marL="36900" indent="0">
              <a:buNone/>
            </a:pPr>
            <a:endParaRPr lang="en-IN" dirty="0"/>
          </a:p>
        </p:txBody>
      </p:sp>
      <p:graphicFrame>
        <p:nvGraphicFramePr>
          <p:cNvPr id="4" name="Table 3">
            <a:extLst>
              <a:ext uri="{FF2B5EF4-FFF2-40B4-BE49-F238E27FC236}">
                <a16:creationId xmlns:a16="http://schemas.microsoft.com/office/drawing/2014/main" id="{12D9CA45-CF32-1737-ECA8-E24B34A743C3}"/>
              </a:ext>
            </a:extLst>
          </p:cNvPr>
          <p:cNvGraphicFramePr>
            <a:graphicFrameLocks noGrp="1"/>
          </p:cNvGraphicFramePr>
          <p:nvPr>
            <p:extLst>
              <p:ext uri="{D42A27DB-BD31-4B8C-83A1-F6EECF244321}">
                <p14:modId xmlns:p14="http://schemas.microsoft.com/office/powerpoint/2010/main" val="3321899795"/>
              </p:ext>
            </p:extLst>
          </p:nvPr>
        </p:nvGraphicFramePr>
        <p:xfrm>
          <a:off x="1524000" y="3085363"/>
          <a:ext cx="8101782" cy="2560320"/>
        </p:xfrm>
        <a:graphic>
          <a:graphicData uri="http://schemas.openxmlformats.org/drawingml/2006/table">
            <a:tbl>
              <a:tblPr/>
              <a:tblGrid>
                <a:gridCol w="2700594">
                  <a:extLst>
                    <a:ext uri="{9D8B030D-6E8A-4147-A177-3AD203B41FA5}">
                      <a16:colId xmlns:a16="http://schemas.microsoft.com/office/drawing/2014/main" val="1576183457"/>
                    </a:ext>
                  </a:extLst>
                </a:gridCol>
                <a:gridCol w="2700594">
                  <a:extLst>
                    <a:ext uri="{9D8B030D-6E8A-4147-A177-3AD203B41FA5}">
                      <a16:colId xmlns:a16="http://schemas.microsoft.com/office/drawing/2014/main" val="813152710"/>
                    </a:ext>
                  </a:extLst>
                </a:gridCol>
                <a:gridCol w="2700594">
                  <a:extLst>
                    <a:ext uri="{9D8B030D-6E8A-4147-A177-3AD203B41FA5}">
                      <a16:colId xmlns:a16="http://schemas.microsoft.com/office/drawing/2014/main" val="95226216"/>
                    </a:ext>
                  </a:extLst>
                </a:gridCol>
              </a:tblGrid>
              <a:tr h="0">
                <a:tc>
                  <a:txBody>
                    <a:bodyPr/>
                    <a:lstStyle/>
                    <a:p>
                      <a:pPr>
                        <a:buNone/>
                      </a:pPr>
                      <a:r>
                        <a:rPr lang="en-IN" sz="1600"/>
                        <a:t>KPI</a:t>
                      </a:r>
                    </a:p>
                  </a:txBody>
                  <a:tcPr anchor="ctr">
                    <a:lnL>
                      <a:noFill/>
                    </a:lnL>
                    <a:lnR>
                      <a:noFill/>
                    </a:lnR>
                    <a:lnT>
                      <a:noFill/>
                    </a:lnT>
                    <a:lnB>
                      <a:noFill/>
                    </a:lnB>
                    <a:noFill/>
                  </a:tcPr>
                </a:tc>
                <a:tc>
                  <a:txBody>
                    <a:bodyPr/>
                    <a:lstStyle/>
                    <a:p>
                      <a:pPr>
                        <a:buNone/>
                      </a:pPr>
                      <a:r>
                        <a:rPr lang="en-IN" sz="1600"/>
                        <a:t>Description</a:t>
                      </a:r>
                    </a:p>
                  </a:txBody>
                  <a:tcPr anchor="ctr">
                    <a:lnL>
                      <a:noFill/>
                    </a:lnL>
                    <a:lnR>
                      <a:noFill/>
                    </a:lnR>
                    <a:lnT>
                      <a:noFill/>
                    </a:lnT>
                    <a:lnB>
                      <a:noFill/>
                    </a:lnB>
                    <a:noFill/>
                  </a:tcPr>
                </a:tc>
                <a:tc>
                  <a:txBody>
                    <a:bodyPr/>
                    <a:lstStyle/>
                    <a:p>
                      <a:pPr>
                        <a:buNone/>
                      </a:pPr>
                      <a:r>
                        <a:rPr lang="en-IN" sz="1600"/>
                        <a:t>Measurement Method</a:t>
                      </a:r>
                    </a:p>
                  </a:txBody>
                  <a:tcPr anchor="ctr">
                    <a:lnL>
                      <a:noFill/>
                    </a:lnL>
                    <a:lnR>
                      <a:noFill/>
                    </a:lnR>
                    <a:lnT>
                      <a:noFill/>
                    </a:lnT>
                    <a:lnB>
                      <a:noFill/>
                    </a:lnB>
                    <a:noFill/>
                  </a:tcPr>
                </a:tc>
                <a:extLst>
                  <a:ext uri="{0D108BD9-81ED-4DB2-BD59-A6C34878D82A}">
                    <a16:rowId xmlns:a16="http://schemas.microsoft.com/office/drawing/2014/main" val="1716275496"/>
                  </a:ext>
                </a:extLst>
              </a:tr>
              <a:tr h="0">
                <a:tc>
                  <a:txBody>
                    <a:bodyPr/>
                    <a:lstStyle/>
                    <a:p>
                      <a:pPr>
                        <a:buNone/>
                      </a:pPr>
                      <a:r>
                        <a:rPr lang="en-IN" sz="1600" b="1" dirty="0"/>
                        <a:t>Function Call Accuracy</a:t>
                      </a:r>
                      <a:endParaRPr lang="en-IN" sz="1600" dirty="0"/>
                    </a:p>
                  </a:txBody>
                  <a:tcPr anchor="ctr">
                    <a:lnL>
                      <a:noFill/>
                    </a:lnL>
                    <a:lnR>
                      <a:noFill/>
                    </a:lnR>
                    <a:lnT>
                      <a:noFill/>
                    </a:lnT>
                    <a:lnB>
                      <a:noFill/>
                    </a:lnB>
                    <a:noFill/>
                  </a:tcPr>
                </a:tc>
                <a:tc>
                  <a:txBody>
                    <a:bodyPr/>
                    <a:lstStyle/>
                    <a:p>
                      <a:pPr>
                        <a:buNone/>
                      </a:pPr>
                      <a:r>
                        <a:rPr lang="en-US" sz="1600" dirty="0"/>
                        <a:t>% of correct function calls based on query.</a:t>
                      </a:r>
                    </a:p>
                  </a:txBody>
                  <a:tcPr anchor="ctr">
                    <a:lnL>
                      <a:noFill/>
                    </a:lnL>
                    <a:lnR>
                      <a:noFill/>
                    </a:lnR>
                    <a:lnT>
                      <a:noFill/>
                    </a:lnT>
                    <a:lnB>
                      <a:noFill/>
                    </a:lnB>
                    <a:noFill/>
                  </a:tcPr>
                </a:tc>
                <a:tc>
                  <a:txBody>
                    <a:bodyPr/>
                    <a:lstStyle/>
                    <a:p>
                      <a:pPr>
                        <a:buNone/>
                      </a:pPr>
                      <a:r>
                        <a:rPr lang="en-US" sz="1600"/>
                        <a:t>Manual evaluation or gold labels.</a:t>
                      </a:r>
                    </a:p>
                  </a:txBody>
                  <a:tcPr anchor="ctr">
                    <a:lnL>
                      <a:noFill/>
                    </a:lnL>
                    <a:lnR>
                      <a:noFill/>
                    </a:lnR>
                    <a:lnT>
                      <a:noFill/>
                    </a:lnT>
                    <a:lnB>
                      <a:noFill/>
                    </a:lnB>
                    <a:noFill/>
                  </a:tcPr>
                </a:tc>
                <a:extLst>
                  <a:ext uri="{0D108BD9-81ED-4DB2-BD59-A6C34878D82A}">
                    <a16:rowId xmlns:a16="http://schemas.microsoft.com/office/drawing/2014/main" val="887103376"/>
                  </a:ext>
                </a:extLst>
              </a:tr>
              <a:tr h="0">
                <a:tc>
                  <a:txBody>
                    <a:bodyPr/>
                    <a:lstStyle/>
                    <a:p>
                      <a:pPr>
                        <a:buNone/>
                      </a:pPr>
                      <a:r>
                        <a:rPr lang="en-IN" sz="1600" b="1" dirty="0"/>
                        <a:t>Multi-function Handling Rate</a:t>
                      </a:r>
                      <a:endParaRPr lang="en-IN" sz="1600" dirty="0"/>
                    </a:p>
                  </a:txBody>
                  <a:tcPr anchor="ctr">
                    <a:lnL>
                      <a:noFill/>
                    </a:lnL>
                    <a:lnR>
                      <a:noFill/>
                    </a:lnR>
                    <a:lnT>
                      <a:noFill/>
                    </a:lnT>
                    <a:lnB>
                      <a:noFill/>
                    </a:lnB>
                    <a:noFill/>
                  </a:tcPr>
                </a:tc>
                <a:tc>
                  <a:txBody>
                    <a:bodyPr/>
                    <a:lstStyle/>
                    <a:p>
                      <a:pPr>
                        <a:buNone/>
                      </a:pPr>
                      <a:r>
                        <a:rPr lang="en-US" sz="1600"/>
                        <a:t>Ability to correctly plan when multiple function calls are required.</a:t>
                      </a:r>
                    </a:p>
                  </a:txBody>
                  <a:tcPr anchor="ctr">
                    <a:lnL>
                      <a:noFill/>
                    </a:lnL>
                    <a:lnR>
                      <a:noFill/>
                    </a:lnR>
                    <a:lnT>
                      <a:noFill/>
                    </a:lnT>
                    <a:lnB>
                      <a:noFill/>
                    </a:lnB>
                    <a:noFill/>
                  </a:tcPr>
                </a:tc>
                <a:tc>
                  <a:txBody>
                    <a:bodyPr/>
                    <a:lstStyle/>
                    <a:p>
                      <a:pPr>
                        <a:buNone/>
                      </a:pPr>
                      <a:r>
                        <a:rPr lang="en-US" sz="1600"/>
                        <a:t>(# correct multi-call cases ÷ total multi-call)</a:t>
                      </a:r>
                    </a:p>
                  </a:txBody>
                  <a:tcPr anchor="ctr">
                    <a:lnL>
                      <a:noFill/>
                    </a:lnL>
                    <a:lnR>
                      <a:noFill/>
                    </a:lnR>
                    <a:lnT>
                      <a:noFill/>
                    </a:lnT>
                    <a:lnB>
                      <a:noFill/>
                    </a:lnB>
                    <a:noFill/>
                  </a:tcPr>
                </a:tc>
                <a:extLst>
                  <a:ext uri="{0D108BD9-81ED-4DB2-BD59-A6C34878D82A}">
                    <a16:rowId xmlns:a16="http://schemas.microsoft.com/office/drawing/2014/main" val="2386979901"/>
                  </a:ext>
                </a:extLst>
              </a:tr>
              <a:tr h="0">
                <a:tc>
                  <a:txBody>
                    <a:bodyPr/>
                    <a:lstStyle/>
                    <a:p>
                      <a:pPr>
                        <a:buNone/>
                      </a:pPr>
                      <a:r>
                        <a:rPr lang="en-IN" sz="1600" b="1"/>
                        <a:t>Fallback Success Rate</a:t>
                      </a:r>
                      <a:endParaRPr lang="en-IN" sz="1600"/>
                    </a:p>
                  </a:txBody>
                  <a:tcPr anchor="ctr">
                    <a:lnL>
                      <a:noFill/>
                    </a:lnL>
                    <a:lnR>
                      <a:noFill/>
                    </a:lnR>
                    <a:lnT>
                      <a:noFill/>
                    </a:lnT>
                    <a:lnB>
                      <a:noFill/>
                    </a:lnB>
                    <a:noFill/>
                  </a:tcPr>
                </a:tc>
                <a:tc>
                  <a:txBody>
                    <a:bodyPr/>
                    <a:lstStyle/>
                    <a:p>
                      <a:pPr>
                        <a:buNone/>
                      </a:pPr>
                      <a:r>
                        <a:rPr lang="en-US" sz="1600"/>
                        <a:t>% of cases where fallback (e.g., rule-based) is triggered and succeeds.</a:t>
                      </a:r>
                    </a:p>
                  </a:txBody>
                  <a:tcPr anchor="ctr">
                    <a:lnL>
                      <a:noFill/>
                    </a:lnL>
                    <a:lnR>
                      <a:noFill/>
                    </a:lnR>
                    <a:lnT>
                      <a:noFill/>
                    </a:lnT>
                    <a:lnB>
                      <a:noFill/>
                    </a:lnB>
                    <a:noFill/>
                  </a:tcPr>
                </a:tc>
                <a:tc>
                  <a:txBody>
                    <a:bodyPr/>
                    <a:lstStyle/>
                    <a:p>
                      <a:pPr>
                        <a:buNone/>
                      </a:pPr>
                      <a:r>
                        <a:rPr lang="en-IN" sz="1600" dirty="0"/>
                        <a:t>(# successful fallbacks ÷ total fallbacks)</a:t>
                      </a:r>
                    </a:p>
                  </a:txBody>
                  <a:tcPr anchor="ctr">
                    <a:lnL>
                      <a:noFill/>
                    </a:lnL>
                    <a:lnR>
                      <a:noFill/>
                    </a:lnR>
                    <a:lnT>
                      <a:noFill/>
                    </a:lnT>
                    <a:lnB>
                      <a:noFill/>
                    </a:lnB>
                    <a:noFill/>
                  </a:tcPr>
                </a:tc>
                <a:extLst>
                  <a:ext uri="{0D108BD9-81ED-4DB2-BD59-A6C34878D82A}">
                    <a16:rowId xmlns:a16="http://schemas.microsoft.com/office/drawing/2014/main" val="3480437147"/>
                  </a:ext>
                </a:extLst>
              </a:tr>
            </a:tbl>
          </a:graphicData>
        </a:graphic>
      </p:graphicFrame>
    </p:spTree>
    <p:extLst>
      <p:ext uri="{BB962C8B-B14F-4D97-AF65-F5344CB8AC3E}">
        <p14:creationId xmlns:p14="http://schemas.microsoft.com/office/powerpoint/2010/main" val="1441435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7C8B0-6E13-9F74-CB23-A9E9A1C3FF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17CA71-72AB-712A-13B1-E665ACE9E146}"/>
              </a:ext>
            </a:extLst>
          </p:cNvPr>
          <p:cNvSpPr>
            <a:spLocks noGrp="1"/>
          </p:cNvSpPr>
          <p:nvPr>
            <p:ph type="title"/>
          </p:nvPr>
        </p:nvSpPr>
        <p:spPr/>
        <p:txBody>
          <a:bodyPr>
            <a:normAutofit fontScale="90000"/>
          </a:bodyPr>
          <a:lstStyle/>
          <a:p>
            <a:r>
              <a:rPr lang="en-US" b="1" dirty="0">
                <a:effectLst/>
              </a:rPr>
              <a:t>10. Key Performance Indicators</a:t>
            </a:r>
            <a:br>
              <a:rPr lang="en-US" b="1" dirty="0">
                <a:effectLst/>
              </a:rPr>
            </a:br>
            <a:endParaRPr lang="en-IN" dirty="0"/>
          </a:p>
        </p:txBody>
      </p:sp>
      <p:sp>
        <p:nvSpPr>
          <p:cNvPr id="3" name="Content Placeholder 2">
            <a:extLst>
              <a:ext uri="{FF2B5EF4-FFF2-40B4-BE49-F238E27FC236}">
                <a16:creationId xmlns:a16="http://schemas.microsoft.com/office/drawing/2014/main" id="{9F55BE87-17CE-4114-007D-0CBE239026AF}"/>
              </a:ext>
            </a:extLst>
          </p:cNvPr>
          <p:cNvSpPr>
            <a:spLocks noGrp="1"/>
          </p:cNvSpPr>
          <p:nvPr>
            <p:ph idx="1"/>
          </p:nvPr>
        </p:nvSpPr>
        <p:spPr>
          <a:xfrm>
            <a:off x="924443" y="1592826"/>
            <a:ext cx="10353762" cy="2772697"/>
          </a:xfrm>
        </p:spPr>
        <p:txBody>
          <a:bodyPr>
            <a:normAutofit/>
          </a:bodyPr>
          <a:lstStyle/>
          <a:p>
            <a:r>
              <a:rPr lang="en-US" b="1" dirty="0"/>
              <a:t>3. Agent Execution (Market / Portfolio)</a:t>
            </a:r>
          </a:p>
          <a:p>
            <a:pPr marL="36900" indent="0">
              <a:buNone/>
            </a:pPr>
            <a:r>
              <a:rPr lang="en-US" i="1" dirty="0"/>
              <a:t>	Goal: Ensure correct and complete data retrieval &amp; reasoning.	</a:t>
            </a:r>
          </a:p>
          <a:p>
            <a:pPr marL="36900" indent="0">
              <a:buNone/>
            </a:pPr>
            <a:r>
              <a:rPr lang="en-US" i="1" dirty="0"/>
              <a:t>	</a:t>
            </a:r>
            <a:endParaRPr lang="en-US" dirty="0"/>
          </a:p>
          <a:p>
            <a:pPr marL="36900" indent="0">
              <a:buNone/>
            </a:pPr>
            <a:endParaRPr lang="en-IN" dirty="0"/>
          </a:p>
        </p:txBody>
      </p:sp>
      <p:graphicFrame>
        <p:nvGraphicFramePr>
          <p:cNvPr id="9" name="Table 8">
            <a:extLst>
              <a:ext uri="{FF2B5EF4-FFF2-40B4-BE49-F238E27FC236}">
                <a16:creationId xmlns:a16="http://schemas.microsoft.com/office/drawing/2014/main" id="{85840E5F-3DF7-9384-BF4D-1CB8EF809A8D}"/>
              </a:ext>
            </a:extLst>
          </p:cNvPr>
          <p:cNvGraphicFramePr>
            <a:graphicFrameLocks noGrp="1"/>
          </p:cNvGraphicFramePr>
          <p:nvPr>
            <p:extLst>
              <p:ext uri="{D42A27DB-BD31-4B8C-83A1-F6EECF244321}">
                <p14:modId xmlns:p14="http://schemas.microsoft.com/office/powerpoint/2010/main" val="953952907"/>
              </p:ext>
            </p:extLst>
          </p:nvPr>
        </p:nvGraphicFramePr>
        <p:xfrm>
          <a:off x="1444779" y="3167953"/>
          <a:ext cx="9547431" cy="1920240"/>
        </p:xfrm>
        <a:graphic>
          <a:graphicData uri="http://schemas.openxmlformats.org/drawingml/2006/table">
            <a:tbl>
              <a:tblPr/>
              <a:tblGrid>
                <a:gridCol w="3182477">
                  <a:extLst>
                    <a:ext uri="{9D8B030D-6E8A-4147-A177-3AD203B41FA5}">
                      <a16:colId xmlns:a16="http://schemas.microsoft.com/office/drawing/2014/main" val="286357859"/>
                    </a:ext>
                  </a:extLst>
                </a:gridCol>
                <a:gridCol w="3182477">
                  <a:extLst>
                    <a:ext uri="{9D8B030D-6E8A-4147-A177-3AD203B41FA5}">
                      <a16:colId xmlns:a16="http://schemas.microsoft.com/office/drawing/2014/main" val="2110732883"/>
                    </a:ext>
                  </a:extLst>
                </a:gridCol>
                <a:gridCol w="3182477">
                  <a:extLst>
                    <a:ext uri="{9D8B030D-6E8A-4147-A177-3AD203B41FA5}">
                      <a16:colId xmlns:a16="http://schemas.microsoft.com/office/drawing/2014/main" val="915422428"/>
                    </a:ext>
                  </a:extLst>
                </a:gridCol>
              </a:tblGrid>
              <a:tr h="0">
                <a:tc>
                  <a:txBody>
                    <a:bodyPr/>
                    <a:lstStyle/>
                    <a:p>
                      <a:pPr>
                        <a:buNone/>
                      </a:pPr>
                      <a:r>
                        <a:rPr lang="en-IN"/>
                        <a:t>KPI</a:t>
                      </a:r>
                    </a:p>
                  </a:txBody>
                  <a:tcPr anchor="ctr">
                    <a:lnL>
                      <a:noFill/>
                    </a:lnL>
                    <a:lnR>
                      <a:noFill/>
                    </a:lnR>
                    <a:lnT>
                      <a:noFill/>
                    </a:lnT>
                    <a:lnB>
                      <a:noFill/>
                    </a:lnB>
                    <a:noFill/>
                  </a:tcPr>
                </a:tc>
                <a:tc>
                  <a:txBody>
                    <a:bodyPr/>
                    <a:lstStyle/>
                    <a:p>
                      <a:pPr>
                        <a:buNone/>
                      </a:pPr>
                      <a:r>
                        <a:rPr lang="en-IN"/>
                        <a:t>Description</a:t>
                      </a:r>
                    </a:p>
                  </a:txBody>
                  <a:tcPr anchor="ctr">
                    <a:lnL>
                      <a:noFill/>
                    </a:lnL>
                    <a:lnR>
                      <a:noFill/>
                    </a:lnR>
                    <a:lnT>
                      <a:noFill/>
                    </a:lnT>
                    <a:lnB>
                      <a:noFill/>
                    </a:lnB>
                    <a:noFill/>
                  </a:tcPr>
                </a:tc>
                <a:tc>
                  <a:txBody>
                    <a:bodyPr/>
                    <a:lstStyle/>
                    <a:p>
                      <a:pPr>
                        <a:buNone/>
                      </a:pPr>
                      <a:r>
                        <a:rPr lang="en-IN"/>
                        <a:t>Measurement Method</a:t>
                      </a:r>
                    </a:p>
                  </a:txBody>
                  <a:tcPr anchor="ctr">
                    <a:lnL>
                      <a:noFill/>
                    </a:lnL>
                    <a:lnR>
                      <a:noFill/>
                    </a:lnR>
                    <a:lnT>
                      <a:noFill/>
                    </a:lnT>
                    <a:lnB>
                      <a:noFill/>
                    </a:lnB>
                    <a:noFill/>
                  </a:tcPr>
                </a:tc>
                <a:extLst>
                  <a:ext uri="{0D108BD9-81ED-4DB2-BD59-A6C34878D82A}">
                    <a16:rowId xmlns:a16="http://schemas.microsoft.com/office/drawing/2014/main" val="2885393620"/>
                  </a:ext>
                </a:extLst>
              </a:tr>
              <a:tr h="0">
                <a:tc>
                  <a:txBody>
                    <a:bodyPr/>
                    <a:lstStyle/>
                    <a:p>
                      <a:pPr>
                        <a:buNone/>
                      </a:pPr>
                      <a:r>
                        <a:rPr lang="en-IN" b="1" dirty="0"/>
                        <a:t>Data Retrieval Success Rate</a:t>
                      </a:r>
                      <a:endParaRPr lang="en-IN" dirty="0"/>
                    </a:p>
                  </a:txBody>
                  <a:tcPr anchor="ctr">
                    <a:lnL>
                      <a:noFill/>
                    </a:lnL>
                    <a:lnR>
                      <a:noFill/>
                    </a:lnR>
                    <a:lnT>
                      <a:noFill/>
                    </a:lnT>
                    <a:lnB>
                      <a:noFill/>
                    </a:lnB>
                    <a:noFill/>
                  </a:tcPr>
                </a:tc>
                <a:tc>
                  <a:txBody>
                    <a:bodyPr/>
                    <a:lstStyle/>
                    <a:p>
                      <a:pPr>
                        <a:buNone/>
                      </a:pPr>
                      <a:r>
                        <a:rPr lang="en-US" dirty="0"/>
                        <a:t>% of successful retrievals (e.g., news, SEC filings, holdings, prices).</a:t>
                      </a:r>
                    </a:p>
                  </a:txBody>
                  <a:tcPr anchor="ctr">
                    <a:lnL>
                      <a:noFill/>
                    </a:lnL>
                    <a:lnR>
                      <a:noFill/>
                    </a:lnR>
                    <a:lnT>
                      <a:noFill/>
                    </a:lnT>
                    <a:lnB>
                      <a:noFill/>
                    </a:lnB>
                    <a:noFill/>
                  </a:tcPr>
                </a:tc>
                <a:tc>
                  <a:txBody>
                    <a:bodyPr/>
                    <a:lstStyle/>
                    <a:p>
                      <a:pPr>
                        <a:buNone/>
                      </a:pPr>
                      <a:r>
                        <a:rPr lang="en-US"/>
                        <a:t>(# successful data pulls ÷ total requests)</a:t>
                      </a:r>
                    </a:p>
                  </a:txBody>
                  <a:tcPr anchor="ctr">
                    <a:lnL>
                      <a:noFill/>
                    </a:lnL>
                    <a:lnR>
                      <a:noFill/>
                    </a:lnR>
                    <a:lnT>
                      <a:noFill/>
                    </a:lnT>
                    <a:lnB>
                      <a:noFill/>
                    </a:lnB>
                    <a:noFill/>
                  </a:tcPr>
                </a:tc>
                <a:extLst>
                  <a:ext uri="{0D108BD9-81ED-4DB2-BD59-A6C34878D82A}">
                    <a16:rowId xmlns:a16="http://schemas.microsoft.com/office/drawing/2014/main" val="3961410617"/>
                  </a:ext>
                </a:extLst>
              </a:tr>
              <a:tr h="0">
                <a:tc>
                  <a:txBody>
                    <a:bodyPr/>
                    <a:lstStyle/>
                    <a:p>
                      <a:pPr>
                        <a:buNone/>
                      </a:pPr>
                      <a:r>
                        <a:rPr lang="en-IN" b="1" dirty="0"/>
                        <a:t>Output Completeness</a:t>
                      </a:r>
                      <a:endParaRPr lang="en-IN" dirty="0"/>
                    </a:p>
                  </a:txBody>
                  <a:tcPr anchor="ctr">
                    <a:lnL>
                      <a:noFill/>
                    </a:lnL>
                    <a:lnR>
                      <a:noFill/>
                    </a:lnR>
                    <a:lnT>
                      <a:noFill/>
                    </a:lnT>
                    <a:lnB>
                      <a:noFill/>
                    </a:lnB>
                    <a:noFill/>
                  </a:tcPr>
                </a:tc>
                <a:tc>
                  <a:txBody>
                    <a:bodyPr/>
                    <a:lstStyle/>
                    <a:p>
                      <a:pPr>
                        <a:buNone/>
                      </a:pPr>
                      <a:r>
                        <a:rPr lang="en-US"/>
                        <a:t>Whether all relevant fields are included in agent output.</a:t>
                      </a:r>
                    </a:p>
                  </a:txBody>
                  <a:tcPr anchor="ctr">
                    <a:lnL>
                      <a:noFill/>
                    </a:lnL>
                    <a:lnR>
                      <a:noFill/>
                    </a:lnR>
                    <a:lnT>
                      <a:noFill/>
                    </a:lnT>
                    <a:lnB>
                      <a:noFill/>
                    </a:lnB>
                    <a:noFill/>
                  </a:tcPr>
                </a:tc>
                <a:tc>
                  <a:txBody>
                    <a:bodyPr/>
                    <a:lstStyle/>
                    <a:p>
                      <a:pPr>
                        <a:buNone/>
                      </a:pPr>
                      <a:r>
                        <a:rPr lang="en-IN" dirty="0"/>
                        <a:t>Manual or rule-based check</a:t>
                      </a:r>
                    </a:p>
                  </a:txBody>
                  <a:tcPr anchor="ctr">
                    <a:lnL>
                      <a:noFill/>
                    </a:lnL>
                    <a:lnR>
                      <a:noFill/>
                    </a:lnR>
                    <a:lnT>
                      <a:noFill/>
                    </a:lnT>
                    <a:lnB>
                      <a:noFill/>
                    </a:lnB>
                    <a:noFill/>
                  </a:tcPr>
                </a:tc>
                <a:extLst>
                  <a:ext uri="{0D108BD9-81ED-4DB2-BD59-A6C34878D82A}">
                    <a16:rowId xmlns:a16="http://schemas.microsoft.com/office/drawing/2014/main" val="2502196827"/>
                  </a:ext>
                </a:extLst>
              </a:tr>
            </a:tbl>
          </a:graphicData>
        </a:graphic>
      </p:graphicFrame>
    </p:spTree>
    <p:extLst>
      <p:ext uri="{BB962C8B-B14F-4D97-AF65-F5344CB8AC3E}">
        <p14:creationId xmlns:p14="http://schemas.microsoft.com/office/powerpoint/2010/main" val="3294190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E6BD5-6813-9ED4-22ED-2E0BC14D5B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6185EB-60AC-A141-D147-9694451B965F}"/>
              </a:ext>
            </a:extLst>
          </p:cNvPr>
          <p:cNvSpPr>
            <a:spLocks noGrp="1"/>
          </p:cNvSpPr>
          <p:nvPr>
            <p:ph type="title"/>
          </p:nvPr>
        </p:nvSpPr>
        <p:spPr/>
        <p:txBody>
          <a:bodyPr>
            <a:normAutofit fontScale="90000"/>
          </a:bodyPr>
          <a:lstStyle/>
          <a:p>
            <a:r>
              <a:rPr lang="en-US" b="1" dirty="0">
                <a:effectLst/>
              </a:rPr>
              <a:t>10. Key Performance Indicators</a:t>
            </a:r>
            <a:br>
              <a:rPr lang="en-US" b="1" dirty="0">
                <a:effectLst/>
              </a:rPr>
            </a:br>
            <a:endParaRPr lang="en-IN" dirty="0"/>
          </a:p>
        </p:txBody>
      </p:sp>
      <p:sp>
        <p:nvSpPr>
          <p:cNvPr id="3" name="Content Placeholder 2">
            <a:extLst>
              <a:ext uri="{FF2B5EF4-FFF2-40B4-BE49-F238E27FC236}">
                <a16:creationId xmlns:a16="http://schemas.microsoft.com/office/drawing/2014/main" id="{86ED2639-28F1-7CD7-C453-F39A7114C516}"/>
              </a:ext>
            </a:extLst>
          </p:cNvPr>
          <p:cNvSpPr>
            <a:spLocks noGrp="1"/>
          </p:cNvSpPr>
          <p:nvPr>
            <p:ph idx="1"/>
          </p:nvPr>
        </p:nvSpPr>
        <p:spPr>
          <a:xfrm>
            <a:off x="924443" y="1592826"/>
            <a:ext cx="10353762" cy="2772697"/>
          </a:xfrm>
        </p:spPr>
        <p:txBody>
          <a:bodyPr>
            <a:normAutofit/>
          </a:bodyPr>
          <a:lstStyle/>
          <a:p>
            <a:pPr marL="36900" indent="0">
              <a:buNone/>
            </a:pPr>
            <a:r>
              <a:rPr lang="en-IN" dirty="0"/>
              <a:t>4. </a:t>
            </a:r>
            <a:r>
              <a:rPr lang="en-IN" b="1" dirty="0"/>
              <a:t>Response Generation</a:t>
            </a:r>
          </a:p>
          <a:p>
            <a:pPr marL="36900" indent="0">
              <a:buNone/>
            </a:pPr>
            <a:r>
              <a:rPr lang="en-US" i="1" dirty="0"/>
              <a:t>	</a:t>
            </a:r>
            <a:r>
              <a:rPr lang="en-US" dirty="0"/>
              <a:t>Goal: Ensure final answers are factually correct, well-structured, and grounded.</a:t>
            </a:r>
            <a:r>
              <a:rPr lang="en-US" i="1" dirty="0"/>
              <a:t>	</a:t>
            </a:r>
            <a:endParaRPr lang="en-US" dirty="0"/>
          </a:p>
          <a:p>
            <a:pPr marL="36900" indent="0">
              <a:buNone/>
            </a:pPr>
            <a:endParaRPr lang="en-IN" dirty="0"/>
          </a:p>
        </p:txBody>
      </p:sp>
      <p:graphicFrame>
        <p:nvGraphicFramePr>
          <p:cNvPr id="4" name="Table 3">
            <a:extLst>
              <a:ext uri="{FF2B5EF4-FFF2-40B4-BE49-F238E27FC236}">
                <a16:creationId xmlns:a16="http://schemas.microsoft.com/office/drawing/2014/main" id="{6A526A43-1A89-FFAF-FB57-3D15EF7EB106}"/>
              </a:ext>
            </a:extLst>
          </p:cNvPr>
          <p:cNvGraphicFramePr>
            <a:graphicFrameLocks noGrp="1"/>
          </p:cNvGraphicFramePr>
          <p:nvPr>
            <p:extLst>
              <p:ext uri="{D42A27DB-BD31-4B8C-83A1-F6EECF244321}">
                <p14:modId xmlns:p14="http://schemas.microsoft.com/office/powerpoint/2010/main" val="3964800593"/>
              </p:ext>
            </p:extLst>
          </p:nvPr>
        </p:nvGraphicFramePr>
        <p:xfrm>
          <a:off x="1170038" y="2850126"/>
          <a:ext cx="10353675" cy="2560320"/>
        </p:xfrm>
        <a:graphic>
          <a:graphicData uri="http://schemas.openxmlformats.org/drawingml/2006/table">
            <a:tbl>
              <a:tblPr/>
              <a:tblGrid>
                <a:gridCol w="3451225">
                  <a:extLst>
                    <a:ext uri="{9D8B030D-6E8A-4147-A177-3AD203B41FA5}">
                      <a16:colId xmlns:a16="http://schemas.microsoft.com/office/drawing/2014/main" val="1891495426"/>
                    </a:ext>
                  </a:extLst>
                </a:gridCol>
                <a:gridCol w="3451225">
                  <a:extLst>
                    <a:ext uri="{9D8B030D-6E8A-4147-A177-3AD203B41FA5}">
                      <a16:colId xmlns:a16="http://schemas.microsoft.com/office/drawing/2014/main" val="414704681"/>
                    </a:ext>
                  </a:extLst>
                </a:gridCol>
                <a:gridCol w="3451225">
                  <a:extLst>
                    <a:ext uri="{9D8B030D-6E8A-4147-A177-3AD203B41FA5}">
                      <a16:colId xmlns:a16="http://schemas.microsoft.com/office/drawing/2014/main" val="3735533828"/>
                    </a:ext>
                  </a:extLst>
                </a:gridCol>
              </a:tblGrid>
              <a:tr h="0">
                <a:tc>
                  <a:txBody>
                    <a:bodyPr/>
                    <a:lstStyle/>
                    <a:p>
                      <a:pPr>
                        <a:buNone/>
                      </a:pPr>
                      <a:r>
                        <a:rPr lang="en-IN"/>
                        <a:t>KPI</a:t>
                      </a:r>
                    </a:p>
                  </a:txBody>
                  <a:tcPr anchor="ctr">
                    <a:lnL>
                      <a:noFill/>
                    </a:lnL>
                    <a:lnR>
                      <a:noFill/>
                    </a:lnR>
                    <a:lnT>
                      <a:noFill/>
                    </a:lnT>
                    <a:lnB>
                      <a:noFill/>
                    </a:lnB>
                    <a:noFill/>
                  </a:tcPr>
                </a:tc>
                <a:tc>
                  <a:txBody>
                    <a:bodyPr/>
                    <a:lstStyle/>
                    <a:p>
                      <a:pPr>
                        <a:buNone/>
                      </a:pPr>
                      <a:r>
                        <a:rPr lang="en-IN"/>
                        <a:t>Description</a:t>
                      </a:r>
                    </a:p>
                  </a:txBody>
                  <a:tcPr anchor="ctr">
                    <a:lnL>
                      <a:noFill/>
                    </a:lnL>
                    <a:lnR>
                      <a:noFill/>
                    </a:lnR>
                    <a:lnT>
                      <a:noFill/>
                    </a:lnT>
                    <a:lnB>
                      <a:noFill/>
                    </a:lnB>
                    <a:noFill/>
                  </a:tcPr>
                </a:tc>
                <a:tc>
                  <a:txBody>
                    <a:bodyPr/>
                    <a:lstStyle/>
                    <a:p>
                      <a:pPr>
                        <a:buNone/>
                      </a:pPr>
                      <a:r>
                        <a:rPr lang="en-IN"/>
                        <a:t>Measurement Method</a:t>
                      </a:r>
                    </a:p>
                  </a:txBody>
                  <a:tcPr anchor="ctr">
                    <a:lnL>
                      <a:noFill/>
                    </a:lnL>
                    <a:lnR>
                      <a:noFill/>
                    </a:lnR>
                    <a:lnT>
                      <a:noFill/>
                    </a:lnT>
                    <a:lnB>
                      <a:noFill/>
                    </a:lnB>
                    <a:noFill/>
                  </a:tcPr>
                </a:tc>
                <a:extLst>
                  <a:ext uri="{0D108BD9-81ED-4DB2-BD59-A6C34878D82A}">
                    <a16:rowId xmlns:a16="http://schemas.microsoft.com/office/drawing/2014/main" val="139022192"/>
                  </a:ext>
                </a:extLst>
              </a:tr>
              <a:tr h="0">
                <a:tc>
                  <a:txBody>
                    <a:bodyPr/>
                    <a:lstStyle/>
                    <a:p>
                      <a:pPr>
                        <a:buNone/>
                      </a:pPr>
                      <a:r>
                        <a:rPr lang="en-IN" b="1"/>
                        <a:t>Factual Accuracy</a:t>
                      </a:r>
                      <a:endParaRPr lang="en-IN"/>
                    </a:p>
                  </a:txBody>
                  <a:tcPr anchor="ctr">
                    <a:lnL>
                      <a:noFill/>
                    </a:lnL>
                    <a:lnR>
                      <a:noFill/>
                    </a:lnR>
                    <a:lnT>
                      <a:noFill/>
                    </a:lnT>
                    <a:lnB>
                      <a:noFill/>
                    </a:lnB>
                    <a:noFill/>
                  </a:tcPr>
                </a:tc>
                <a:tc>
                  <a:txBody>
                    <a:bodyPr/>
                    <a:lstStyle/>
                    <a:p>
                      <a:pPr>
                        <a:buNone/>
                      </a:pPr>
                      <a:r>
                        <a:rPr lang="en-US"/>
                        <a:t>Whether generated text matches structured data (no hallucination).</a:t>
                      </a:r>
                    </a:p>
                  </a:txBody>
                  <a:tcPr anchor="ctr">
                    <a:lnL>
                      <a:noFill/>
                    </a:lnL>
                    <a:lnR>
                      <a:noFill/>
                    </a:lnR>
                    <a:lnT>
                      <a:noFill/>
                    </a:lnT>
                    <a:lnB>
                      <a:noFill/>
                    </a:lnB>
                    <a:noFill/>
                  </a:tcPr>
                </a:tc>
                <a:tc>
                  <a:txBody>
                    <a:bodyPr/>
                    <a:lstStyle/>
                    <a:p>
                      <a:pPr>
                        <a:buNone/>
                      </a:pPr>
                      <a:r>
                        <a:rPr lang="en-US" dirty="0"/>
                        <a:t>Manual or automated checks against input data using ROUGE score, BLEU score, fuzzy techniques</a:t>
                      </a:r>
                    </a:p>
                  </a:txBody>
                  <a:tcPr anchor="ctr">
                    <a:lnL>
                      <a:noFill/>
                    </a:lnL>
                    <a:lnR>
                      <a:noFill/>
                    </a:lnR>
                    <a:lnT>
                      <a:noFill/>
                    </a:lnT>
                    <a:lnB>
                      <a:noFill/>
                    </a:lnB>
                    <a:noFill/>
                  </a:tcPr>
                </a:tc>
                <a:extLst>
                  <a:ext uri="{0D108BD9-81ED-4DB2-BD59-A6C34878D82A}">
                    <a16:rowId xmlns:a16="http://schemas.microsoft.com/office/drawing/2014/main" val="3388651825"/>
                  </a:ext>
                </a:extLst>
              </a:tr>
              <a:tr h="0">
                <a:tc>
                  <a:txBody>
                    <a:bodyPr/>
                    <a:lstStyle/>
                    <a:p>
                      <a:pPr>
                        <a:buNone/>
                      </a:pPr>
                      <a:r>
                        <a:rPr lang="en-IN" b="1"/>
                        <a:t>Grounding Rate</a:t>
                      </a:r>
                      <a:endParaRPr lang="en-IN"/>
                    </a:p>
                  </a:txBody>
                  <a:tcPr anchor="ctr">
                    <a:lnL>
                      <a:noFill/>
                    </a:lnL>
                    <a:lnR>
                      <a:noFill/>
                    </a:lnR>
                    <a:lnT>
                      <a:noFill/>
                    </a:lnT>
                    <a:lnB>
                      <a:noFill/>
                    </a:lnB>
                    <a:noFill/>
                  </a:tcPr>
                </a:tc>
                <a:tc>
                  <a:txBody>
                    <a:bodyPr/>
                    <a:lstStyle/>
                    <a:p>
                      <a:pPr>
                        <a:buNone/>
                      </a:pPr>
                      <a:r>
                        <a:rPr lang="en-US"/>
                        <a:t>% of sentences grounded in provided data.</a:t>
                      </a:r>
                    </a:p>
                  </a:txBody>
                  <a:tcPr anchor="ctr">
                    <a:lnL>
                      <a:noFill/>
                    </a:lnL>
                    <a:lnR>
                      <a:noFill/>
                    </a:lnR>
                    <a:lnT>
                      <a:noFill/>
                    </a:lnT>
                    <a:lnB>
                      <a:noFill/>
                    </a:lnB>
                    <a:noFill/>
                  </a:tcPr>
                </a:tc>
                <a:tc>
                  <a:txBody>
                    <a:bodyPr/>
                    <a:lstStyle/>
                    <a:p>
                      <a:pPr>
                        <a:buNone/>
                      </a:pPr>
                      <a:r>
                        <a:rPr lang="en-US"/>
                        <a:t>LLM or rule-based grounding checks</a:t>
                      </a:r>
                    </a:p>
                  </a:txBody>
                  <a:tcPr anchor="ctr">
                    <a:lnL>
                      <a:noFill/>
                    </a:lnL>
                    <a:lnR>
                      <a:noFill/>
                    </a:lnR>
                    <a:lnT>
                      <a:noFill/>
                    </a:lnT>
                    <a:lnB>
                      <a:noFill/>
                    </a:lnB>
                    <a:noFill/>
                  </a:tcPr>
                </a:tc>
                <a:extLst>
                  <a:ext uri="{0D108BD9-81ED-4DB2-BD59-A6C34878D82A}">
                    <a16:rowId xmlns:a16="http://schemas.microsoft.com/office/drawing/2014/main" val="3870679845"/>
                  </a:ext>
                </a:extLst>
              </a:tr>
              <a:tr h="0">
                <a:tc>
                  <a:txBody>
                    <a:bodyPr/>
                    <a:lstStyle/>
                    <a:p>
                      <a:pPr>
                        <a:buNone/>
                      </a:pPr>
                      <a:r>
                        <a:rPr lang="en-IN" b="1"/>
                        <a:t>Hybrid Reasoning Success Rate</a:t>
                      </a:r>
                      <a:endParaRPr lang="en-IN"/>
                    </a:p>
                  </a:txBody>
                  <a:tcPr anchor="ctr">
                    <a:lnL>
                      <a:noFill/>
                    </a:lnL>
                    <a:lnR>
                      <a:noFill/>
                    </a:lnR>
                    <a:lnT>
                      <a:noFill/>
                    </a:lnT>
                    <a:lnB>
                      <a:noFill/>
                    </a:lnB>
                    <a:noFill/>
                  </a:tcPr>
                </a:tc>
                <a:tc>
                  <a:txBody>
                    <a:bodyPr/>
                    <a:lstStyle/>
                    <a:p>
                      <a:pPr>
                        <a:buNone/>
                      </a:pPr>
                      <a:r>
                        <a:rPr lang="en-US"/>
                        <a:t>How well hybrid responses integrate both market and portfolio context.</a:t>
                      </a:r>
                    </a:p>
                  </a:txBody>
                  <a:tcPr anchor="ctr">
                    <a:lnL>
                      <a:noFill/>
                    </a:lnL>
                    <a:lnR>
                      <a:noFill/>
                    </a:lnR>
                    <a:lnT>
                      <a:noFill/>
                    </a:lnT>
                    <a:lnB>
                      <a:noFill/>
                    </a:lnB>
                    <a:noFill/>
                  </a:tcPr>
                </a:tc>
                <a:tc>
                  <a:txBody>
                    <a:bodyPr/>
                    <a:lstStyle/>
                    <a:p>
                      <a:pPr>
                        <a:buNone/>
                      </a:pPr>
                      <a:r>
                        <a:rPr lang="en-US" dirty="0"/>
                        <a:t>Manual evaluation or scoring rubric</a:t>
                      </a:r>
                    </a:p>
                  </a:txBody>
                  <a:tcPr anchor="ctr">
                    <a:lnL>
                      <a:noFill/>
                    </a:lnL>
                    <a:lnR>
                      <a:noFill/>
                    </a:lnR>
                    <a:lnT>
                      <a:noFill/>
                    </a:lnT>
                    <a:lnB>
                      <a:noFill/>
                    </a:lnB>
                    <a:noFill/>
                  </a:tcPr>
                </a:tc>
                <a:extLst>
                  <a:ext uri="{0D108BD9-81ED-4DB2-BD59-A6C34878D82A}">
                    <a16:rowId xmlns:a16="http://schemas.microsoft.com/office/drawing/2014/main" val="4172430522"/>
                  </a:ext>
                </a:extLst>
              </a:tr>
            </a:tbl>
          </a:graphicData>
        </a:graphic>
      </p:graphicFrame>
    </p:spTree>
    <p:extLst>
      <p:ext uri="{BB962C8B-B14F-4D97-AF65-F5344CB8AC3E}">
        <p14:creationId xmlns:p14="http://schemas.microsoft.com/office/powerpoint/2010/main" val="1184389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BC223-B940-A118-2E14-03F0AB85C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BD4A39-64E5-7F4B-2BC2-0BA1945B08E2}"/>
              </a:ext>
            </a:extLst>
          </p:cNvPr>
          <p:cNvSpPr>
            <a:spLocks noGrp="1"/>
          </p:cNvSpPr>
          <p:nvPr>
            <p:ph type="title"/>
          </p:nvPr>
        </p:nvSpPr>
        <p:spPr/>
        <p:txBody>
          <a:bodyPr>
            <a:normAutofit fontScale="90000"/>
          </a:bodyPr>
          <a:lstStyle/>
          <a:p>
            <a:r>
              <a:rPr lang="en-US" b="1" dirty="0">
                <a:effectLst/>
              </a:rPr>
              <a:t>10. Key Performance Indicators</a:t>
            </a:r>
            <a:br>
              <a:rPr lang="en-US" b="1" dirty="0">
                <a:effectLst/>
              </a:rPr>
            </a:br>
            <a:endParaRPr lang="en-IN" dirty="0"/>
          </a:p>
        </p:txBody>
      </p:sp>
      <p:sp>
        <p:nvSpPr>
          <p:cNvPr id="3" name="Content Placeholder 2">
            <a:extLst>
              <a:ext uri="{FF2B5EF4-FFF2-40B4-BE49-F238E27FC236}">
                <a16:creationId xmlns:a16="http://schemas.microsoft.com/office/drawing/2014/main" id="{6979F48B-3F86-D15F-A845-FB05696C2FC2}"/>
              </a:ext>
            </a:extLst>
          </p:cNvPr>
          <p:cNvSpPr>
            <a:spLocks noGrp="1"/>
          </p:cNvSpPr>
          <p:nvPr>
            <p:ph idx="1"/>
          </p:nvPr>
        </p:nvSpPr>
        <p:spPr>
          <a:xfrm>
            <a:off x="924443" y="1592826"/>
            <a:ext cx="10353762" cy="2772697"/>
          </a:xfrm>
        </p:spPr>
        <p:txBody>
          <a:bodyPr>
            <a:normAutofit/>
          </a:bodyPr>
          <a:lstStyle/>
          <a:p>
            <a:pPr marL="36900" indent="0">
              <a:buNone/>
            </a:pPr>
            <a:r>
              <a:rPr lang="en-IN" dirty="0"/>
              <a:t>4. </a:t>
            </a:r>
            <a:r>
              <a:rPr lang="en-IN" b="1" dirty="0"/>
              <a:t>Validator Agent</a:t>
            </a:r>
          </a:p>
          <a:p>
            <a:pPr marL="36900" indent="0">
              <a:buNone/>
            </a:pPr>
            <a:r>
              <a:rPr lang="en-US" i="1" dirty="0"/>
              <a:t>	</a:t>
            </a:r>
            <a:r>
              <a:rPr lang="en-US" dirty="0"/>
              <a:t>Goal: Measure how well the validator catches issues.</a:t>
            </a:r>
            <a:endParaRPr lang="en-IN" dirty="0"/>
          </a:p>
        </p:txBody>
      </p:sp>
      <p:graphicFrame>
        <p:nvGraphicFramePr>
          <p:cNvPr id="5" name="Table 4">
            <a:extLst>
              <a:ext uri="{FF2B5EF4-FFF2-40B4-BE49-F238E27FC236}">
                <a16:creationId xmlns:a16="http://schemas.microsoft.com/office/drawing/2014/main" id="{590197D8-268B-5EBA-E37B-BD226C90F0AE}"/>
              </a:ext>
            </a:extLst>
          </p:cNvPr>
          <p:cNvGraphicFramePr>
            <a:graphicFrameLocks noGrp="1"/>
          </p:cNvGraphicFramePr>
          <p:nvPr>
            <p:extLst>
              <p:ext uri="{D42A27DB-BD31-4B8C-83A1-F6EECF244321}">
                <p14:modId xmlns:p14="http://schemas.microsoft.com/office/powerpoint/2010/main" val="363101388"/>
              </p:ext>
            </p:extLst>
          </p:nvPr>
        </p:nvGraphicFramePr>
        <p:xfrm>
          <a:off x="1229032" y="3085363"/>
          <a:ext cx="10353675" cy="2560320"/>
        </p:xfrm>
        <a:graphic>
          <a:graphicData uri="http://schemas.openxmlformats.org/drawingml/2006/table">
            <a:tbl>
              <a:tblPr/>
              <a:tblGrid>
                <a:gridCol w="3451225">
                  <a:extLst>
                    <a:ext uri="{9D8B030D-6E8A-4147-A177-3AD203B41FA5}">
                      <a16:colId xmlns:a16="http://schemas.microsoft.com/office/drawing/2014/main" val="2956167187"/>
                    </a:ext>
                  </a:extLst>
                </a:gridCol>
                <a:gridCol w="3451225">
                  <a:extLst>
                    <a:ext uri="{9D8B030D-6E8A-4147-A177-3AD203B41FA5}">
                      <a16:colId xmlns:a16="http://schemas.microsoft.com/office/drawing/2014/main" val="98376322"/>
                    </a:ext>
                  </a:extLst>
                </a:gridCol>
                <a:gridCol w="3451225">
                  <a:extLst>
                    <a:ext uri="{9D8B030D-6E8A-4147-A177-3AD203B41FA5}">
                      <a16:colId xmlns:a16="http://schemas.microsoft.com/office/drawing/2014/main" val="2894671221"/>
                    </a:ext>
                  </a:extLst>
                </a:gridCol>
              </a:tblGrid>
              <a:tr h="0">
                <a:tc>
                  <a:txBody>
                    <a:bodyPr/>
                    <a:lstStyle/>
                    <a:p>
                      <a:pPr>
                        <a:buNone/>
                      </a:pPr>
                      <a:r>
                        <a:rPr lang="en-IN"/>
                        <a:t>KPI</a:t>
                      </a:r>
                    </a:p>
                  </a:txBody>
                  <a:tcPr anchor="ctr">
                    <a:lnL>
                      <a:noFill/>
                    </a:lnL>
                    <a:lnR>
                      <a:noFill/>
                    </a:lnR>
                    <a:lnT>
                      <a:noFill/>
                    </a:lnT>
                    <a:lnB>
                      <a:noFill/>
                    </a:lnB>
                    <a:noFill/>
                  </a:tcPr>
                </a:tc>
                <a:tc>
                  <a:txBody>
                    <a:bodyPr/>
                    <a:lstStyle/>
                    <a:p>
                      <a:pPr>
                        <a:buNone/>
                      </a:pPr>
                      <a:r>
                        <a:rPr lang="en-IN"/>
                        <a:t>Description</a:t>
                      </a:r>
                    </a:p>
                  </a:txBody>
                  <a:tcPr anchor="ctr">
                    <a:lnL>
                      <a:noFill/>
                    </a:lnL>
                    <a:lnR>
                      <a:noFill/>
                    </a:lnR>
                    <a:lnT>
                      <a:noFill/>
                    </a:lnT>
                    <a:lnB>
                      <a:noFill/>
                    </a:lnB>
                    <a:noFill/>
                  </a:tcPr>
                </a:tc>
                <a:tc>
                  <a:txBody>
                    <a:bodyPr/>
                    <a:lstStyle/>
                    <a:p>
                      <a:pPr>
                        <a:buNone/>
                      </a:pPr>
                      <a:r>
                        <a:rPr lang="en-IN"/>
                        <a:t>Measurement Method</a:t>
                      </a:r>
                    </a:p>
                  </a:txBody>
                  <a:tcPr anchor="ctr">
                    <a:lnL>
                      <a:noFill/>
                    </a:lnL>
                    <a:lnR>
                      <a:noFill/>
                    </a:lnR>
                    <a:lnT>
                      <a:noFill/>
                    </a:lnT>
                    <a:lnB>
                      <a:noFill/>
                    </a:lnB>
                    <a:noFill/>
                  </a:tcPr>
                </a:tc>
                <a:extLst>
                  <a:ext uri="{0D108BD9-81ED-4DB2-BD59-A6C34878D82A}">
                    <a16:rowId xmlns:a16="http://schemas.microsoft.com/office/drawing/2014/main" val="4005483022"/>
                  </a:ext>
                </a:extLst>
              </a:tr>
              <a:tr h="0">
                <a:tc>
                  <a:txBody>
                    <a:bodyPr/>
                    <a:lstStyle/>
                    <a:p>
                      <a:pPr>
                        <a:buNone/>
                      </a:pPr>
                      <a:r>
                        <a:rPr lang="en-IN" b="1"/>
                        <a:t>Validation Precision</a:t>
                      </a:r>
                      <a:endParaRPr lang="en-IN"/>
                    </a:p>
                  </a:txBody>
                  <a:tcPr anchor="ctr">
                    <a:lnL>
                      <a:noFill/>
                    </a:lnL>
                    <a:lnR>
                      <a:noFill/>
                    </a:lnR>
                    <a:lnT>
                      <a:noFill/>
                    </a:lnT>
                    <a:lnB>
                      <a:noFill/>
                    </a:lnB>
                    <a:noFill/>
                  </a:tcPr>
                </a:tc>
                <a:tc>
                  <a:txBody>
                    <a:bodyPr/>
                    <a:lstStyle/>
                    <a:p>
                      <a:pPr>
                        <a:buNone/>
                      </a:pPr>
                      <a:r>
                        <a:rPr lang="en-US"/>
                        <a:t>% of validator “fail” flags that are correct.</a:t>
                      </a:r>
                    </a:p>
                  </a:txBody>
                  <a:tcPr anchor="ctr">
                    <a:lnL>
                      <a:noFill/>
                    </a:lnL>
                    <a:lnR>
                      <a:noFill/>
                    </a:lnR>
                    <a:lnT>
                      <a:noFill/>
                    </a:lnT>
                    <a:lnB>
                      <a:noFill/>
                    </a:lnB>
                    <a:noFill/>
                  </a:tcPr>
                </a:tc>
                <a:tc>
                  <a:txBody>
                    <a:bodyPr/>
                    <a:lstStyle/>
                    <a:p>
                      <a:pPr>
                        <a:buNone/>
                      </a:pPr>
                      <a:r>
                        <a:rPr lang="en-US"/>
                        <a:t>(# true fails ÷ total fails flagged)</a:t>
                      </a:r>
                    </a:p>
                  </a:txBody>
                  <a:tcPr anchor="ctr">
                    <a:lnL>
                      <a:noFill/>
                    </a:lnL>
                    <a:lnR>
                      <a:noFill/>
                    </a:lnR>
                    <a:lnT>
                      <a:noFill/>
                    </a:lnT>
                    <a:lnB>
                      <a:noFill/>
                    </a:lnB>
                    <a:noFill/>
                  </a:tcPr>
                </a:tc>
                <a:extLst>
                  <a:ext uri="{0D108BD9-81ED-4DB2-BD59-A6C34878D82A}">
                    <a16:rowId xmlns:a16="http://schemas.microsoft.com/office/drawing/2014/main" val="3911068302"/>
                  </a:ext>
                </a:extLst>
              </a:tr>
              <a:tr h="0">
                <a:tc>
                  <a:txBody>
                    <a:bodyPr/>
                    <a:lstStyle/>
                    <a:p>
                      <a:pPr>
                        <a:buNone/>
                      </a:pPr>
                      <a:r>
                        <a:rPr lang="en-IN" b="1"/>
                        <a:t>Validation Recall</a:t>
                      </a:r>
                      <a:endParaRPr lang="en-IN"/>
                    </a:p>
                  </a:txBody>
                  <a:tcPr anchor="ctr">
                    <a:lnL>
                      <a:noFill/>
                    </a:lnL>
                    <a:lnR>
                      <a:noFill/>
                    </a:lnR>
                    <a:lnT>
                      <a:noFill/>
                    </a:lnT>
                    <a:lnB>
                      <a:noFill/>
                    </a:lnB>
                    <a:noFill/>
                  </a:tcPr>
                </a:tc>
                <a:tc>
                  <a:txBody>
                    <a:bodyPr/>
                    <a:lstStyle/>
                    <a:p>
                      <a:pPr>
                        <a:buNone/>
                      </a:pPr>
                      <a:r>
                        <a:rPr lang="en-US"/>
                        <a:t>% of actual errors caught by validator.</a:t>
                      </a:r>
                    </a:p>
                  </a:txBody>
                  <a:tcPr anchor="ctr">
                    <a:lnL>
                      <a:noFill/>
                    </a:lnL>
                    <a:lnR>
                      <a:noFill/>
                    </a:lnR>
                    <a:lnT>
                      <a:noFill/>
                    </a:lnT>
                    <a:lnB>
                      <a:noFill/>
                    </a:lnB>
                    <a:noFill/>
                  </a:tcPr>
                </a:tc>
                <a:tc>
                  <a:txBody>
                    <a:bodyPr/>
                    <a:lstStyle/>
                    <a:p>
                      <a:pPr>
                        <a:buNone/>
                      </a:pPr>
                      <a:r>
                        <a:rPr lang="en-US"/>
                        <a:t>(# detected errors ÷ total real errors)</a:t>
                      </a:r>
                    </a:p>
                  </a:txBody>
                  <a:tcPr anchor="ctr">
                    <a:lnL>
                      <a:noFill/>
                    </a:lnL>
                    <a:lnR>
                      <a:noFill/>
                    </a:lnR>
                    <a:lnT>
                      <a:noFill/>
                    </a:lnT>
                    <a:lnB>
                      <a:noFill/>
                    </a:lnB>
                    <a:noFill/>
                  </a:tcPr>
                </a:tc>
                <a:extLst>
                  <a:ext uri="{0D108BD9-81ED-4DB2-BD59-A6C34878D82A}">
                    <a16:rowId xmlns:a16="http://schemas.microsoft.com/office/drawing/2014/main" val="1372011350"/>
                  </a:ext>
                </a:extLst>
              </a:tr>
              <a:tr h="0">
                <a:tc>
                  <a:txBody>
                    <a:bodyPr/>
                    <a:lstStyle/>
                    <a:p>
                      <a:pPr>
                        <a:buNone/>
                      </a:pPr>
                      <a:r>
                        <a:rPr lang="en-IN" b="1"/>
                        <a:t>Recovery Success Rate</a:t>
                      </a:r>
                      <a:endParaRPr lang="en-IN"/>
                    </a:p>
                  </a:txBody>
                  <a:tcPr anchor="ctr">
                    <a:lnL>
                      <a:noFill/>
                    </a:lnL>
                    <a:lnR>
                      <a:noFill/>
                    </a:lnR>
                    <a:lnT>
                      <a:noFill/>
                    </a:lnT>
                    <a:lnB>
                      <a:noFill/>
                    </a:lnB>
                    <a:noFill/>
                  </a:tcPr>
                </a:tc>
                <a:tc>
                  <a:txBody>
                    <a:bodyPr/>
                    <a:lstStyle/>
                    <a:p>
                      <a:pPr>
                        <a:buNone/>
                      </a:pPr>
                      <a:r>
                        <a:rPr lang="en-US"/>
                        <a:t>% of cases where the pipeline successfully retries and fixes the issue.</a:t>
                      </a:r>
                    </a:p>
                  </a:txBody>
                  <a:tcPr anchor="ctr">
                    <a:lnL>
                      <a:noFill/>
                    </a:lnL>
                    <a:lnR>
                      <a:noFill/>
                    </a:lnR>
                    <a:lnT>
                      <a:noFill/>
                    </a:lnT>
                    <a:lnB>
                      <a:noFill/>
                    </a:lnB>
                    <a:noFill/>
                  </a:tcPr>
                </a:tc>
                <a:tc>
                  <a:txBody>
                    <a:bodyPr/>
                    <a:lstStyle/>
                    <a:p>
                      <a:pPr>
                        <a:buNone/>
                      </a:pPr>
                      <a:r>
                        <a:rPr lang="en-IN" dirty="0"/>
                        <a:t>(# successful recoveries ÷ total fails)</a:t>
                      </a:r>
                    </a:p>
                  </a:txBody>
                  <a:tcPr anchor="ctr">
                    <a:lnL>
                      <a:noFill/>
                    </a:lnL>
                    <a:lnR>
                      <a:noFill/>
                    </a:lnR>
                    <a:lnT>
                      <a:noFill/>
                    </a:lnT>
                    <a:lnB>
                      <a:noFill/>
                    </a:lnB>
                    <a:noFill/>
                  </a:tcPr>
                </a:tc>
                <a:extLst>
                  <a:ext uri="{0D108BD9-81ED-4DB2-BD59-A6C34878D82A}">
                    <a16:rowId xmlns:a16="http://schemas.microsoft.com/office/drawing/2014/main" val="1961424415"/>
                  </a:ext>
                </a:extLst>
              </a:tr>
            </a:tbl>
          </a:graphicData>
        </a:graphic>
      </p:graphicFrame>
    </p:spTree>
    <p:extLst>
      <p:ext uri="{BB962C8B-B14F-4D97-AF65-F5344CB8AC3E}">
        <p14:creationId xmlns:p14="http://schemas.microsoft.com/office/powerpoint/2010/main" val="58416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8B80B-D8BC-2CCD-2EBA-C0F8FDEB8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67ECB2-2033-AFC6-8DEC-18765DA809C6}"/>
              </a:ext>
            </a:extLst>
          </p:cNvPr>
          <p:cNvSpPr>
            <a:spLocks noGrp="1"/>
          </p:cNvSpPr>
          <p:nvPr>
            <p:ph type="title"/>
          </p:nvPr>
        </p:nvSpPr>
        <p:spPr/>
        <p:txBody>
          <a:bodyPr>
            <a:normAutofit fontScale="90000"/>
          </a:bodyPr>
          <a:lstStyle/>
          <a:p>
            <a:r>
              <a:rPr lang="en-US" b="1" dirty="0">
                <a:effectLst/>
              </a:rPr>
              <a:t>10. Key Performance Indicators</a:t>
            </a:r>
            <a:br>
              <a:rPr lang="en-US" b="1" dirty="0">
                <a:effectLst/>
              </a:rPr>
            </a:br>
            <a:endParaRPr lang="en-IN" dirty="0"/>
          </a:p>
        </p:txBody>
      </p:sp>
      <p:sp>
        <p:nvSpPr>
          <p:cNvPr id="3" name="Content Placeholder 2">
            <a:extLst>
              <a:ext uri="{FF2B5EF4-FFF2-40B4-BE49-F238E27FC236}">
                <a16:creationId xmlns:a16="http://schemas.microsoft.com/office/drawing/2014/main" id="{19B9DC50-756F-C2A6-B2BC-F9DB801EC1F5}"/>
              </a:ext>
            </a:extLst>
          </p:cNvPr>
          <p:cNvSpPr>
            <a:spLocks noGrp="1"/>
          </p:cNvSpPr>
          <p:nvPr>
            <p:ph idx="1"/>
          </p:nvPr>
        </p:nvSpPr>
        <p:spPr>
          <a:xfrm>
            <a:off x="924443" y="1592826"/>
            <a:ext cx="10353762" cy="2772697"/>
          </a:xfrm>
        </p:spPr>
        <p:txBody>
          <a:bodyPr>
            <a:normAutofit/>
          </a:bodyPr>
          <a:lstStyle/>
          <a:p>
            <a:pPr marL="36900" indent="0">
              <a:buNone/>
            </a:pPr>
            <a:r>
              <a:rPr lang="en-IN" dirty="0"/>
              <a:t>4. </a:t>
            </a:r>
            <a:r>
              <a:rPr lang="en-IN" b="1" dirty="0"/>
              <a:t>Validator Agent</a:t>
            </a:r>
          </a:p>
          <a:p>
            <a:pPr marL="36900" indent="0">
              <a:buNone/>
            </a:pPr>
            <a:r>
              <a:rPr lang="en-US" i="1" dirty="0"/>
              <a:t>	</a:t>
            </a:r>
            <a:r>
              <a:rPr lang="en-US" dirty="0"/>
              <a:t>Goal: Measure how well the validator catches issues.</a:t>
            </a:r>
            <a:endParaRPr lang="en-IN" dirty="0"/>
          </a:p>
        </p:txBody>
      </p:sp>
      <p:graphicFrame>
        <p:nvGraphicFramePr>
          <p:cNvPr id="5" name="Table 4">
            <a:extLst>
              <a:ext uri="{FF2B5EF4-FFF2-40B4-BE49-F238E27FC236}">
                <a16:creationId xmlns:a16="http://schemas.microsoft.com/office/drawing/2014/main" id="{D3BA8FF3-CD11-3C09-531A-F5A1A60396DD}"/>
              </a:ext>
            </a:extLst>
          </p:cNvPr>
          <p:cNvGraphicFramePr>
            <a:graphicFrameLocks noGrp="1"/>
          </p:cNvGraphicFramePr>
          <p:nvPr/>
        </p:nvGraphicFramePr>
        <p:xfrm>
          <a:off x="1229032" y="3085363"/>
          <a:ext cx="10353675" cy="2560320"/>
        </p:xfrm>
        <a:graphic>
          <a:graphicData uri="http://schemas.openxmlformats.org/drawingml/2006/table">
            <a:tbl>
              <a:tblPr/>
              <a:tblGrid>
                <a:gridCol w="3451225">
                  <a:extLst>
                    <a:ext uri="{9D8B030D-6E8A-4147-A177-3AD203B41FA5}">
                      <a16:colId xmlns:a16="http://schemas.microsoft.com/office/drawing/2014/main" val="2956167187"/>
                    </a:ext>
                  </a:extLst>
                </a:gridCol>
                <a:gridCol w="3451225">
                  <a:extLst>
                    <a:ext uri="{9D8B030D-6E8A-4147-A177-3AD203B41FA5}">
                      <a16:colId xmlns:a16="http://schemas.microsoft.com/office/drawing/2014/main" val="98376322"/>
                    </a:ext>
                  </a:extLst>
                </a:gridCol>
                <a:gridCol w="3451225">
                  <a:extLst>
                    <a:ext uri="{9D8B030D-6E8A-4147-A177-3AD203B41FA5}">
                      <a16:colId xmlns:a16="http://schemas.microsoft.com/office/drawing/2014/main" val="2894671221"/>
                    </a:ext>
                  </a:extLst>
                </a:gridCol>
              </a:tblGrid>
              <a:tr h="0">
                <a:tc>
                  <a:txBody>
                    <a:bodyPr/>
                    <a:lstStyle/>
                    <a:p>
                      <a:pPr>
                        <a:buNone/>
                      </a:pPr>
                      <a:r>
                        <a:rPr lang="en-IN"/>
                        <a:t>KPI</a:t>
                      </a:r>
                    </a:p>
                  </a:txBody>
                  <a:tcPr anchor="ctr">
                    <a:lnL>
                      <a:noFill/>
                    </a:lnL>
                    <a:lnR>
                      <a:noFill/>
                    </a:lnR>
                    <a:lnT>
                      <a:noFill/>
                    </a:lnT>
                    <a:lnB>
                      <a:noFill/>
                    </a:lnB>
                    <a:noFill/>
                  </a:tcPr>
                </a:tc>
                <a:tc>
                  <a:txBody>
                    <a:bodyPr/>
                    <a:lstStyle/>
                    <a:p>
                      <a:pPr>
                        <a:buNone/>
                      </a:pPr>
                      <a:r>
                        <a:rPr lang="en-IN"/>
                        <a:t>Description</a:t>
                      </a:r>
                    </a:p>
                  </a:txBody>
                  <a:tcPr anchor="ctr">
                    <a:lnL>
                      <a:noFill/>
                    </a:lnL>
                    <a:lnR>
                      <a:noFill/>
                    </a:lnR>
                    <a:lnT>
                      <a:noFill/>
                    </a:lnT>
                    <a:lnB>
                      <a:noFill/>
                    </a:lnB>
                    <a:noFill/>
                  </a:tcPr>
                </a:tc>
                <a:tc>
                  <a:txBody>
                    <a:bodyPr/>
                    <a:lstStyle/>
                    <a:p>
                      <a:pPr>
                        <a:buNone/>
                      </a:pPr>
                      <a:r>
                        <a:rPr lang="en-IN"/>
                        <a:t>Measurement Method</a:t>
                      </a:r>
                    </a:p>
                  </a:txBody>
                  <a:tcPr anchor="ctr">
                    <a:lnL>
                      <a:noFill/>
                    </a:lnL>
                    <a:lnR>
                      <a:noFill/>
                    </a:lnR>
                    <a:lnT>
                      <a:noFill/>
                    </a:lnT>
                    <a:lnB>
                      <a:noFill/>
                    </a:lnB>
                    <a:noFill/>
                  </a:tcPr>
                </a:tc>
                <a:extLst>
                  <a:ext uri="{0D108BD9-81ED-4DB2-BD59-A6C34878D82A}">
                    <a16:rowId xmlns:a16="http://schemas.microsoft.com/office/drawing/2014/main" val="4005483022"/>
                  </a:ext>
                </a:extLst>
              </a:tr>
              <a:tr h="0">
                <a:tc>
                  <a:txBody>
                    <a:bodyPr/>
                    <a:lstStyle/>
                    <a:p>
                      <a:pPr>
                        <a:buNone/>
                      </a:pPr>
                      <a:r>
                        <a:rPr lang="en-IN" b="1"/>
                        <a:t>Validation Precision</a:t>
                      </a:r>
                      <a:endParaRPr lang="en-IN"/>
                    </a:p>
                  </a:txBody>
                  <a:tcPr anchor="ctr">
                    <a:lnL>
                      <a:noFill/>
                    </a:lnL>
                    <a:lnR>
                      <a:noFill/>
                    </a:lnR>
                    <a:lnT>
                      <a:noFill/>
                    </a:lnT>
                    <a:lnB>
                      <a:noFill/>
                    </a:lnB>
                    <a:noFill/>
                  </a:tcPr>
                </a:tc>
                <a:tc>
                  <a:txBody>
                    <a:bodyPr/>
                    <a:lstStyle/>
                    <a:p>
                      <a:pPr>
                        <a:buNone/>
                      </a:pPr>
                      <a:r>
                        <a:rPr lang="en-US"/>
                        <a:t>% of validator “fail” flags that are correct.</a:t>
                      </a:r>
                    </a:p>
                  </a:txBody>
                  <a:tcPr anchor="ctr">
                    <a:lnL>
                      <a:noFill/>
                    </a:lnL>
                    <a:lnR>
                      <a:noFill/>
                    </a:lnR>
                    <a:lnT>
                      <a:noFill/>
                    </a:lnT>
                    <a:lnB>
                      <a:noFill/>
                    </a:lnB>
                    <a:noFill/>
                  </a:tcPr>
                </a:tc>
                <a:tc>
                  <a:txBody>
                    <a:bodyPr/>
                    <a:lstStyle/>
                    <a:p>
                      <a:pPr>
                        <a:buNone/>
                      </a:pPr>
                      <a:r>
                        <a:rPr lang="en-US"/>
                        <a:t>(# true fails ÷ total fails flagged)</a:t>
                      </a:r>
                    </a:p>
                  </a:txBody>
                  <a:tcPr anchor="ctr">
                    <a:lnL>
                      <a:noFill/>
                    </a:lnL>
                    <a:lnR>
                      <a:noFill/>
                    </a:lnR>
                    <a:lnT>
                      <a:noFill/>
                    </a:lnT>
                    <a:lnB>
                      <a:noFill/>
                    </a:lnB>
                    <a:noFill/>
                  </a:tcPr>
                </a:tc>
                <a:extLst>
                  <a:ext uri="{0D108BD9-81ED-4DB2-BD59-A6C34878D82A}">
                    <a16:rowId xmlns:a16="http://schemas.microsoft.com/office/drawing/2014/main" val="3911068302"/>
                  </a:ext>
                </a:extLst>
              </a:tr>
              <a:tr h="0">
                <a:tc>
                  <a:txBody>
                    <a:bodyPr/>
                    <a:lstStyle/>
                    <a:p>
                      <a:pPr>
                        <a:buNone/>
                      </a:pPr>
                      <a:r>
                        <a:rPr lang="en-IN" b="1"/>
                        <a:t>Validation Recall</a:t>
                      </a:r>
                      <a:endParaRPr lang="en-IN"/>
                    </a:p>
                  </a:txBody>
                  <a:tcPr anchor="ctr">
                    <a:lnL>
                      <a:noFill/>
                    </a:lnL>
                    <a:lnR>
                      <a:noFill/>
                    </a:lnR>
                    <a:lnT>
                      <a:noFill/>
                    </a:lnT>
                    <a:lnB>
                      <a:noFill/>
                    </a:lnB>
                    <a:noFill/>
                  </a:tcPr>
                </a:tc>
                <a:tc>
                  <a:txBody>
                    <a:bodyPr/>
                    <a:lstStyle/>
                    <a:p>
                      <a:pPr>
                        <a:buNone/>
                      </a:pPr>
                      <a:r>
                        <a:rPr lang="en-US"/>
                        <a:t>% of actual errors caught by validator.</a:t>
                      </a:r>
                    </a:p>
                  </a:txBody>
                  <a:tcPr anchor="ctr">
                    <a:lnL>
                      <a:noFill/>
                    </a:lnL>
                    <a:lnR>
                      <a:noFill/>
                    </a:lnR>
                    <a:lnT>
                      <a:noFill/>
                    </a:lnT>
                    <a:lnB>
                      <a:noFill/>
                    </a:lnB>
                    <a:noFill/>
                  </a:tcPr>
                </a:tc>
                <a:tc>
                  <a:txBody>
                    <a:bodyPr/>
                    <a:lstStyle/>
                    <a:p>
                      <a:pPr>
                        <a:buNone/>
                      </a:pPr>
                      <a:r>
                        <a:rPr lang="en-US"/>
                        <a:t>(# detected errors ÷ total real errors)</a:t>
                      </a:r>
                    </a:p>
                  </a:txBody>
                  <a:tcPr anchor="ctr">
                    <a:lnL>
                      <a:noFill/>
                    </a:lnL>
                    <a:lnR>
                      <a:noFill/>
                    </a:lnR>
                    <a:lnT>
                      <a:noFill/>
                    </a:lnT>
                    <a:lnB>
                      <a:noFill/>
                    </a:lnB>
                    <a:noFill/>
                  </a:tcPr>
                </a:tc>
                <a:extLst>
                  <a:ext uri="{0D108BD9-81ED-4DB2-BD59-A6C34878D82A}">
                    <a16:rowId xmlns:a16="http://schemas.microsoft.com/office/drawing/2014/main" val="1372011350"/>
                  </a:ext>
                </a:extLst>
              </a:tr>
              <a:tr h="0">
                <a:tc>
                  <a:txBody>
                    <a:bodyPr/>
                    <a:lstStyle/>
                    <a:p>
                      <a:pPr>
                        <a:buNone/>
                      </a:pPr>
                      <a:r>
                        <a:rPr lang="en-IN" b="1"/>
                        <a:t>Recovery Success Rate</a:t>
                      </a:r>
                      <a:endParaRPr lang="en-IN"/>
                    </a:p>
                  </a:txBody>
                  <a:tcPr anchor="ctr">
                    <a:lnL>
                      <a:noFill/>
                    </a:lnL>
                    <a:lnR>
                      <a:noFill/>
                    </a:lnR>
                    <a:lnT>
                      <a:noFill/>
                    </a:lnT>
                    <a:lnB>
                      <a:noFill/>
                    </a:lnB>
                    <a:noFill/>
                  </a:tcPr>
                </a:tc>
                <a:tc>
                  <a:txBody>
                    <a:bodyPr/>
                    <a:lstStyle/>
                    <a:p>
                      <a:pPr>
                        <a:buNone/>
                      </a:pPr>
                      <a:r>
                        <a:rPr lang="en-US"/>
                        <a:t>% of cases where the pipeline successfully retries and fixes the issue.</a:t>
                      </a:r>
                    </a:p>
                  </a:txBody>
                  <a:tcPr anchor="ctr">
                    <a:lnL>
                      <a:noFill/>
                    </a:lnL>
                    <a:lnR>
                      <a:noFill/>
                    </a:lnR>
                    <a:lnT>
                      <a:noFill/>
                    </a:lnT>
                    <a:lnB>
                      <a:noFill/>
                    </a:lnB>
                    <a:noFill/>
                  </a:tcPr>
                </a:tc>
                <a:tc>
                  <a:txBody>
                    <a:bodyPr/>
                    <a:lstStyle/>
                    <a:p>
                      <a:pPr>
                        <a:buNone/>
                      </a:pPr>
                      <a:r>
                        <a:rPr lang="en-IN" dirty="0"/>
                        <a:t>(# successful recoveries ÷ total fails)</a:t>
                      </a:r>
                    </a:p>
                  </a:txBody>
                  <a:tcPr anchor="ctr">
                    <a:lnL>
                      <a:noFill/>
                    </a:lnL>
                    <a:lnR>
                      <a:noFill/>
                    </a:lnR>
                    <a:lnT>
                      <a:noFill/>
                    </a:lnT>
                    <a:lnB>
                      <a:noFill/>
                    </a:lnB>
                    <a:noFill/>
                  </a:tcPr>
                </a:tc>
                <a:extLst>
                  <a:ext uri="{0D108BD9-81ED-4DB2-BD59-A6C34878D82A}">
                    <a16:rowId xmlns:a16="http://schemas.microsoft.com/office/drawing/2014/main" val="1961424415"/>
                  </a:ext>
                </a:extLst>
              </a:tr>
            </a:tbl>
          </a:graphicData>
        </a:graphic>
      </p:graphicFrame>
    </p:spTree>
    <p:extLst>
      <p:ext uri="{BB962C8B-B14F-4D97-AF65-F5344CB8AC3E}">
        <p14:creationId xmlns:p14="http://schemas.microsoft.com/office/powerpoint/2010/main" val="4182801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CC6EF6-F0CE-EAED-0FEF-24536666B8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2E69D6-B261-147D-ADDE-072AC23B59AC}"/>
              </a:ext>
            </a:extLst>
          </p:cNvPr>
          <p:cNvSpPr>
            <a:spLocks noGrp="1"/>
          </p:cNvSpPr>
          <p:nvPr>
            <p:ph type="title"/>
          </p:nvPr>
        </p:nvSpPr>
        <p:spPr/>
        <p:txBody>
          <a:bodyPr>
            <a:normAutofit fontScale="90000"/>
          </a:bodyPr>
          <a:lstStyle/>
          <a:p>
            <a:r>
              <a:rPr lang="en-IN" b="1" dirty="0">
                <a:effectLst/>
              </a:rPr>
              <a:t>12. Production Plan</a:t>
            </a:r>
            <a:br>
              <a:rPr lang="en-IN" b="1" dirty="0">
                <a:effectLst/>
              </a:rPr>
            </a:br>
            <a:endParaRPr lang="en-IN" dirty="0"/>
          </a:p>
        </p:txBody>
      </p:sp>
      <p:sp>
        <p:nvSpPr>
          <p:cNvPr id="3" name="Content Placeholder 2">
            <a:extLst>
              <a:ext uri="{FF2B5EF4-FFF2-40B4-BE49-F238E27FC236}">
                <a16:creationId xmlns:a16="http://schemas.microsoft.com/office/drawing/2014/main" id="{B5D0E26A-A0A1-6135-19DB-74F7801E67A1}"/>
              </a:ext>
            </a:extLst>
          </p:cNvPr>
          <p:cNvSpPr>
            <a:spLocks noGrp="1"/>
          </p:cNvSpPr>
          <p:nvPr>
            <p:ph idx="1"/>
          </p:nvPr>
        </p:nvSpPr>
        <p:spPr>
          <a:xfrm>
            <a:off x="919119" y="2359742"/>
            <a:ext cx="10353762" cy="2772697"/>
          </a:xfrm>
        </p:spPr>
        <p:txBody>
          <a:bodyPr>
            <a:normAutofit fontScale="92500"/>
          </a:bodyPr>
          <a:lstStyle/>
          <a:p>
            <a:pPr marL="36900" indent="0">
              <a:buNone/>
            </a:pPr>
            <a:r>
              <a:rPr lang="en-IN" b="1" dirty="0">
                <a:effectLst/>
              </a:rPr>
              <a:t>12.1 Production Architecture</a:t>
            </a:r>
          </a:p>
          <a:p>
            <a:r>
              <a:rPr lang="en-IN" dirty="0">
                <a:effectLst/>
              </a:rPr>
              <a:t>	A multi-tiered architecture with a Web UI  </a:t>
            </a:r>
          </a:p>
          <a:p>
            <a:r>
              <a:rPr lang="en-IN" dirty="0">
                <a:effectLst/>
              </a:rPr>
              <a:t>	A </a:t>
            </a:r>
            <a:r>
              <a:rPr lang="en-IN" dirty="0" err="1">
                <a:effectLst/>
              </a:rPr>
              <a:t>FastAPI</a:t>
            </a:r>
            <a:r>
              <a:rPr lang="en-IN" dirty="0">
                <a:effectLst/>
              </a:rPr>
              <a:t> backend, an LLM Gateway, and a worker pool for async tasks</a:t>
            </a:r>
          </a:p>
          <a:p>
            <a:r>
              <a:rPr lang="en-IN" dirty="0">
                <a:effectLst/>
              </a:rPr>
              <a:t>	Data is stored across PostgreSQL, Redis, an Object Store, and a Vector DB (for e.g. </a:t>
            </a:r>
            <a:r>
              <a:rPr lang="en-IN" dirty="0" err="1">
                <a:effectLst/>
              </a:rPr>
              <a:t>Qdrant</a:t>
            </a:r>
            <a:r>
              <a:rPr lang="en-IN" dirty="0">
                <a:effectLst/>
              </a:rPr>
              <a:t>).</a:t>
            </a:r>
          </a:p>
          <a:p>
            <a:pPr marL="36900" indent="0">
              <a:buNone/>
            </a:pPr>
            <a:br>
              <a:rPr lang="en-IN" dirty="0"/>
            </a:br>
            <a:endParaRPr lang="en-IN" dirty="0"/>
          </a:p>
        </p:txBody>
      </p:sp>
    </p:spTree>
    <p:extLst>
      <p:ext uri="{BB962C8B-B14F-4D97-AF65-F5344CB8AC3E}">
        <p14:creationId xmlns:p14="http://schemas.microsoft.com/office/powerpoint/2010/main" val="1326055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4F2F7-406A-8F65-C098-7AD7E2557F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98DAC0-D430-993A-3CCB-8D7A63D84C39}"/>
              </a:ext>
            </a:extLst>
          </p:cNvPr>
          <p:cNvSpPr>
            <a:spLocks noGrp="1"/>
          </p:cNvSpPr>
          <p:nvPr>
            <p:ph type="title"/>
          </p:nvPr>
        </p:nvSpPr>
        <p:spPr/>
        <p:txBody>
          <a:bodyPr>
            <a:normAutofit fontScale="90000"/>
          </a:bodyPr>
          <a:lstStyle/>
          <a:p>
            <a:r>
              <a:rPr lang="en-IN" b="1" dirty="0">
                <a:effectLst/>
              </a:rPr>
              <a:t>12. Production Plan</a:t>
            </a:r>
            <a:br>
              <a:rPr lang="en-IN" b="1" dirty="0">
                <a:effectLst/>
              </a:rPr>
            </a:br>
            <a:endParaRPr lang="en-IN" dirty="0"/>
          </a:p>
        </p:txBody>
      </p:sp>
      <p:sp>
        <p:nvSpPr>
          <p:cNvPr id="3" name="Content Placeholder 2">
            <a:extLst>
              <a:ext uri="{FF2B5EF4-FFF2-40B4-BE49-F238E27FC236}">
                <a16:creationId xmlns:a16="http://schemas.microsoft.com/office/drawing/2014/main" id="{CEAEB736-BE13-839D-16FF-FA7B39E92A42}"/>
              </a:ext>
            </a:extLst>
          </p:cNvPr>
          <p:cNvSpPr>
            <a:spLocks noGrp="1"/>
          </p:cNvSpPr>
          <p:nvPr>
            <p:ph idx="1"/>
          </p:nvPr>
        </p:nvSpPr>
        <p:spPr>
          <a:xfrm>
            <a:off x="919119" y="2025445"/>
            <a:ext cx="10353762" cy="4463845"/>
          </a:xfrm>
        </p:spPr>
        <p:txBody>
          <a:bodyPr>
            <a:noAutofit/>
          </a:bodyPr>
          <a:lstStyle/>
          <a:p>
            <a:pPr marL="36900" indent="0">
              <a:buNone/>
            </a:pPr>
            <a:r>
              <a:rPr lang="en-IN" sz="1600" b="1" dirty="0">
                <a:effectLst/>
              </a:rPr>
              <a:t>12.2 Scalability &amp; Performance</a:t>
            </a:r>
          </a:p>
          <a:p>
            <a:r>
              <a:rPr lang="en-US" sz="1600" b="1" dirty="0"/>
              <a:t>Load Balancing Across LLM Calls:</a:t>
            </a:r>
            <a:br>
              <a:rPr lang="en-US" sz="1600" dirty="0"/>
            </a:br>
            <a:r>
              <a:rPr lang="en-US" sz="1600" dirty="0"/>
              <a:t>Utilize multiple API keys in a round-robin or weighted load-balancing mechanism to distribute LLM requests evenly. This improves both throughput and fault tolerance during high traffic periods.</a:t>
            </a:r>
          </a:p>
          <a:p>
            <a:r>
              <a:rPr lang="en-US" sz="1600" b="1" dirty="0"/>
              <a:t>Distributed Vector Database Infrastructure:</a:t>
            </a:r>
            <a:br>
              <a:rPr lang="en-US" sz="1600" dirty="0"/>
            </a:br>
            <a:r>
              <a:rPr lang="en-US" sz="1600" dirty="0"/>
              <a:t>Deploy distributed pods of </a:t>
            </a:r>
            <a:r>
              <a:rPr lang="en-US" sz="1600" dirty="0" err="1"/>
              <a:t>Qdrant</a:t>
            </a:r>
            <a:r>
              <a:rPr lang="en-US" sz="1600" dirty="0"/>
              <a:t> to parallelize query processing and optimize vector search latency. This allows efficient handling of concurrent retrieval operations at scale.</a:t>
            </a:r>
          </a:p>
          <a:p>
            <a:r>
              <a:rPr lang="en-US" sz="1600" b="1" dirty="0"/>
              <a:t>Modular &amp; Horizontally Scalable Architecture:</a:t>
            </a:r>
            <a:br>
              <a:rPr lang="en-US" sz="1600" dirty="0"/>
            </a:br>
            <a:r>
              <a:rPr lang="en-US" sz="1600" dirty="0"/>
              <a:t>Expose each Agent and the Retrieval Engine as independent, stateless APIs. This enables horizontal scaling of individual components based on demand, ensuring elasticity without affecting the entire system.</a:t>
            </a:r>
          </a:p>
          <a:p>
            <a:r>
              <a:rPr lang="en-US" sz="1600" b="1" dirty="0"/>
              <a:t>Caching &amp; Request Optimization (Optional Enhancement):</a:t>
            </a:r>
            <a:br>
              <a:rPr lang="en-US" sz="1600" dirty="0"/>
            </a:br>
            <a:r>
              <a:rPr lang="en-US" sz="1600" dirty="0"/>
              <a:t>Introduce caching for frequent queries and pre-computed embeddings to reduce redundant LLM calls and minimize response times.</a:t>
            </a:r>
          </a:p>
          <a:p>
            <a:pPr marL="36900" indent="0">
              <a:buNone/>
            </a:pPr>
            <a:br>
              <a:rPr lang="en-IN" sz="1600" dirty="0"/>
            </a:br>
            <a:endParaRPr lang="en-IN" sz="1600" dirty="0"/>
          </a:p>
        </p:txBody>
      </p:sp>
    </p:spTree>
    <p:extLst>
      <p:ext uri="{BB962C8B-B14F-4D97-AF65-F5344CB8AC3E}">
        <p14:creationId xmlns:p14="http://schemas.microsoft.com/office/powerpoint/2010/main" val="388476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CCA0-9FD1-8FBD-074D-5CCC1EC32C25}"/>
              </a:ext>
            </a:extLst>
          </p:cNvPr>
          <p:cNvSpPr>
            <a:spLocks noGrp="1"/>
          </p:cNvSpPr>
          <p:nvPr>
            <p:ph type="title"/>
          </p:nvPr>
        </p:nvSpPr>
        <p:spPr/>
        <p:txBody>
          <a:bodyPr/>
          <a:lstStyle/>
          <a:p>
            <a:r>
              <a:rPr lang="en-IN" dirty="0"/>
              <a:t>1. Objective</a:t>
            </a:r>
          </a:p>
        </p:txBody>
      </p:sp>
      <p:sp>
        <p:nvSpPr>
          <p:cNvPr id="3" name="Content Placeholder 2">
            <a:extLst>
              <a:ext uri="{FF2B5EF4-FFF2-40B4-BE49-F238E27FC236}">
                <a16:creationId xmlns:a16="http://schemas.microsoft.com/office/drawing/2014/main" id="{4EBEFEE7-68A5-0738-AE98-3933824CA726}"/>
              </a:ext>
            </a:extLst>
          </p:cNvPr>
          <p:cNvSpPr>
            <a:spLocks noGrp="1"/>
          </p:cNvSpPr>
          <p:nvPr>
            <p:ph idx="1"/>
          </p:nvPr>
        </p:nvSpPr>
        <p:spPr/>
        <p:txBody>
          <a:bodyPr/>
          <a:lstStyle/>
          <a:p>
            <a:r>
              <a:rPr lang="en-US" dirty="0">
                <a:effectLst/>
              </a:rPr>
              <a:t>To design and implement a multi-agent intelligence system that can:</a:t>
            </a:r>
          </a:p>
          <a:p>
            <a:pPr fontAlgn="base"/>
            <a:r>
              <a:rPr lang="en-US" dirty="0">
                <a:effectLst/>
              </a:rPr>
              <a:t>Understand natural language investment queries.</a:t>
            </a:r>
          </a:p>
          <a:p>
            <a:pPr fontAlgn="base"/>
            <a:r>
              <a:rPr lang="en-US" dirty="0">
                <a:effectLst/>
              </a:rPr>
              <a:t>Analyze and explain portfolio performance, holdings, and allocations.</a:t>
            </a:r>
          </a:p>
          <a:p>
            <a:pPr fontAlgn="base"/>
            <a:r>
              <a:rPr lang="en-US" dirty="0">
                <a:effectLst/>
              </a:rPr>
              <a:t>Augment answers with real-time market intelligence — news, SEC filings, price trends.</a:t>
            </a:r>
          </a:p>
          <a:p>
            <a:pPr fontAlgn="base"/>
            <a:r>
              <a:rPr lang="en-US" dirty="0">
                <a:effectLst/>
              </a:rPr>
              <a:t>Maintain conversational context and reasoning capability over multiple turns.</a:t>
            </a:r>
          </a:p>
          <a:p>
            <a:pPr fontAlgn="base"/>
            <a:r>
              <a:rPr lang="en-US" dirty="0">
                <a:effectLst/>
              </a:rPr>
              <a:t>Validate responses for correctness before returning them to the user.</a:t>
            </a:r>
          </a:p>
          <a:p>
            <a:endParaRPr lang="en-IN" dirty="0"/>
          </a:p>
        </p:txBody>
      </p:sp>
    </p:spTree>
    <p:extLst>
      <p:ext uri="{BB962C8B-B14F-4D97-AF65-F5344CB8AC3E}">
        <p14:creationId xmlns:p14="http://schemas.microsoft.com/office/powerpoint/2010/main" val="1409330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52BCA-C381-9BE6-A94E-14C9A85B27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F316D7-DC97-D24C-B82D-9AAD25F0FB0E}"/>
              </a:ext>
            </a:extLst>
          </p:cNvPr>
          <p:cNvSpPr>
            <a:spLocks noGrp="1"/>
          </p:cNvSpPr>
          <p:nvPr>
            <p:ph type="title"/>
          </p:nvPr>
        </p:nvSpPr>
        <p:spPr/>
        <p:txBody>
          <a:bodyPr>
            <a:normAutofit fontScale="90000"/>
          </a:bodyPr>
          <a:lstStyle/>
          <a:p>
            <a:r>
              <a:rPr lang="en-IN" b="1" dirty="0">
                <a:effectLst/>
              </a:rPr>
              <a:t>12. Production Plan</a:t>
            </a:r>
            <a:br>
              <a:rPr lang="en-IN" b="1" dirty="0">
                <a:effectLst/>
              </a:rPr>
            </a:br>
            <a:endParaRPr lang="en-IN" dirty="0"/>
          </a:p>
        </p:txBody>
      </p:sp>
      <p:sp>
        <p:nvSpPr>
          <p:cNvPr id="3" name="Content Placeholder 2">
            <a:extLst>
              <a:ext uri="{FF2B5EF4-FFF2-40B4-BE49-F238E27FC236}">
                <a16:creationId xmlns:a16="http://schemas.microsoft.com/office/drawing/2014/main" id="{C9E7EE6B-683C-23AD-45BD-54E6069D87A0}"/>
              </a:ext>
            </a:extLst>
          </p:cNvPr>
          <p:cNvSpPr>
            <a:spLocks noGrp="1"/>
          </p:cNvSpPr>
          <p:nvPr>
            <p:ph idx="1"/>
          </p:nvPr>
        </p:nvSpPr>
        <p:spPr>
          <a:xfrm>
            <a:off x="1328927" y="1866900"/>
            <a:ext cx="8999073" cy="4617720"/>
          </a:xfrm>
        </p:spPr>
        <p:txBody>
          <a:bodyPr>
            <a:noAutofit/>
          </a:bodyPr>
          <a:lstStyle/>
          <a:p>
            <a:pPr marL="36900" indent="0">
              <a:buNone/>
            </a:pPr>
            <a:r>
              <a:rPr lang="en-US" sz="1400" dirty="0"/>
              <a:t>12.3 Observability: </a:t>
            </a:r>
          </a:p>
          <a:p>
            <a:pPr marL="36900" indent="0">
              <a:buNone/>
            </a:pPr>
            <a:r>
              <a:rPr lang="en-US" sz="1400" dirty="0"/>
              <a:t>To maintain system health, trace issues effectively, and ensure performance visibility across distributed components, a robust observability stack should be implemented:- </a:t>
            </a:r>
          </a:p>
          <a:p>
            <a:r>
              <a:rPr lang="en-US" sz="1400" dirty="0"/>
              <a:t>Metrics &amp; Dashboards with Grafana:  </a:t>
            </a:r>
          </a:p>
          <a:p>
            <a:pPr lvl="1"/>
            <a:r>
              <a:rPr lang="en-US" sz="1200" dirty="0"/>
              <a:t>Use Grafana to collect and visualize system metrics such as API latency, error rates, throughput, CPU/memory utilization, and </a:t>
            </a:r>
            <a:r>
              <a:rPr lang="en-US" sz="1200" dirty="0" err="1"/>
              <a:t>Qdrant</a:t>
            </a:r>
            <a:r>
              <a:rPr lang="en-US" sz="1200" dirty="0"/>
              <a:t> query performance.</a:t>
            </a:r>
          </a:p>
          <a:p>
            <a:pPr lvl="1"/>
            <a:r>
              <a:rPr lang="en-US" sz="1200" dirty="0"/>
              <a:t>Integrate with Prometheus or </a:t>
            </a:r>
            <a:r>
              <a:rPr lang="en-US" sz="1200" dirty="0" err="1"/>
              <a:t>OpenTelemetry</a:t>
            </a:r>
            <a:r>
              <a:rPr lang="en-US" sz="1200" dirty="0"/>
              <a:t> metrics.  </a:t>
            </a:r>
          </a:p>
          <a:p>
            <a:pPr lvl="1"/>
            <a:r>
              <a:rPr lang="en-US" sz="1200" dirty="0"/>
              <a:t>Configure real-time dashboards for monitoring load trends and capacity planning.  </a:t>
            </a:r>
          </a:p>
          <a:p>
            <a:pPr lvl="1"/>
            <a:r>
              <a:rPr lang="en-US" sz="1200" dirty="0"/>
              <a:t>Set alerting rules to proactively detect anomalies or failures.</a:t>
            </a:r>
          </a:p>
          <a:p>
            <a:r>
              <a:rPr lang="en-US" sz="1400" dirty="0"/>
              <a:t>LLM &amp; Agent-Level Monitoring with </a:t>
            </a:r>
            <a:r>
              <a:rPr lang="en-US" sz="1400" dirty="0" err="1"/>
              <a:t>LangSmith</a:t>
            </a:r>
            <a:r>
              <a:rPr lang="en-US" sz="1400" dirty="0"/>
              <a:t>:  </a:t>
            </a:r>
          </a:p>
          <a:p>
            <a:pPr lvl="1"/>
            <a:r>
              <a:rPr lang="en-US" sz="1200" dirty="0"/>
              <a:t>Leverage </a:t>
            </a:r>
            <a:r>
              <a:rPr lang="en-US" sz="1200" dirty="0" err="1"/>
              <a:t>LangSmith</a:t>
            </a:r>
            <a:r>
              <a:rPr lang="en-US" sz="1200" dirty="0"/>
              <a:t> to trace and monitor LLM calls, prompt execution, and agent behavior.  </a:t>
            </a:r>
          </a:p>
          <a:p>
            <a:pPr lvl="1"/>
            <a:r>
              <a:rPr lang="en-US" sz="1200" dirty="0"/>
              <a:t>Gain insight into token usage, latency, and model performance.  </a:t>
            </a:r>
          </a:p>
          <a:p>
            <a:pPr lvl="1"/>
            <a:r>
              <a:rPr lang="en-US" sz="1200" dirty="0"/>
              <a:t>Debug prompt chains and track agent decision-making to improve reliability.  </a:t>
            </a:r>
          </a:p>
          <a:p>
            <a:pPr lvl="1"/>
            <a:r>
              <a:rPr lang="en-US" sz="1200" dirty="0"/>
              <a:t>Identify bottlenecks at the application layer through trace visualizations.</a:t>
            </a:r>
          </a:p>
          <a:p>
            <a:pPr marL="36900" indent="0">
              <a:buNone/>
            </a:pPr>
            <a:endParaRPr lang="en-IN" sz="1400" dirty="0"/>
          </a:p>
        </p:txBody>
      </p:sp>
    </p:spTree>
    <p:extLst>
      <p:ext uri="{BB962C8B-B14F-4D97-AF65-F5344CB8AC3E}">
        <p14:creationId xmlns:p14="http://schemas.microsoft.com/office/powerpoint/2010/main" val="1898578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5D497-DBCB-98A7-5809-73AA4A8CCE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200BB-841E-D7C0-F909-C415987A0454}"/>
              </a:ext>
            </a:extLst>
          </p:cNvPr>
          <p:cNvSpPr>
            <a:spLocks noGrp="1"/>
          </p:cNvSpPr>
          <p:nvPr>
            <p:ph type="title"/>
          </p:nvPr>
        </p:nvSpPr>
        <p:spPr/>
        <p:txBody>
          <a:bodyPr>
            <a:normAutofit fontScale="90000"/>
          </a:bodyPr>
          <a:lstStyle/>
          <a:p>
            <a:r>
              <a:rPr lang="en-IN" b="1" dirty="0">
                <a:effectLst/>
              </a:rPr>
              <a:t>12. Production Plan</a:t>
            </a:r>
            <a:br>
              <a:rPr lang="en-IN" b="1" dirty="0">
                <a:effectLst/>
              </a:rPr>
            </a:br>
            <a:endParaRPr lang="en-IN" dirty="0"/>
          </a:p>
        </p:txBody>
      </p:sp>
      <p:sp>
        <p:nvSpPr>
          <p:cNvPr id="3" name="Content Placeholder 2">
            <a:extLst>
              <a:ext uri="{FF2B5EF4-FFF2-40B4-BE49-F238E27FC236}">
                <a16:creationId xmlns:a16="http://schemas.microsoft.com/office/drawing/2014/main" id="{A9A45F07-D996-A84A-DEB4-95320A58AD52}"/>
              </a:ext>
            </a:extLst>
          </p:cNvPr>
          <p:cNvSpPr>
            <a:spLocks noGrp="1"/>
          </p:cNvSpPr>
          <p:nvPr>
            <p:ph idx="1"/>
          </p:nvPr>
        </p:nvSpPr>
        <p:spPr>
          <a:xfrm>
            <a:off x="821583" y="1679399"/>
            <a:ext cx="10353762" cy="3060242"/>
          </a:xfrm>
        </p:spPr>
        <p:txBody>
          <a:bodyPr>
            <a:noAutofit/>
          </a:bodyPr>
          <a:lstStyle/>
          <a:p>
            <a:pPr marL="36900" indent="0">
              <a:buNone/>
            </a:pPr>
            <a:r>
              <a:rPr lang="en-US" sz="1600" dirty="0"/>
              <a:t>12.3 Observability: </a:t>
            </a:r>
          </a:p>
          <a:p>
            <a:r>
              <a:rPr lang="en-US" sz="1600" dirty="0"/>
              <a:t>	Distributed Tracing with Jaeger:  </a:t>
            </a:r>
          </a:p>
          <a:p>
            <a:pPr marL="927450" lvl="2" indent="-171450"/>
            <a:r>
              <a:rPr lang="en-US" sz="1600" dirty="0"/>
              <a:t>Instrument all services with Jaeger to get end-to-end visibility into request flows across the system.  </a:t>
            </a:r>
          </a:p>
          <a:p>
            <a:pPr marL="927450" lvl="2" indent="-171450"/>
            <a:r>
              <a:rPr lang="en-US" sz="1600" dirty="0"/>
              <a:t>Trace API calls through Agents, Retrieval Engine, and vector store.  </a:t>
            </a:r>
          </a:p>
          <a:p>
            <a:pPr marL="927450" lvl="2" indent="-171450"/>
            <a:r>
              <a:rPr lang="en-US" sz="1600" dirty="0"/>
              <a:t>Pinpoint latency hotspots and performance degradation in real time.  </a:t>
            </a:r>
          </a:p>
          <a:p>
            <a:pPr marL="927450" lvl="2" indent="-171450"/>
            <a:r>
              <a:rPr lang="en-US" sz="1600" dirty="0"/>
              <a:t>Correlate traces with Grafana alerts to enable rapid incident response.</a:t>
            </a:r>
            <a:endParaRPr lang="en-IN" sz="1600" dirty="0"/>
          </a:p>
        </p:txBody>
      </p:sp>
    </p:spTree>
    <p:extLst>
      <p:ext uri="{BB962C8B-B14F-4D97-AF65-F5344CB8AC3E}">
        <p14:creationId xmlns:p14="http://schemas.microsoft.com/office/powerpoint/2010/main" val="4129186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EF7CB-0FF9-ECB6-BA46-F8FB242CCF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D24033-D183-A630-F394-33564A8E7C11}"/>
              </a:ext>
            </a:extLst>
          </p:cNvPr>
          <p:cNvSpPr>
            <a:spLocks noGrp="1"/>
          </p:cNvSpPr>
          <p:nvPr>
            <p:ph type="title"/>
          </p:nvPr>
        </p:nvSpPr>
        <p:spPr/>
        <p:txBody>
          <a:bodyPr>
            <a:normAutofit/>
          </a:bodyPr>
          <a:lstStyle/>
          <a:p>
            <a:r>
              <a:rPr lang="en-IN" dirty="0"/>
              <a:t>2. Scope</a:t>
            </a:r>
          </a:p>
        </p:txBody>
      </p:sp>
      <p:sp>
        <p:nvSpPr>
          <p:cNvPr id="3" name="Content Placeholder 2">
            <a:extLst>
              <a:ext uri="{FF2B5EF4-FFF2-40B4-BE49-F238E27FC236}">
                <a16:creationId xmlns:a16="http://schemas.microsoft.com/office/drawing/2014/main" id="{B8142D29-AAAE-FB0E-A993-558E34C77280}"/>
              </a:ext>
            </a:extLst>
          </p:cNvPr>
          <p:cNvSpPr>
            <a:spLocks noGrp="1"/>
          </p:cNvSpPr>
          <p:nvPr>
            <p:ph idx="1"/>
          </p:nvPr>
        </p:nvSpPr>
        <p:spPr/>
        <p:txBody>
          <a:bodyPr/>
          <a:lstStyle/>
          <a:p>
            <a:r>
              <a:rPr lang="en-US" dirty="0">
                <a:effectLst/>
              </a:rPr>
              <a:t>The system supports:</a:t>
            </a:r>
          </a:p>
          <a:p>
            <a:pPr fontAlgn="base"/>
            <a:r>
              <a:rPr lang="en-US" dirty="0">
                <a:effectLst/>
              </a:rPr>
              <a:t>Portfolio-related queries (e.g., “What are my holdings?”, “How is MSFT performing?”)</a:t>
            </a:r>
          </a:p>
          <a:p>
            <a:pPr fontAlgn="base"/>
            <a:r>
              <a:rPr lang="en-US" dirty="0">
                <a:effectLst/>
              </a:rPr>
              <a:t>Market-related queries (e.g., “What’s the latest news on Tesla?”)</a:t>
            </a:r>
          </a:p>
          <a:p>
            <a:pPr fontAlgn="base"/>
            <a:r>
              <a:rPr lang="en-US" dirty="0">
                <a:effectLst/>
              </a:rPr>
              <a:t>Hybrid queries involving both (e.g., “Will Apple earnings affect my portfolio?”)</a:t>
            </a:r>
          </a:p>
          <a:p>
            <a:pPr fontAlgn="base"/>
            <a:r>
              <a:rPr lang="en-US" dirty="0">
                <a:effectLst/>
              </a:rPr>
              <a:t>Contextual follow-ups (e.g., “And what about the second stock?”, “Compare them”)</a:t>
            </a:r>
          </a:p>
          <a:p>
            <a:pPr fontAlgn="base"/>
            <a:r>
              <a:rPr lang="en-US" dirty="0">
                <a:effectLst/>
              </a:rPr>
              <a:t>Automatic detection and fallback for errors.</a:t>
            </a:r>
          </a:p>
        </p:txBody>
      </p:sp>
    </p:spTree>
    <p:extLst>
      <p:ext uri="{BB962C8B-B14F-4D97-AF65-F5344CB8AC3E}">
        <p14:creationId xmlns:p14="http://schemas.microsoft.com/office/powerpoint/2010/main" val="260971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1D8BD-852F-6546-AC8B-02DD2C0551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80F337-5080-D259-BE5B-B7F1A07DAF3A}"/>
              </a:ext>
            </a:extLst>
          </p:cNvPr>
          <p:cNvSpPr>
            <a:spLocks noGrp="1"/>
          </p:cNvSpPr>
          <p:nvPr>
            <p:ph type="title"/>
          </p:nvPr>
        </p:nvSpPr>
        <p:spPr/>
        <p:txBody>
          <a:bodyPr>
            <a:normAutofit/>
          </a:bodyPr>
          <a:lstStyle/>
          <a:p>
            <a:r>
              <a:rPr lang="en-IN" dirty="0"/>
              <a:t>3. Design Goals</a:t>
            </a:r>
          </a:p>
        </p:txBody>
      </p:sp>
      <p:graphicFrame>
        <p:nvGraphicFramePr>
          <p:cNvPr id="4" name="Content Placeholder 3">
            <a:extLst>
              <a:ext uri="{FF2B5EF4-FFF2-40B4-BE49-F238E27FC236}">
                <a16:creationId xmlns:a16="http://schemas.microsoft.com/office/drawing/2014/main" id="{3463D50B-957F-5D88-D756-4061335029F7}"/>
              </a:ext>
            </a:extLst>
          </p:cNvPr>
          <p:cNvGraphicFramePr>
            <a:graphicFrameLocks noGrp="1"/>
          </p:cNvGraphicFramePr>
          <p:nvPr>
            <p:ph idx="1"/>
            <p:extLst>
              <p:ext uri="{D42A27DB-BD31-4B8C-83A1-F6EECF244321}">
                <p14:modId xmlns:p14="http://schemas.microsoft.com/office/powerpoint/2010/main" val="4033082915"/>
              </p:ext>
            </p:extLst>
          </p:nvPr>
        </p:nvGraphicFramePr>
        <p:xfrm>
          <a:off x="3165476" y="2019300"/>
          <a:ext cx="5861048" cy="4379408"/>
        </p:xfrm>
        <a:graphic>
          <a:graphicData uri="http://schemas.openxmlformats.org/drawingml/2006/table">
            <a:tbl>
              <a:tblPr>
                <a:tableStyleId>{93296810-A885-4BE3-A3E7-6D5BEEA58F35}</a:tableStyleId>
              </a:tblPr>
              <a:tblGrid>
                <a:gridCol w="2930524">
                  <a:extLst>
                    <a:ext uri="{9D8B030D-6E8A-4147-A177-3AD203B41FA5}">
                      <a16:colId xmlns:a16="http://schemas.microsoft.com/office/drawing/2014/main" val="631940730"/>
                    </a:ext>
                  </a:extLst>
                </a:gridCol>
                <a:gridCol w="2930524">
                  <a:extLst>
                    <a:ext uri="{9D8B030D-6E8A-4147-A177-3AD203B41FA5}">
                      <a16:colId xmlns:a16="http://schemas.microsoft.com/office/drawing/2014/main" val="3194378650"/>
                    </a:ext>
                  </a:extLst>
                </a:gridCol>
              </a:tblGrid>
              <a:tr h="317113">
                <a:tc>
                  <a:txBody>
                    <a:bodyPr/>
                    <a:lstStyle/>
                    <a:p>
                      <a:pPr rtl="0" fontAlgn="t">
                        <a:spcBef>
                          <a:spcPts val="600"/>
                        </a:spcBef>
                        <a:spcAft>
                          <a:spcPts val="600"/>
                        </a:spcAft>
                        <a:buNone/>
                      </a:pPr>
                      <a:r>
                        <a:rPr lang="en-IN" sz="1100" b="1" u="none" strike="noStrike">
                          <a:solidFill>
                            <a:srgbClr val="1B1C1D"/>
                          </a:solidFill>
                          <a:effectLst/>
                          <a:latin typeface="Calibri" panose="020F0502020204030204" pitchFamily="34" charset="0"/>
                          <a:ea typeface="Calibri" panose="020F0502020204030204" pitchFamily="34" charset="0"/>
                          <a:cs typeface="Calibri" panose="020F0502020204030204" pitchFamily="34" charset="0"/>
                        </a:rPr>
                        <a:t>Goal</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113255" marR="113255" marT="75503" marB="75503"/>
                </a:tc>
                <a:tc>
                  <a:txBody>
                    <a:bodyPr/>
                    <a:lstStyle/>
                    <a:p>
                      <a:pPr rtl="0" fontAlgn="t">
                        <a:spcBef>
                          <a:spcPts val="600"/>
                        </a:spcBef>
                        <a:spcAft>
                          <a:spcPts val="600"/>
                        </a:spcAft>
                        <a:buNone/>
                      </a:pPr>
                      <a:r>
                        <a:rPr lang="en-IN" sz="1100" b="1" u="none" strike="noStrike">
                          <a:solidFill>
                            <a:srgbClr val="1B1C1D"/>
                          </a:solidFill>
                          <a:effectLst/>
                          <a:latin typeface="Calibri" panose="020F0502020204030204" pitchFamily="34" charset="0"/>
                          <a:ea typeface="Calibri" panose="020F0502020204030204" pitchFamily="34" charset="0"/>
                          <a:cs typeface="Calibri" panose="020F0502020204030204" pitchFamily="34" charset="0"/>
                        </a:rPr>
                        <a:t>Description</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113255" marR="113255" marT="75503" marB="75503"/>
                </a:tc>
                <a:extLst>
                  <a:ext uri="{0D108BD9-81ED-4DB2-BD59-A6C34878D82A}">
                    <a16:rowId xmlns:a16="http://schemas.microsoft.com/office/drawing/2014/main" val="1298111259"/>
                  </a:ext>
                </a:extLst>
              </a:tr>
              <a:tr h="649326">
                <a:tc>
                  <a:txBody>
                    <a:bodyPr/>
                    <a:lstStyle/>
                    <a:p>
                      <a:pPr rtl="0" fontAlgn="t">
                        <a:spcAft>
                          <a:spcPts val="1200"/>
                        </a:spcAft>
                        <a:buNone/>
                      </a:pPr>
                      <a:r>
                        <a:rPr lang="en-IN" sz="1100" b="0" u="none" strike="noStrike" dirty="0">
                          <a:solidFill>
                            <a:srgbClr val="1B1C1D"/>
                          </a:solidFill>
                          <a:effectLst/>
                          <a:latin typeface="Calibri" panose="020F0502020204030204" pitchFamily="34" charset="0"/>
                          <a:ea typeface="Calibri" panose="020F0502020204030204" pitchFamily="34" charset="0"/>
                          <a:cs typeface="Calibri" panose="020F0502020204030204" pitchFamily="34" charset="0"/>
                        </a:rPr>
                        <a:t>Natural Query Understanding</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113255" marR="113255" marT="75503" marB="75503"/>
                </a:tc>
                <a:tc>
                  <a:txBody>
                    <a:bodyPr/>
                    <a:lstStyle/>
                    <a:p>
                      <a:pPr rtl="0" fontAlgn="t">
                        <a:spcAft>
                          <a:spcPts val="1200"/>
                        </a:spcAft>
                        <a:buNone/>
                      </a:pPr>
                      <a:r>
                        <a:rPr lang="en-US" sz="1100" b="0" u="none" strike="noStrike">
                          <a:solidFill>
                            <a:srgbClr val="1B1C1D"/>
                          </a:solidFill>
                          <a:effectLst/>
                          <a:latin typeface="Calibri" panose="020F0502020204030204" pitchFamily="34" charset="0"/>
                          <a:ea typeface="Calibri" panose="020F0502020204030204" pitchFamily="34" charset="0"/>
                          <a:cs typeface="Calibri" panose="020F0502020204030204" pitchFamily="34" charset="0"/>
                        </a:rPr>
                        <a:t>Robust classification of portfolio, market, and hybrid queries, including ambiguous follow-ups.</a:t>
                      </a:r>
                      <a:endParaRPr lang="en-US" sz="1800">
                        <a:effectLst/>
                        <a:latin typeface="Calibri" panose="020F0502020204030204" pitchFamily="34" charset="0"/>
                        <a:ea typeface="Calibri" panose="020F0502020204030204" pitchFamily="34" charset="0"/>
                        <a:cs typeface="Calibri" panose="020F0502020204030204" pitchFamily="34" charset="0"/>
                      </a:endParaRPr>
                    </a:p>
                  </a:txBody>
                  <a:tcPr marL="113255" marR="113255" marT="75503" marB="75503"/>
                </a:tc>
                <a:extLst>
                  <a:ext uri="{0D108BD9-81ED-4DB2-BD59-A6C34878D82A}">
                    <a16:rowId xmlns:a16="http://schemas.microsoft.com/office/drawing/2014/main" val="3855594112"/>
                  </a:ext>
                </a:extLst>
              </a:tr>
              <a:tr h="483219">
                <a:tc>
                  <a:txBody>
                    <a:bodyPr/>
                    <a:lstStyle/>
                    <a:p>
                      <a:pPr rtl="0" fontAlgn="t">
                        <a:spcAft>
                          <a:spcPts val="1200"/>
                        </a:spcAft>
                        <a:buNone/>
                      </a:pPr>
                      <a:r>
                        <a:rPr lang="en-IN" sz="1100" b="0" u="none" strike="noStrike" dirty="0">
                          <a:solidFill>
                            <a:srgbClr val="1B1C1D"/>
                          </a:solidFill>
                          <a:effectLst/>
                          <a:latin typeface="Calibri" panose="020F0502020204030204" pitchFamily="34" charset="0"/>
                          <a:ea typeface="Calibri" panose="020F0502020204030204" pitchFamily="34" charset="0"/>
                          <a:cs typeface="Calibri" panose="020F0502020204030204" pitchFamily="34" charset="0"/>
                        </a:rPr>
                        <a:t>Multi-Agent Orchestration</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113255" marR="113255" marT="75503" marB="75503"/>
                </a:tc>
                <a:tc>
                  <a:txBody>
                    <a:bodyPr/>
                    <a:lstStyle/>
                    <a:p>
                      <a:pPr rtl="0" fontAlgn="t">
                        <a:spcAft>
                          <a:spcPts val="1200"/>
                        </a:spcAft>
                        <a:buNone/>
                      </a:pPr>
                      <a:r>
                        <a:rPr lang="en-US" sz="1100" b="0" u="none" strike="noStrike" dirty="0">
                          <a:solidFill>
                            <a:srgbClr val="1B1C1D"/>
                          </a:solidFill>
                          <a:effectLst/>
                          <a:latin typeface="Calibri" panose="020F0502020204030204" pitchFamily="34" charset="0"/>
                          <a:ea typeface="Calibri" panose="020F0502020204030204" pitchFamily="34" charset="0"/>
                          <a:cs typeface="Calibri" panose="020F0502020204030204" pitchFamily="34" charset="0"/>
                        </a:rPr>
                        <a:t>Dedicated specialized agents working collaboratively within </a:t>
                      </a:r>
                      <a:r>
                        <a:rPr lang="en-US" sz="1100" b="0" u="none" strike="noStrike" dirty="0" err="1">
                          <a:solidFill>
                            <a:srgbClr val="1B1C1D"/>
                          </a:solidFill>
                          <a:effectLst/>
                          <a:latin typeface="Calibri" panose="020F0502020204030204" pitchFamily="34" charset="0"/>
                          <a:ea typeface="Calibri" panose="020F0502020204030204" pitchFamily="34" charset="0"/>
                          <a:cs typeface="Calibri" panose="020F0502020204030204" pitchFamily="34" charset="0"/>
                        </a:rPr>
                        <a:t>LangGraph</a:t>
                      </a:r>
                      <a:r>
                        <a:rPr lang="en-US" sz="1100" b="0" u="none" strike="noStrike" dirty="0">
                          <a:solidFill>
                            <a:srgbClr val="1B1C1D"/>
                          </a:solidFill>
                          <a:effectLst/>
                          <a:latin typeface="Calibri" panose="020F0502020204030204" pitchFamily="34" charset="0"/>
                          <a:ea typeface="Calibri" panose="020F0502020204030204" pitchFamily="34"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13255" marR="113255" marT="75503" marB="75503"/>
                </a:tc>
                <a:extLst>
                  <a:ext uri="{0D108BD9-81ED-4DB2-BD59-A6C34878D82A}">
                    <a16:rowId xmlns:a16="http://schemas.microsoft.com/office/drawing/2014/main" val="3502334996"/>
                  </a:ext>
                </a:extLst>
              </a:tr>
              <a:tr h="483219">
                <a:tc>
                  <a:txBody>
                    <a:bodyPr/>
                    <a:lstStyle/>
                    <a:p>
                      <a:pPr rtl="0" fontAlgn="t">
                        <a:spcAft>
                          <a:spcPts val="1200"/>
                        </a:spcAft>
                        <a:buNone/>
                      </a:pPr>
                      <a:r>
                        <a:rPr lang="en-IN" sz="1100" b="0" u="none" strike="noStrike" dirty="0">
                          <a:solidFill>
                            <a:srgbClr val="1B1C1D"/>
                          </a:solidFill>
                          <a:effectLst/>
                          <a:latin typeface="Calibri" panose="020F0502020204030204" pitchFamily="34" charset="0"/>
                          <a:ea typeface="Calibri" panose="020F0502020204030204" pitchFamily="34" charset="0"/>
                          <a:cs typeface="Calibri" panose="020F0502020204030204" pitchFamily="34" charset="0"/>
                        </a:rPr>
                        <a:t>Reliable Data Integration</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113255" marR="113255" marT="75503" marB="75503"/>
                </a:tc>
                <a:tc>
                  <a:txBody>
                    <a:bodyPr/>
                    <a:lstStyle/>
                    <a:p>
                      <a:pPr rtl="0" fontAlgn="t">
                        <a:spcAft>
                          <a:spcPts val="1200"/>
                        </a:spcAft>
                        <a:buNone/>
                      </a:pPr>
                      <a:r>
                        <a:rPr lang="en-US" sz="1100" b="0" u="none" strike="noStrike" dirty="0">
                          <a:solidFill>
                            <a:srgbClr val="1B1C1D"/>
                          </a:solidFill>
                          <a:effectLst/>
                          <a:latin typeface="Calibri" panose="020F0502020204030204" pitchFamily="34" charset="0"/>
                          <a:ea typeface="Calibri" panose="020F0502020204030204" pitchFamily="34" charset="0"/>
                          <a:cs typeface="Calibri" panose="020F0502020204030204" pitchFamily="34" charset="0"/>
                        </a:rPr>
                        <a:t>Integration with market APIs and internal portfolio data.</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13255" marR="113255" marT="75503" marB="75503"/>
                </a:tc>
                <a:extLst>
                  <a:ext uri="{0D108BD9-81ED-4DB2-BD59-A6C34878D82A}">
                    <a16:rowId xmlns:a16="http://schemas.microsoft.com/office/drawing/2014/main" val="2390084422"/>
                  </a:ext>
                </a:extLst>
              </a:tr>
              <a:tr h="649326">
                <a:tc>
                  <a:txBody>
                    <a:bodyPr/>
                    <a:lstStyle/>
                    <a:p>
                      <a:pPr rtl="0" fontAlgn="t">
                        <a:spcAft>
                          <a:spcPts val="1200"/>
                        </a:spcAft>
                        <a:buNone/>
                      </a:pPr>
                      <a:r>
                        <a:rPr lang="en-IN" sz="1100" b="0" u="none" strike="noStrike">
                          <a:solidFill>
                            <a:srgbClr val="1B1C1D"/>
                          </a:solidFill>
                          <a:effectLst/>
                          <a:latin typeface="Calibri" panose="020F0502020204030204" pitchFamily="34" charset="0"/>
                          <a:ea typeface="Calibri" panose="020F0502020204030204" pitchFamily="34" charset="0"/>
                          <a:cs typeface="Calibri" panose="020F0502020204030204" pitchFamily="34" charset="0"/>
                        </a:rPr>
                        <a:t>Reasoning Capability</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113255" marR="113255" marT="75503" marB="75503"/>
                </a:tc>
                <a:tc>
                  <a:txBody>
                    <a:bodyPr/>
                    <a:lstStyle/>
                    <a:p>
                      <a:pPr rtl="0" fontAlgn="t">
                        <a:spcAft>
                          <a:spcPts val="1200"/>
                        </a:spcAft>
                        <a:buNone/>
                      </a:pPr>
                      <a:r>
                        <a:rPr lang="en-US" sz="1100" b="0" u="none" strike="noStrike" dirty="0">
                          <a:solidFill>
                            <a:srgbClr val="1B1C1D"/>
                          </a:solidFill>
                          <a:effectLst/>
                          <a:latin typeface="Calibri" panose="020F0502020204030204" pitchFamily="34" charset="0"/>
                          <a:ea typeface="Calibri" panose="020F0502020204030204" pitchFamily="34" charset="0"/>
                          <a:cs typeface="Calibri" panose="020F0502020204030204" pitchFamily="34" charset="0"/>
                        </a:rPr>
                        <a:t>Use of conversation memory and structured data for intelligent answers.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13255" marR="113255" marT="75503" marB="75503"/>
                </a:tc>
                <a:extLst>
                  <a:ext uri="{0D108BD9-81ED-4DB2-BD59-A6C34878D82A}">
                    <a16:rowId xmlns:a16="http://schemas.microsoft.com/office/drawing/2014/main" val="3032413490"/>
                  </a:ext>
                </a:extLst>
              </a:tr>
              <a:tr h="483219">
                <a:tc>
                  <a:txBody>
                    <a:bodyPr/>
                    <a:lstStyle/>
                    <a:p>
                      <a:pPr rtl="0" fontAlgn="t">
                        <a:spcAft>
                          <a:spcPts val="1200"/>
                        </a:spcAft>
                        <a:buNone/>
                      </a:pPr>
                      <a:r>
                        <a:rPr lang="en-IN" sz="1100" b="0" u="none" strike="noStrike" dirty="0">
                          <a:solidFill>
                            <a:srgbClr val="1B1C1D"/>
                          </a:solidFill>
                          <a:effectLst/>
                          <a:latin typeface="Calibri" panose="020F0502020204030204" pitchFamily="34" charset="0"/>
                          <a:ea typeface="Calibri" panose="020F0502020204030204" pitchFamily="34" charset="0"/>
                          <a:cs typeface="Calibri" panose="020F0502020204030204" pitchFamily="34" charset="0"/>
                        </a:rPr>
                        <a:t>Validation &amp; Safety</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txBody>
                  <a:tcPr marL="113255" marR="113255" marT="75503" marB="75503"/>
                </a:tc>
                <a:tc>
                  <a:txBody>
                    <a:bodyPr/>
                    <a:lstStyle/>
                    <a:p>
                      <a:pPr rtl="0" fontAlgn="t">
                        <a:spcAft>
                          <a:spcPts val="1200"/>
                        </a:spcAft>
                        <a:buNone/>
                      </a:pPr>
                      <a:r>
                        <a:rPr lang="en-US" sz="1100" b="0" u="none" strike="noStrike" dirty="0">
                          <a:solidFill>
                            <a:srgbClr val="1B1C1D"/>
                          </a:solidFill>
                          <a:effectLst/>
                          <a:latin typeface="Calibri" panose="020F0502020204030204" pitchFamily="34" charset="0"/>
                          <a:ea typeface="Calibri" panose="020F0502020204030204" pitchFamily="34" charset="0"/>
                          <a:cs typeface="Calibri" panose="020F0502020204030204" pitchFamily="34" charset="0"/>
                        </a:rPr>
                        <a:t>Built-in Validator Agent ensures response accuracy and consistency.</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13255" marR="113255" marT="75503" marB="75503"/>
                </a:tc>
                <a:extLst>
                  <a:ext uri="{0D108BD9-81ED-4DB2-BD59-A6C34878D82A}">
                    <a16:rowId xmlns:a16="http://schemas.microsoft.com/office/drawing/2014/main" val="301006011"/>
                  </a:ext>
                </a:extLst>
              </a:tr>
              <a:tr h="649326">
                <a:tc>
                  <a:txBody>
                    <a:bodyPr/>
                    <a:lstStyle/>
                    <a:p>
                      <a:pPr rtl="0" fontAlgn="t">
                        <a:spcAft>
                          <a:spcPts val="1200"/>
                        </a:spcAft>
                        <a:buNone/>
                      </a:pPr>
                      <a:r>
                        <a:rPr lang="en-IN" sz="1100" dirty="0">
                          <a:effectLst/>
                          <a:latin typeface="Calibri" panose="020F0502020204030204" pitchFamily="34" charset="0"/>
                          <a:ea typeface="Calibri" panose="020F0502020204030204" pitchFamily="34" charset="0"/>
                          <a:cs typeface="Calibri" panose="020F0502020204030204" pitchFamily="34" charset="0"/>
                        </a:rPr>
                        <a:t>Retrieval Augment Generation </a:t>
                      </a:r>
                    </a:p>
                  </a:txBody>
                  <a:tcPr marL="113255" marR="113255" marT="75503" marB="75503"/>
                </a:tc>
                <a:tc>
                  <a:txBody>
                    <a:bodyPr/>
                    <a:lstStyle/>
                    <a:p>
                      <a:pPr rtl="0" fontAlgn="t">
                        <a:spcAft>
                          <a:spcPts val="1200"/>
                        </a:spcAft>
                        <a:buNone/>
                      </a:pPr>
                      <a:r>
                        <a:rPr lang="en-US" sz="1100" dirty="0">
                          <a:effectLst/>
                          <a:latin typeface="Calibri" panose="020F0502020204030204" pitchFamily="34" charset="0"/>
                          <a:ea typeface="Calibri" panose="020F0502020204030204" pitchFamily="34" charset="0"/>
                          <a:cs typeface="Calibri" panose="020F0502020204030204" pitchFamily="34" charset="0"/>
                        </a:rPr>
                        <a:t>Built in knowledge base for the model to use for response generation</a:t>
                      </a:r>
                    </a:p>
                  </a:txBody>
                  <a:tcPr marL="113255" marR="113255" marT="75503" marB="75503"/>
                </a:tc>
                <a:extLst>
                  <a:ext uri="{0D108BD9-81ED-4DB2-BD59-A6C34878D82A}">
                    <a16:rowId xmlns:a16="http://schemas.microsoft.com/office/drawing/2014/main" val="1328056589"/>
                  </a:ext>
                </a:extLst>
              </a:tr>
              <a:tr h="649326">
                <a:tc>
                  <a:txBody>
                    <a:bodyPr/>
                    <a:lstStyle/>
                    <a:p>
                      <a:pPr rtl="0" fontAlgn="t">
                        <a:spcAft>
                          <a:spcPts val="1200"/>
                        </a:spcAft>
                        <a:buNone/>
                      </a:pPr>
                      <a:r>
                        <a:rPr lang="en-IN" sz="1100" b="0" u="none" strike="noStrike">
                          <a:solidFill>
                            <a:srgbClr val="1B1C1D"/>
                          </a:solidFill>
                          <a:effectLst/>
                          <a:latin typeface="Calibri" panose="020F0502020204030204" pitchFamily="34" charset="0"/>
                          <a:ea typeface="Calibri" panose="020F0502020204030204" pitchFamily="34" charset="0"/>
                          <a:cs typeface="Calibri" panose="020F0502020204030204" pitchFamily="34" charset="0"/>
                        </a:rPr>
                        <a:t>Scalability</a:t>
                      </a:r>
                      <a:endParaRPr lang="en-IN" sz="1800">
                        <a:effectLst/>
                        <a:latin typeface="Calibri" panose="020F0502020204030204" pitchFamily="34" charset="0"/>
                        <a:ea typeface="Calibri" panose="020F0502020204030204" pitchFamily="34" charset="0"/>
                        <a:cs typeface="Calibri" panose="020F0502020204030204" pitchFamily="34" charset="0"/>
                      </a:endParaRPr>
                    </a:p>
                  </a:txBody>
                  <a:tcPr marL="113255" marR="113255" marT="75503" marB="75503"/>
                </a:tc>
                <a:tc>
                  <a:txBody>
                    <a:bodyPr/>
                    <a:lstStyle/>
                    <a:p>
                      <a:pPr rtl="0" fontAlgn="t">
                        <a:spcAft>
                          <a:spcPts val="1200"/>
                        </a:spcAft>
                        <a:buNone/>
                      </a:pPr>
                      <a:r>
                        <a:rPr lang="en-US" sz="1100" b="0" u="none" strike="noStrike" dirty="0">
                          <a:solidFill>
                            <a:srgbClr val="1B1C1D"/>
                          </a:solidFill>
                          <a:effectLst/>
                          <a:latin typeface="Calibri" panose="020F0502020204030204" pitchFamily="34" charset="0"/>
                          <a:ea typeface="Calibri" panose="020F0502020204030204" pitchFamily="34" charset="0"/>
                          <a:cs typeface="Calibri" panose="020F0502020204030204" pitchFamily="34" charset="0"/>
                        </a:rPr>
                        <a:t>Session isolation and architecture are ready for multi-client, concurrent usage.</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113255" marR="113255" marT="75503" marB="75503"/>
                </a:tc>
                <a:extLst>
                  <a:ext uri="{0D108BD9-81ED-4DB2-BD59-A6C34878D82A}">
                    <a16:rowId xmlns:a16="http://schemas.microsoft.com/office/drawing/2014/main" val="2603061914"/>
                  </a:ext>
                </a:extLst>
              </a:tr>
            </a:tbl>
          </a:graphicData>
        </a:graphic>
      </p:graphicFrame>
      <p:sp>
        <p:nvSpPr>
          <p:cNvPr id="5" name="Rectangle 1">
            <a:extLst>
              <a:ext uri="{FF2B5EF4-FFF2-40B4-BE49-F238E27FC236}">
                <a16:creationId xmlns:a16="http://schemas.microsoft.com/office/drawing/2014/main" id="{06D90E75-BAA8-56A1-5B2E-619BEF46743F}"/>
              </a:ext>
            </a:extLst>
          </p:cNvPr>
          <p:cNvSpPr>
            <a:spLocks noChangeArrowheads="1"/>
          </p:cNvSpPr>
          <p:nvPr/>
        </p:nvSpPr>
        <p:spPr bwMode="auto">
          <a:xfrm>
            <a:off x="-2975052" y="0"/>
            <a:ext cx="1516705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426035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B8DA8-7A23-BF6D-6023-2D5F4E0102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E64FD7-7978-6503-F991-BAB7AE167B43}"/>
              </a:ext>
            </a:extLst>
          </p:cNvPr>
          <p:cNvSpPr>
            <a:spLocks noGrp="1"/>
          </p:cNvSpPr>
          <p:nvPr>
            <p:ph type="title"/>
          </p:nvPr>
        </p:nvSpPr>
        <p:spPr/>
        <p:txBody>
          <a:bodyPr>
            <a:normAutofit/>
          </a:bodyPr>
          <a:lstStyle/>
          <a:p>
            <a:r>
              <a:rPr lang="en-IN" dirty="0"/>
              <a:t>4. Target Users &amp; Use Cases</a:t>
            </a:r>
          </a:p>
        </p:txBody>
      </p:sp>
      <p:sp>
        <p:nvSpPr>
          <p:cNvPr id="5" name="Rectangle 1">
            <a:extLst>
              <a:ext uri="{FF2B5EF4-FFF2-40B4-BE49-F238E27FC236}">
                <a16:creationId xmlns:a16="http://schemas.microsoft.com/office/drawing/2014/main" id="{63AF4815-614B-71C0-C3F8-6A039AF0DAE3}"/>
              </a:ext>
            </a:extLst>
          </p:cNvPr>
          <p:cNvSpPr>
            <a:spLocks noChangeArrowheads="1"/>
          </p:cNvSpPr>
          <p:nvPr/>
        </p:nvSpPr>
        <p:spPr bwMode="auto">
          <a:xfrm>
            <a:off x="-2975052" y="0"/>
            <a:ext cx="1516705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7" name="Content Placeholder 6">
            <a:extLst>
              <a:ext uri="{FF2B5EF4-FFF2-40B4-BE49-F238E27FC236}">
                <a16:creationId xmlns:a16="http://schemas.microsoft.com/office/drawing/2014/main" id="{55A8CB7E-B393-FDD5-DC6E-C5C754321C0C}"/>
              </a:ext>
            </a:extLst>
          </p:cNvPr>
          <p:cNvGraphicFramePr>
            <a:graphicFrameLocks noGrp="1"/>
          </p:cNvGraphicFramePr>
          <p:nvPr>
            <p:ph idx="1"/>
            <p:extLst>
              <p:ext uri="{D42A27DB-BD31-4B8C-83A1-F6EECF244321}">
                <p14:modId xmlns:p14="http://schemas.microsoft.com/office/powerpoint/2010/main" val="4094214835"/>
              </p:ext>
            </p:extLst>
          </p:nvPr>
        </p:nvGraphicFramePr>
        <p:xfrm>
          <a:off x="3518397" y="2262340"/>
          <a:ext cx="5155206" cy="3155234"/>
        </p:xfrm>
        <a:graphic>
          <a:graphicData uri="http://schemas.openxmlformats.org/drawingml/2006/table">
            <a:tbl>
              <a:tblPr/>
              <a:tblGrid>
                <a:gridCol w="2577603">
                  <a:extLst>
                    <a:ext uri="{9D8B030D-6E8A-4147-A177-3AD203B41FA5}">
                      <a16:colId xmlns:a16="http://schemas.microsoft.com/office/drawing/2014/main" val="1042195028"/>
                    </a:ext>
                  </a:extLst>
                </a:gridCol>
                <a:gridCol w="2577603">
                  <a:extLst>
                    <a:ext uri="{9D8B030D-6E8A-4147-A177-3AD203B41FA5}">
                      <a16:colId xmlns:a16="http://schemas.microsoft.com/office/drawing/2014/main" val="1847144799"/>
                    </a:ext>
                  </a:extLst>
                </a:gridCol>
              </a:tblGrid>
              <a:tr h="414124">
                <a:tc>
                  <a:txBody>
                    <a:bodyPr/>
                    <a:lstStyle/>
                    <a:p>
                      <a:pPr rtl="0" fontAlgn="t">
                        <a:spcBef>
                          <a:spcPts val="600"/>
                        </a:spcBef>
                        <a:spcAft>
                          <a:spcPts val="600"/>
                        </a:spcAft>
                        <a:buNone/>
                      </a:pPr>
                      <a:r>
                        <a:rPr lang="en-IN" sz="1100" b="1" i="0" u="none" strike="noStrike">
                          <a:solidFill>
                            <a:srgbClr val="1B1C1D"/>
                          </a:solidFill>
                          <a:effectLst/>
                          <a:latin typeface="Calibri" panose="020F0502020204030204" pitchFamily="34" charset="0"/>
                          <a:ea typeface="Calibri" panose="020F0502020204030204" pitchFamily="34" charset="0"/>
                          <a:cs typeface="Calibri" panose="020F0502020204030204" pitchFamily="34" charset="0"/>
                        </a:rPr>
                        <a:t>User</a:t>
                      </a:r>
                      <a:endParaRPr lang="en-IN">
                        <a:effectLst/>
                        <a:latin typeface="Calibri" panose="020F0502020204030204" pitchFamily="34" charset="0"/>
                        <a:ea typeface="Calibri" panose="020F0502020204030204" pitchFamily="34" charset="0"/>
                        <a:cs typeface="Calibri" panose="020F0502020204030204" pitchFamily="34" charset="0"/>
                      </a:endParaRPr>
                    </a:p>
                  </a:txBody>
                  <a:tcPr marL="114300" marR="114300" marT="76200" marB="762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tc>
                  <a:txBody>
                    <a:bodyPr/>
                    <a:lstStyle/>
                    <a:p>
                      <a:pPr rtl="0" fontAlgn="t">
                        <a:spcBef>
                          <a:spcPts val="600"/>
                        </a:spcBef>
                        <a:spcAft>
                          <a:spcPts val="600"/>
                        </a:spcAft>
                        <a:buNone/>
                      </a:pPr>
                      <a:r>
                        <a:rPr lang="en-IN" sz="1100" b="1" i="0" u="none" strike="noStrike">
                          <a:solidFill>
                            <a:srgbClr val="1B1C1D"/>
                          </a:solidFill>
                          <a:effectLst/>
                          <a:latin typeface="Calibri" panose="020F0502020204030204" pitchFamily="34" charset="0"/>
                          <a:ea typeface="Calibri" panose="020F0502020204030204" pitchFamily="34" charset="0"/>
                          <a:cs typeface="Calibri" panose="020F0502020204030204" pitchFamily="34" charset="0"/>
                        </a:rPr>
                        <a:t>Use Case</a:t>
                      </a:r>
                      <a:endParaRPr lang="en-IN">
                        <a:effectLst/>
                        <a:latin typeface="Calibri" panose="020F0502020204030204" pitchFamily="34" charset="0"/>
                        <a:ea typeface="Calibri" panose="020F0502020204030204" pitchFamily="34" charset="0"/>
                        <a:cs typeface="Calibri" panose="020F0502020204030204" pitchFamily="34" charset="0"/>
                      </a:endParaRPr>
                    </a:p>
                  </a:txBody>
                  <a:tcPr marL="114300" marR="114300" marT="76200" marB="762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extLst>
                  <a:ext uri="{0D108BD9-81ED-4DB2-BD59-A6C34878D82A}">
                    <a16:rowId xmlns:a16="http://schemas.microsoft.com/office/drawing/2014/main" val="2026733988"/>
                  </a:ext>
                </a:extLst>
              </a:tr>
              <a:tr h="631047">
                <a:tc>
                  <a:txBody>
                    <a:bodyPr/>
                    <a:lstStyle/>
                    <a:p>
                      <a:pPr rtl="0" fontAlgn="t">
                        <a:spcAft>
                          <a:spcPts val="1200"/>
                        </a:spcAft>
                        <a:buNone/>
                      </a:pPr>
                      <a:r>
                        <a:rPr lang="en-IN" sz="1100" b="0" i="0" u="none" strike="noStrike" dirty="0">
                          <a:solidFill>
                            <a:srgbClr val="1B1C1D"/>
                          </a:solidFill>
                          <a:effectLst/>
                          <a:latin typeface="Calibri" panose="020F0502020204030204" pitchFamily="34" charset="0"/>
                          <a:ea typeface="Calibri" panose="020F0502020204030204" pitchFamily="34" charset="0"/>
                          <a:cs typeface="Calibri" panose="020F0502020204030204" pitchFamily="34" charset="0"/>
                        </a:rPr>
                        <a:t>Relationship Manager</a:t>
                      </a:r>
                      <a:endParaRPr lang="en-IN" dirty="0">
                        <a:effectLst/>
                        <a:latin typeface="Calibri" panose="020F0502020204030204" pitchFamily="34" charset="0"/>
                        <a:ea typeface="Calibri" panose="020F0502020204030204" pitchFamily="34" charset="0"/>
                        <a:cs typeface="Calibri" panose="020F0502020204030204" pitchFamily="34" charset="0"/>
                      </a:endParaRPr>
                    </a:p>
                  </a:txBody>
                  <a:tcPr marL="114300" marR="114300" marT="76200" marB="762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tc>
                  <a:txBody>
                    <a:bodyPr/>
                    <a:lstStyle/>
                    <a:p>
                      <a:pPr rtl="0" fontAlgn="t">
                        <a:spcAft>
                          <a:spcPts val="1200"/>
                        </a:spcAft>
                        <a:buNone/>
                      </a:pPr>
                      <a:r>
                        <a:rPr lang="en-US" sz="1100" b="0" i="0" u="none" strike="noStrike">
                          <a:solidFill>
                            <a:srgbClr val="1B1C1D"/>
                          </a:solidFill>
                          <a:effectLst/>
                          <a:latin typeface="Calibri" panose="020F0502020204030204" pitchFamily="34" charset="0"/>
                          <a:ea typeface="Calibri" panose="020F0502020204030204" pitchFamily="34" charset="0"/>
                          <a:cs typeface="Calibri" panose="020F0502020204030204" pitchFamily="34" charset="0"/>
                        </a:rPr>
                        <a:t>“What is my client’s top-performing stock this month?”</a:t>
                      </a:r>
                      <a:endParaRPr lang="en-US">
                        <a:effectLst/>
                        <a:latin typeface="Calibri" panose="020F0502020204030204" pitchFamily="34" charset="0"/>
                        <a:ea typeface="Calibri" panose="020F0502020204030204" pitchFamily="34" charset="0"/>
                        <a:cs typeface="Calibri" panose="020F0502020204030204" pitchFamily="34" charset="0"/>
                      </a:endParaRPr>
                    </a:p>
                  </a:txBody>
                  <a:tcPr marL="114300" marR="114300" marT="76200" marB="762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extLst>
                  <a:ext uri="{0D108BD9-81ED-4DB2-BD59-A6C34878D82A}">
                    <a16:rowId xmlns:a16="http://schemas.microsoft.com/office/drawing/2014/main" val="3519521465"/>
                  </a:ext>
                </a:extLst>
              </a:tr>
              <a:tr h="631047">
                <a:tc>
                  <a:txBody>
                    <a:bodyPr/>
                    <a:lstStyle/>
                    <a:p>
                      <a:pPr rtl="0" fontAlgn="t">
                        <a:spcAft>
                          <a:spcPts val="1200"/>
                        </a:spcAft>
                        <a:buNone/>
                      </a:pPr>
                      <a:r>
                        <a:rPr lang="en-IN" sz="1100" b="0" i="0" u="none" strike="noStrike" kern="1200" dirty="0">
                          <a:solidFill>
                            <a:srgbClr val="1B1C1D"/>
                          </a:solidFill>
                          <a:effectLst/>
                          <a:latin typeface="Calibri" panose="020F0502020204030204" pitchFamily="34" charset="0"/>
                          <a:ea typeface="Calibri" panose="020F0502020204030204" pitchFamily="34" charset="0"/>
                          <a:cs typeface="Calibri" panose="020F0502020204030204" pitchFamily="34" charset="0"/>
                        </a:rPr>
                        <a:t>Analyst</a:t>
                      </a:r>
                    </a:p>
                  </a:txBody>
                  <a:tcPr marL="114300" marR="114300" marT="76200" marB="762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tc>
                  <a:txBody>
                    <a:bodyPr/>
                    <a:lstStyle/>
                    <a:p>
                      <a:pPr rtl="0" fontAlgn="t">
                        <a:spcAft>
                          <a:spcPts val="1200"/>
                        </a:spcAft>
                        <a:buNone/>
                      </a:pPr>
                      <a:r>
                        <a:rPr lang="en-US" sz="1100" b="0" i="0" u="none" strike="noStrike">
                          <a:solidFill>
                            <a:srgbClr val="1B1C1D"/>
                          </a:solidFill>
                          <a:effectLst/>
                          <a:latin typeface="Calibri" panose="020F0502020204030204" pitchFamily="34" charset="0"/>
                          <a:ea typeface="Calibri" panose="020F0502020204030204" pitchFamily="34" charset="0"/>
                          <a:cs typeface="Calibri" panose="020F0502020204030204" pitchFamily="34" charset="0"/>
                        </a:rPr>
                        <a:t>“Is there any significant market event affecting our portfolio?”</a:t>
                      </a:r>
                      <a:endParaRPr lang="en-US">
                        <a:effectLst/>
                        <a:latin typeface="Calibri" panose="020F0502020204030204" pitchFamily="34" charset="0"/>
                        <a:ea typeface="Calibri" panose="020F0502020204030204" pitchFamily="34" charset="0"/>
                        <a:cs typeface="Calibri" panose="020F0502020204030204" pitchFamily="34" charset="0"/>
                      </a:endParaRPr>
                    </a:p>
                  </a:txBody>
                  <a:tcPr marL="114300" marR="114300" marT="76200" marB="762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extLst>
                  <a:ext uri="{0D108BD9-81ED-4DB2-BD59-A6C34878D82A}">
                    <a16:rowId xmlns:a16="http://schemas.microsoft.com/office/drawing/2014/main" val="4055443640"/>
                  </a:ext>
                </a:extLst>
              </a:tr>
              <a:tr h="631047">
                <a:tc>
                  <a:txBody>
                    <a:bodyPr/>
                    <a:lstStyle/>
                    <a:p>
                      <a:pPr rtl="0" fontAlgn="t">
                        <a:spcAft>
                          <a:spcPts val="1200"/>
                        </a:spcAft>
                        <a:buNone/>
                      </a:pPr>
                      <a:r>
                        <a:rPr lang="en-IN" sz="1100" b="0" i="0" u="none" strike="noStrike" dirty="0">
                          <a:solidFill>
                            <a:srgbClr val="1B1C1D"/>
                          </a:solidFill>
                          <a:effectLst/>
                          <a:latin typeface="Calibri" panose="020F0502020204030204" pitchFamily="34" charset="0"/>
                          <a:ea typeface="Calibri" panose="020F0502020204030204" pitchFamily="34" charset="0"/>
                          <a:cs typeface="Calibri" panose="020F0502020204030204" pitchFamily="34" charset="0"/>
                        </a:rPr>
                        <a:t>Client</a:t>
                      </a:r>
                      <a:endParaRPr lang="en-IN" dirty="0">
                        <a:effectLst/>
                        <a:latin typeface="Calibri" panose="020F0502020204030204" pitchFamily="34" charset="0"/>
                        <a:ea typeface="Calibri" panose="020F0502020204030204" pitchFamily="34" charset="0"/>
                        <a:cs typeface="Calibri" panose="020F0502020204030204" pitchFamily="34" charset="0"/>
                      </a:endParaRPr>
                    </a:p>
                  </a:txBody>
                  <a:tcPr marL="114300" marR="114300" marT="76200" marB="762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tc>
                  <a:txBody>
                    <a:bodyPr/>
                    <a:lstStyle/>
                    <a:p>
                      <a:pPr rtl="0" fontAlgn="t">
                        <a:spcAft>
                          <a:spcPts val="1200"/>
                        </a:spcAft>
                        <a:buNone/>
                      </a:pPr>
                      <a:r>
                        <a:rPr lang="en-US" sz="1100" b="0" i="0" u="none" strike="noStrike">
                          <a:solidFill>
                            <a:srgbClr val="1B1C1D"/>
                          </a:solidFill>
                          <a:effectLst/>
                          <a:latin typeface="Calibri" panose="020F0502020204030204" pitchFamily="34" charset="0"/>
                          <a:ea typeface="Calibri" panose="020F0502020204030204" pitchFamily="34" charset="0"/>
                          <a:cs typeface="Calibri" panose="020F0502020204030204" pitchFamily="34" charset="0"/>
                        </a:rPr>
                        <a:t>“Show me my holdings and their returns.”</a:t>
                      </a:r>
                      <a:endParaRPr lang="en-US">
                        <a:effectLst/>
                        <a:latin typeface="Calibri" panose="020F0502020204030204" pitchFamily="34" charset="0"/>
                        <a:ea typeface="Calibri" panose="020F0502020204030204" pitchFamily="34" charset="0"/>
                        <a:cs typeface="Calibri" panose="020F0502020204030204" pitchFamily="34" charset="0"/>
                      </a:endParaRPr>
                    </a:p>
                  </a:txBody>
                  <a:tcPr marL="114300" marR="114300" marT="76200" marB="762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extLst>
                  <a:ext uri="{0D108BD9-81ED-4DB2-BD59-A6C34878D82A}">
                    <a16:rowId xmlns:a16="http://schemas.microsoft.com/office/drawing/2014/main" val="155898307"/>
                  </a:ext>
                </a:extLst>
              </a:tr>
              <a:tr h="847969">
                <a:tc>
                  <a:txBody>
                    <a:bodyPr/>
                    <a:lstStyle/>
                    <a:p>
                      <a:pPr rtl="0" fontAlgn="t">
                        <a:spcAft>
                          <a:spcPts val="1200"/>
                        </a:spcAft>
                        <a:buNone/>
                      </a:pPr>
                      <a:r>
                        <a:rPr lang="en-IN" sz="1100" b="0" i="0" u="none" strike="noStrike" dirty="0">
                          <a:solidFill>
                            <a:srgbClr val="1B1C1D"/>
                          </a:solidFill>
                          <a:effectLst/>
                          <a:latin typeface="Calibri" panose="020F0502020204030204" pitchFamily="34" charset="0"/>
                          <a:ea typeface="Calibri" panose="020F0502020204030204" pitchFamily="34" charset="0"/>
                          <a:cs typeface="Calibri" panose="020F0502020204030204" pitchFamily="34" charset="0"/>
                        </a:rPr>
                        <a:t>Advisor</a:t>
                      </a:r>
                      <a:endParaRPr lang="en-IN" dirty="0">
                        <a:effectLst/>
                        <a:latin typeface="Calibri" panose="020F0502020204030204" pitchFamily="34" charset="0"/>
                        <a:ea typeface="Calibri" panose="020F0502020204030204" pitchFamily="34" charset="0"/>
                        <a:cs typeface="Calibri" panose="020F0502020204030204" pitchFamily="34" charset="0"/>
                      </a:endParaRPr>
                    </a:p>
                  </a:txBody>
                  <a:tcPr marL="114300" marR="114300" marT="76200" marB="762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tc>
                  <a:txBody>
                    <a:bodyPr/>
                    <a:lstStyle/>
                    <a:p>
                      <a:pPr rtl="0" fontAlgn="t">
                        <a:spcAft>
                          <a:spcPts val="1200"/>
                        </a:spcAft>
                        <a:buNone/>
                      </a:pPr>
                      <a:r>
                        <a:rPr lang="en-US" sz="1100" b="0" i="0" u="none" strike="noStrike" dirty="0">
                          <a:solidFill>
                            <a:srgbClr val="1B1C1D"/>
                          </a:solidFill>
                          <a:effectLst/>
                          <a:latin typeface="Calibri" panose="020F0502020204030204" pitchFamily="34" charset="0"/>
                          <a:ea typeface="Calibri" panose="020F0502020204030204" pitchFamily="34" charset="0"/>
                          <a:cs typeface="Calibri" panose="020F0502020204030204" pitchFamily="34" charset="0"/>
                        </a:rPr>
                        <a:t>“Compare Tesla and Microsoft performance and show allocation impact.”</a:t>
                      </a:r>
                      <a:endParaRPr lang="en-US" dirty="0">
                        <a:effectLst/>
                        <a:latin typeface="Calibri" panose="020F0502020204030204" pitchFamily="34" charset="0"/>
                        <a:ea typeface="Calibri" panose="020F0502020204030204" pitchFamily="34" charset="0"/>
                        <a:cs typeface="Calibri" panose="020F0502020204030204" pitchFamily="34" charset="0"/>
                      </a:endParaRPr>
                    </a:p>
                  </a:txBody>
                  <a:tcPr marL="114300" marR="114300" marT="76200" marB="762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8FAFD"/>
                    </a:solidFill>
                  </a:tcPr>
                </a:tc>
                <a:extLst>
                  <a:ext uri="{0D108BD9-81ED-4DB2-BD59-A6C34878D82A}">
                    <a16:rowId xmlns:a16="http://schemas.microsoft.com/office/drawing/2014/main" val="3847843915"/>
                  </a:ext>
                </a:extLst>
              </a:tr>
            </a:tbl>
          </a:graphicData>
        </a:graphic>
      </p:graphicFrame>
      <p:sp>
        <p:nvSpPr>
          <p:cNvPr id="8" name="Rectangle 1">
            <a:extLst>
              <a:ext uri="{FF2B5EF4-FFF2-40B4-BE49-F238E27FC236}">
                <a16:creationId xmlns:a16="http://schemas.microsoft.com/office/drawing/2014/main" id="{94693E4E-2931-F7BD-BF18-F215B49BBE2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6065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6364-F76E-CD24-C93F-D300AE5A7BA0}"/>
              </a:ext>
            </a:extLst>
          </p:cNvPr>
          <p:cNvSpPr>
            <a:spLocks noGrp="1"/>
          </p:cNvSpPr>
          <p:nvPr>
            <p:ph type="title"/>
          </p:nvPr>
        </p:nvSpPr>
        <p:spPr/>
        <p:txBody>
          <a:bodyPr/>
          <a:lstStyle/>
          <a:p>
            <a:r>
              <a:rPr lang="en-IN" dirty="0"/>
              <a:t>5. Key Features</a:t>
            </a:r>
          </a:p>
        </p:txBody>
      </p:sp>
      <p:sp>
        <p:nvSpPr>
          <p:cNvPr id="3" name="Content Placeholder 2">
            <a:extLst>
              <a:ext uri="{FF2B5EF4-FFF2-40B4-BE49-F238E27FC236}">
                <a16:creationId xmlns:a16="http://schemas.microsoft.com/office/drawing/2014/main" id="{279A264D-92B0-F7DF-C589-D4F3D5B5E119}"/>
              </a:ext>
            </a:extLst>
          </p:cNvPr>
          <p:cNvSpPr>
            <a:spLocks noGrp="1"/>
          </p:cNvSpPr>
          <p:nvPr>
            <p:ph idx="1"/>
          </p:nvPr>
        </p:nvSpPr>
        <p:spPr/>
        <p:txBody>
          <a:bodyPr>
            <a:normAutofit fontScale="92500" lnSpcReduction="10000"/>
          </a:bodyPr>
          <a:lstStyle/>
          <a:p>
            <a:pPr fontAlgn="base"/>
            <a:r>
              <a:rPr lang="en-IN" dirty="0">
                <a:effectLst/>
              </a:rPr>
              <a:t>End-to-end multi-agent orchestration using </a:t>
            </a:r>
            <a:r>
              <a:rPr lang="en-IN" dirty="0" err="1">
                <a:effectLst/>
              </a:rPr>
              <a:t>LangGraph</a:t>
            </a:r>
            <a:endParaRPr lang="en-IN" dirty="0">
              <a:effectLst/>
            </a:endParaRPr>
          </a:p>
          <a:p>
            <a:pPr fontAlgn="base"/>
            <a:r>
              <a:rPr lang="en-IN" dirty="0">
                <a:effectLst/>
              </a:rPr>
              <a:t>LLM + Rule-based hybrid architecture for robust classification and planning</a:t>
            </a:r>
          </a:p>
          <a:p>
            <a:pPr fontAlgn="base"/>
            <a:r>
              <a:rPr lang="en-IN" dirty="0">
                <a:effectLst/>
              </a:rPr>
              <a:t>Portfolio + Market data fusion for hybrid reasoning</a:t>
            </a:r>
          </a:p>
          <a:p>
            <a:pPr fontAlgn="base"/>
            <a:r>
              <a:rPr lang="en-IN" dirty="0">
                <a:effectLst/>
              </a:rPr>
              <a:t>Knowledge base to effectively generate accurate responses</a:t>
            </a:r>
          </a:p>
          <a:p>
            <a:pPr fontAlgn="base"/>
            <a:r>
              <a:rPr lang="en-IN" dirty="0">
                <a:effectLst/>
              </a:rPr>
              <a:t>Session memory for context retention</a:t>
            </a:r>
          </a:p>
          <a:p>
            <a:pPr fontAlgn="base"/>
            <a:r>
              <a:rPr lang="en-IN" dirty="0">
                <a:effectLst/>
              </a:rPr>
              <a:t>Session isolation to prevent data le</a:t>
            </a:r>
          </a:p>
          <a:p>
            <a:pPr fontAlgn="base"/>
            <a:r>
              <a:rPr lang="en-IN" dirty="0">
                <a:effectLst/>
              </a:rPr>
              <a:t>Output validation to minimise hallucinations and ensure correctness</a:t>
            </a:r>
          </a:p>
          <a:p>
            <a:pPr fontAlgn="base"/>
            <a:r>
              <a:rPr lang="en-IN" dirty="0" err="1">
                <a:effectLst/>
              </a:rPr>
              <a:t>Streamlit</a:t>
            </a:r>
            <a:r>
              <a:rPr lang="en-IN" dirty="0">
                <a:effectLst/>
              </a:rPr>
              <a:t> UI for user interaction</a:t>
            </a:r>
          </a:p>
          <a:p>
            <a:endParaRPr lang="en-IN" dirty="0"/>
          </a:p>
        </p:txBody>
      </p:sp>
    </p:spTree>
    <p:extLst>
      <p:ext uri="{BB962C8B-B14F-4D97-AF65-F5344CB8AC3E}">
        <p14:creationId xmlns:p14="http://schemas.microsoft.com/office/powerpoint/2010/main" val="151310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9748-5852-ABFF-8DC7-91EA7B33B833}"/>
              </a:ext>
            </a:extLst>
          </p:cNvPr>
          <p:cNvSpPr>
            <a:spLocks noGrp="1"/>
          </p:cNvSpPr>
          <p:nvPr>
            <p:ph type="title"/>
          </p:nvPr>
        </p:nvSpPr>
        <p:spPr/>
        <p:txBody>
          <a:bodyPr/>
          <a:lstStyle/>
          <a:p>
            <a:r>
              <a:rPr lang="en-IN" b="1" dirty="0">
                <a:effectLst/>
              </a:rPr>
              <a:t>6. High-Level System Architecture</a:t>
            </a:r>
            <a:endParaRPr lang="en-IN" dirty="0"/>
          </a:p>
        </p:txBody>
      </p:sp>
      <p:pic>
        <p:nvPicPr>
          <p:cNvPr id="9" name="Content Placeholder 8">
            <a:extLst>
              <a:ext uri="{FF2B5EF4-FFF2-40B4-BE49-F238E27FC236}">
                <a16:creationId xmlns:a16="http://schemas.microsoft.com/office/drawing/2014/main" id="{80CCF0E0-9FEC-0C89-F859-F8E0F160B5C2}"/>
              </a:ext>
            </a:extLst>
          </p:cNvPr>
          <p:cNvPicPr>
            <a:picLocks noGrp="1" noChangeAspect="1"/>
          </p:cNvPicPr>
          <p:nvPr>
            <p:ph idx="1"/>
          </p:nvPr>
        </p:nvPicPr>
        <p:blipFill>
          <a:blip r:embed="rId2"/>
          <a:stretch>
            <a:fillRect/>
          </a:stretch>
        </p:blipFill>
        <p:spPr>
          <a:xfrm>
            <a:off x="3463266" y="2076450"/>
            <a:ext cx="5255942" cy="3714750"/>
          </a:xfrm>
        </p:spPr>
      </p:pic>
    </p:spTree>
    <p:extLst>
      <p:ext uri="{BB962C8B-B14F-4D97-AF65-F5344CB8AC3E}">
        <p14:creationId xmlns:p14="http://schemas.microsoft.com/office/powerpoint/2010/main" val="2583294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E239A-E6DB-15F5-4106-7597FA278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5AEDF0-7DA0-A16A-AF8D-0C830FE56478}"/>
              </a:ext>
            </a:extLst>
          </p:cNvPr>
          <p:cNvSpPr>
            <a:spLocks noGrp="1"/>
          </p:cNvSpPr>
          <p:nvPr>
            <p:ph type="title"/>
          </p:nvPr>
        </p:nvSpPr>
        <p:spPr/>
        <p:txBody>
          <a:bodyPr/>
          <a:lstStyle/>
          <a:p>
            <a:r>
              <a:rPr lang="en-IN" b="1" dirty="0">
                <a:effectLst/>
              </a:rPr>
              <a:t>6. High-Level System Architecture</a:t>
            </a:r>
            <a:endParaRPr lang="en-IN" dirty="0"/>
          </a:p>
        </p:txBody>
      </p:sp>
      <p:sp>
        <p:nvSpPr>
          <p:cNvPr id="3" name="Content Placeholder 2">
            <a:extLst>
              <a:ext uri="{FF2B5EF4-FFF2-40B4-BE49-F238E27FC236}">
                <a16:creationId xmlns:a16="http://schemas.microsoft.com/office/drawing/2014/main" id="{6DAAC95D-CCCC-F55B-C566-757ADB67AC48}"/>
              </a:ext>
            </a:extLst>
          </p:cNvPr>
          <p:cNvSpPr>
            <a:spLocks noGrp="1"/>
          </p:cNvSpPr>
          <p:nvPr>
            <p:ph idx="1"/>
          </p:nvPr>
        </p:nvSpPr>
        <p:spPr>
          <a:xfrm>
            <a:off x="913795" y="2076450"/>
            <a:ext cx="10353762" cy="3537769"/>
          </a:xfrm>
        </p:spPr>
        <p:txBody>
          <a:bodyPr/>
          <a:lstStyle/>
          <a:p>
            <a:pPr marL="36900" indent="0">
              <a:buNone/>
            </a:pPr>
            <a:r>
              <a:rPr lang="en-US" sz="2400" b="1" dirty="0">
                <a:effectLst/>
              </a:rPr>
              <a:t>6.1. Why this layout?</a:t>
            </a:r>
          </a:p>
          <a:p>
            <a:pPr lvl="1" fontAlgn="base"/>
            <a:r>
              <a:rPr lang="en-US" sz="2300" dirty="0">
                <a:effectLst/>
              </a:rPr>
              <a:t>Meets objectives: Natural language understanding, portfolio + market analysis, reasoning with memory, validation before answering.</a:t>
            </a:r>
          </a:p>
          <a:p>
            <a:pPr lvl="1" fontAlgn="base"/>
            <a:r>
              <a:rPr lang="en-US" sz="2300" dirty="0">
                <a:effectLst/>
              </a:rPr>
              <a:t>Resilient: Each node has clear fallbacks; the validator guards the final output and recurses from the exact step where the current iteration failed.</a:t>
            </a:r>
          </a:p>
          <a:p>
            <a:pPr lvl="1" fontAlgn="base"/>
            <a:r>
              <a:rPr lang="en-US" sz="2300" dirty="0">
                <a:effectLst/>
              </a:rPr>
              <a:t>Traceable: Every agentic decision is audited to ensure traceability</a:t>
            </a:r>
          </a:p>
          <a:p>
            <a:endParaRPr lang="en-IN" dirty="0"/>
          </a:p>
        </p:txBody>
      </p:sp>
    </p:spTree>
    <p:extLst>
      <p:ext uri="{BB962C8B-B14F-4D97-AF65-F5344CB8AC3E}">
        <p14:creationId xmlns:p14="http://schemas.microsoft.com/office/powerpoint/2010/main" val="2110525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{40F1DAC3-2031-46CD-B0B6-A29F5CA87C66}tf55705232_win32</Template>
  <TotalTime>354</TotalTime>
  <Words>2243</Words>
  <Application>Microsoft Office PowerPoint</Application>
  <PresentationFormat>Widescreen</PresentationFormat>
  <Paragraphs>280</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Google Sans Text</vt:lpstr>
      <vt:lpstr>Goudy Old Style</vt:lpstr>
      <vt:lpstr>Wingdings 2</vt:lpstr>
      <vt:lpstr>SlateVTI</vt:lpstr>
      <vt:lpstr>Portfolio &amp; Market Research Agent </vt:lpstr>
      <vt:lpstr>Contents </vt:lpstr>
      <vt:lpstr>1. Objective</vt:lpstr>
      <vt:lpstr>2. Scope</vt:lpstr>
      <vt:lpstr>3. Design Goals</vt:lpstr>
      <vt:lpstr>4. Target Users &amp; Use Cases</vt:lpstr>
      <vt:lpstr>5. Key Features</vt:lpstr>
      <vt:lpstr>6. High-Level System Architecture</vt:lpstr>
      <vt:lpstr>6. High-Level System Architecture</vt:lpstr>
      <vt:lpstr>6. High-Level System Architecture</vt:lpstr>
      <vt:lpstr>7. Agent Roles &amp; Responsibilities</vt:lpstr>
      <vt:lpstr>8. Data Flow</vt:lpstr>
      <vt:lpstr>9. Agent Components </vt:lpstr>
      <vt:lpstr>9. Agent Components </vt:lpstr>
      <vt:lpstr>9. Agent Components </vt:lpstr>
      <vt:lpstr>9. Agent Components </vt:lpstr>
      <vt:lpstr>9. Agent Components </vt:lpstr>
      <vt:lpstr>9. Agent Components </vt:lpstr>
      <vt:lpstr>10. Knowledge Base and Retrieval Layer </vt:lpstr>
      <vt:lpstr>10. Knowledge Base and Retrieval Layer </vt:lpstr>
      <vt:lpstr>10. Knowledge Base and Retrieval Layer </vt:lpstr>
      <vt:lpstr>10. Key Performance Indicators </vt:lpstr>
      <vt:lpstr>10. Key Performance Indicators </vt:lpstr>
      <vt:lpstr>10. Key Performance Indicators </vt:lpstr>
      <vt:lpstr>10. Key Performance Indicators </vt:lpstr>
      <vt:lpstr>10. Key Performance Indicators </vt:lpstr>
      <vt:lpstr>10. Key Performance Indicators </vt:lpstr>
      <vt:lpstr>12. Production Plan </vt:lpstr>
      <vt:lpstr>12. Production Plan </vt:lpstr>
      <vt:lpstr>12. Production Plan </vt:lpstr>
      <vt:lpstr>12. Production Plan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Neelabha Banerjee</dc:creator>
  <cp:lastModifiedBy>Neelabha Banerjee</cp:lastModifiedBy>
  <cp:revision>32</cp:revision>
  <dcterms:created xsi:type="dcterms:W3CDTF">2025-10-17T20:31:54Z</dcterms:created>
  <dcterms:modified xsi:type="dcterms:W3CDTF">2025-10-18T08:29:28Z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