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55"/>
  </p:notesMasterIdLst>
  <p:handoutMasterIdLst>
    <p:handoutMasterId r:id="rId56"/>
  </p:handoutMasterIdLst>
  <p:sldIdLst>
    <p:sldId id="256" r:id="rId2"/>
    <p:sldId id="257" r:id="rId3"/>
    <p:sldId id="277" r:id="rId4"/>
    <p:sldId id="326" r:id="rId5"/>
    <p:sldId id="294" r:id="rId6"/>
    <p:sldId id="295" r:id="rId7"/>
    <p:sldId id="328" r:id="rId8"/>
    <p:sldId id="329" r:id="rId9"/>
    <p:sldId id="280" r:id="rId10"/>
    <p:sldId id="273" r:id="rId11"/>
    <p:sldId id="331" r:id="rId12"/>
    <p:sldId id="332" r:id="rId13"/>
    <p:sldId id="334" r:id="rId14"/>
    <p:sldId id="333" r:id="rId15"/>
    <p:sldId id="357" r:id="rId16"/>
    <p:sldId id="358" r:id="rId17"/>
    <p:sldId id="359" r:id="rId18"/>
    <p:sldId id="360" r:id="rId19"/>
    <p:sldId id="361" r:id="rId20"/>
    <p:sldId id="342" r:id="rId21"/>
    <p:sldId id="343" r:id="rId22"/>
    <p:sldId id="344" r:id="rId23"/>
    <p:sldId id="366" r:id="rId24"/>
    <p:sldId id="367" r:id="rId25"/>
    <p:sldId id="362" r:id="rId26"/>
    <p:sldId id="363" r:id="rId27"/>
    <p:sldId id="364" r:id="rId28"/>
    <p:sldId id="365" r:id="rId29"/>
    <p:sldId id="368" r:id="rId30"/>
    <p:sldId id="335" r:id="rId31"/>
    <p:sldId id="336" r:id="rId32"/>
    <p:sldId id="327" r:id="rId33"/>
    <p:sldId id="356" r:id="rId34"/>
    <p:sldId id="353" r:id="rId35"/>
    <p:sldId id="355" r:id="rId36"/>
    <p:sldId id="389" r:id="rId37"/>
    <p:sldId id="377" r:id="rId38"/>
    <p:sldId id="376" r:id="rId39"/>
    <p:sldId id="378" r:id="rId40"/>
    <p:sldId id="394" r:id="rId41"/>
    <p:sldId id="380" r:id="rId42"/>
    <p:sldId id="387" r:id="rId43"/>
    <p:sldId id="382" r:id="rId44"/>
    <p:sldId id="383" r:id="rId45"/>
    <p:sldId id="384" r:id="rId46"/>
    <p:sldId id="390" r:id="rId47"/>
    <p:sldId id="385" r:id="rId48"/>
    <p:sldId id="392" r:id="rId49"/>
    <p:sldId id="396" r:id="rId50"/>
    <p:sldId id="397" r:id="rId51"/>
    <p:sldId id="354" r:id="rId52"/>
    <p:sldId id="325" r:id="rId53"/>
    <p:sldId id="28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5332" autoAdjust="0"/>
  </p:normalViewPr>
  <p:slideViewPr>
    <p:cSldViewPr>
      <p:cViewPr varScale="1">
        <p:scale>
          <a:sx n="83" d="100"/>
          <a:sy n="83" d="100"/>
        </p:scale>
        <p:origin x="1613" y="82"/>
      </p:cViewPr>
      <p:guideLst>
        <p:guide orient="horz" pos="2160"/>
        <p:guide pos="2880"/>
      </p:guideLst>
    </p:cSldViewPr>
  </p:slideViewPr>
  <p:outlineViewPr>
    <p:cViewPr>
      <p:scale>
        <a:sx n="33" d="100"/>
        <a:sy n="33" d="100"/>
      </p:scale>
      <p:origin x="0" y="-133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7F172-FD69-4182-AE8D-2285AE32C963}" type="datetimeFigureOut">
              <a:rPr lang="en-IN" smtClean="0"/>
              <a:t>15-04-2020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F1E4F6-A31F-493F-8330-A89709526DC7}" type="slidenum">
              <a:rPr lang="en-IN" smtClean="0"/>
              <a:t>‹#›</a:t>
            </a:fld>
            <a:endParaRPr lang="en-IN"/>
          </a:p>
        </p:txBody>
      </p:sp>
    </p:spTree>
    <p:extLst>
      <p:ext uri="{BB962C8B-B14F-4D97-AF65-F5344CB8AC3E}">
        <p14:creationId xmlns:p14="http://schemas.microsoft.com/office/powerpoint/2010/main" val="103024113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5BCDB-CDD6-4B30-AB71-9287113A72DB}" type="datetimeFigureOut">
              <a:rPr lang="en-US" smtClean="0"/>
              <a:pPr/>
              <a:t>4/15/2020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3BDF7-936B-42D7-9323-3AA56308BCD9}" type="slidenum">
              <a:rPr lang="en-US" smtClean="0"/>
              <a:pPr/>
              <a:t>‹#›</a:t>
            </a:fld>
            <a:endParaRPr lang="en-US" dirty="0"/>
          </a:p>
        </p:txBody>
      </p:sp>
    </p:spTree>
    <p:extLst>
      <p:ext uri="{BB962C8B-B14F-4D97-AF65-F5344CB8AC3E}">
        <p14:creationId xmlns:p14="http://schemas.microsoft.com/office/powerpoint/2010/main" val="134510659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0152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5176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177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179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17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7270E4E-6CF8-481F-A60C-CCDFC47DD1F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r>
              <a:rPr lang="en-IN" smtClean="0"/>
              <a:t>15-Apr-20</a:t>
            </a:r>
            <a:endParaRPr lang="en-US" dirty="0"/>
          </a:p>
        </p:txBody>
      </p:sp>
      <p:sp>
        <p:nvSpPr>
          <p:cNvPr id="8" name="Slide Number Placeholder 7"/>
          <p:cNvSpPr>
            <a:spLocks noGrp="1"/>
          </p:cNvSpPr>
          <p:nvPr>
            <p:ph type="sldNum" sz="quarter" idx="11"/>
          </p:nvPr>
        </p:nvSpPr>
        <p:spPr/>
        <p:txBody>
          <a:bodyPr/>
          <a:lstStyle/>
          <a:p>
            <a:fld id="{C7270E4E-6CF8-481F-A60C-CCDFC47DD1F2}"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AUTOMATIC CAPTION GENERATOR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smtClean="0"/>
              <a:t>15-Apr-20</a:t>
            </a:r>
            <a:endParaRPr lang="en-US" dirty="0"/>
          </a:p>
        </p:txBody>
      </p:sp>
      <p:sp>
        <p:nvSpPr>
          <p:cNvPr id="6" name="Footer Placeholder 5"/>
          <p:cNvSpPr>
            <a:spLocks noGrp="1"/>
          </p:cNvSpPr>
          <p:nvPr>
            <p:ph type="ftr" sz="quarter" idx="11"/>
          </p:nvPr>
        </p:nvSpPr>
        <p:spPr/>
        <p:txBody>
          <a:bodyPr/>
          <a:lstStyle/>
          <a:p>
            <a:r>
              <a:rPr lang="en-US"/>
              <a:t>AUTOMATIC CAPTION GENERATOR</a:t>
            </a:r>
            <a:endParaRPr lang="en-US" dirty="0"/>
          </a:p>
        </p:txBody>
      </p:sp>
      <p:sp>
        <p:nvSpPr>
          <p:cNvPr id="7" name="Slide Number Placeholder 6"/>
          <p:cNvSpPr>
            <a:spLocks noGrp="1"/>
          </p:cNvSpPr>
          <p:nvPr>
            <p:ph type="sldNum" sz="quarter" idx="12"/>
          </p:nvPr>
        </p:nvSpPr>
        <p:spPr/>
        <p:txBody>
          <a:bodyPr/>
          <a:lstStyle/>
          <a:p>
            <a:fld id="{C7270E4E-6CF8-481F-A60C-CCDFC47DD1F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smtClean="0"/>
              <a:t>15-Apr-20</a:t>
            </a:r>
            <a:endParaRPr lang="en-US" dirty="0"/>
          </a:p>
        </p:txBody>
      </p:sp>
      <p:sp>
        <p:nvSpPr>
          <p:cNvPr id="8" name="Footer Placeholder 7"/>
          <p:cNvSpPr>
            <a:spLocks noGrp="1"/>
          </p:cNvSpPr>
          <p:nvPr>
            <p:ph type="ftr" sz="quarter" idx="11"/>
          </p:nvPr>
        </p:nvSpPr>
        <p:spPr/>
        <p:txBody>
          <a:bodyPr/>
          <a:lstStyle/>
          <a:p>
            <a:r>
              <a:rPr lang="en-US"/>
              <a:t>AUTOMATIC CAPTION GENERATOR</a:t>
            </a:r>
            <a:endParaRPr lang="en-US" dirty="0"/>
          </a:p>
        </p:txBody>
      </p:sp>
      <p:sp>
        <p:nvSpPr>
          <p:cNvPr id="9" name="Slide Number Placeholder 8"/>
          <p:cNvSpPr>
            <a:spLocks noGrp="1"/>
          </p:cNvSpPr>
          <p:nvPr>
            <p:ph type="sldNum" sz="quarter" idx="12"/>
          </p:nvPr>
        </p:nvSpPr>
        <p:spPr/>
        <p:txBody>
          <a:bodyPr/>
          <a:lstStyle/>
          <a:p>
            <a:fld id="{C7270E4E-6CF8-481F-A60C-CCDFC47DD1F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IN" smtClean="0"/>
              <a:t>15-Apr-20</a:t>
            </a:r>
            <a:endParaRPr lang="en-US" dirty="0"/>
          </a:p>
        </p:txBody>
      </p:sp>
      <p:sp>
        <p:nvSpPr>
          <p:cNvPr id="4" name="Footer Placeholder 3"/>
          <p:cNvSpPr>
            <a:spLocks noGrp="1"/>
          </p:cNvSpPr>
          <p:nvPr>
            <p:ph type="ftr" sz="quarter" idx="11"/>
          </p:nvPr>
        </p:nvSpPr>
        <p:spPr/>
        <p:txBody>
          <a:bodyPr/>
          <a:lstStyle/>
          <a:p>
            <a:r>
              <a:rPr lang="en-US"/>
              <a:t>AUTOMATIC CAPTION GENERATOR</a:t>
            </a:r>
            <a:endParaRPr lang="en-US" dirty="0"/>
          </a:p>
        </p:txBody>
      </p:sp>
      <p:sp>
        <p:nvSpPr>
          <p:cNvPr id="5" name="Slide Number Placeholder 4"/>
          <p:cNvSpPr>
            <a:spLocks noGrp="1"/>
          </p:cNvSpPr>
          <p:nvPr>
            <p:ph type="sldNum" sz="quarter" idx="12"/>
          </p:nvPr>
        </p:nvSpPr>
        <p:spPr/>
        <p:txBody>
          <a:bodyPr/>
          <a:lstStyle/>
          <a:p>
            <a:fld id="{C7270E4E-6CF8-481F-A60C-CCDFC47DD1F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mtClean="0"/>
              <a:t>15-Apr-20</a:t>
            </a:r>
            <a:endParaRPr lang="en-US" dirty="0"/>
          </a:p>
        </p:txBody>
      </p:sp>
      <p:sp>
        <p:nvSpPr>
          <p:cNvPr id="3" name="Footer Placeholder 2"/>
          <p:cNvSpPr>
            <a:spLocks noGrp="1"/>
          </p:cNvSpPr>
          <p:nvPr>
            <p:ph type="ftr" sz="quarter" idx="11"/>
          </p:nvPr>
        </p:nvSpPr>
        <p:spPr/>
        <p:txBody>
          <a:bodyPr/>
          <a:lstStyle/>
          <a:p>
            <a:r>
              <a:rPr lang="en-US"/>
              <a:t>AUTOMATIC CAPTION GENERATOR</a:t>
            </a:r>
            <a:endParaRPr lang="en-US" dirty="0"/>
          </a:p>
        </p:txBody>
      </p:sp>
      <p:sp>
        <p:nvSpPr>
          <p:cNvPr id="4" name="Slide Number Placeholder 3"/>
          <p:cNvSpPr>
            <a:spLocks noGrp="1"/>
          </p:cNvSpPr>
          <p:nvPr>
            <p:ph type="sldNum" sz="quarter" idx="12"/>
          </p:nvPr>
        </p:nvSpPr>
        <p:spPr/>
        <p:txBody>
          <a:bodyPr/>
          <a:lstStyle/>
          <a:p>
            <a:fld id="{C7270E4E-6CF8-481F-A60C-CCDFC47DD1F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mtClean="0"/>
              <a:t>15-Apr-20</a:t>
            </a:r>
            <a:endParaRPr lang="en-US" dirty="0"/>
          </a:p>
        </p:txBody>
      </p:sp>
      <p:sp>
        <p:nvSpPr>
          <p:cNvPr id="6" name="Footer Placeholder 5"/>
          <p:cNvSpPr>
            <a:spLocks noGrp="1"/>
          </p:cNvSpPr>
          <p:nvPr>
            <p:ph type="ftr" sz="quarter" idx="11"/>
          </p:nvPr>
        </p:nvSpPr>
        <p:spPr/>
        <p:txBody>
          <a:bodyPr/>
          <a:lstStyle/>
          <a:p>
            <a:r>
              <a:rPr lang="en-US"/>
              <a:t>AUTOMATIC CAPTION GENERATOR</a:t>
            </a:r>
            <a:endParaRPr lang="en-US" dirty="0"/>
          </a:p>
        </p:txBody>
      </p:sp>
      <p:sp>
        <p:nvSpPr>
          <p:cNvPr id="7" name="Slide Number Placeholder 6"/>
          <p:cNvSpPr>
            <a:spLocks noGrp="1"/>
          </p:cNvSpPr>
          <p:nvPr>
            <p:ph type="sldNum" sz="quarter" idx="12"/>
          </p:nvPr>
        </p:nvSpPr>
        <p:spPr/>
        <p:txBody>
          <a:bodyPr/>
          <a:lstStyle/>
          <a:p>
            <a:fld id="{C7270E4E-6CF8-481F-A60C-CCDFC47DD1F2}"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mtClean="0"/>
              <a:t>15-Apr-20</a:t>
            </a:r>
            <a:endParaRPr lang="en-US" dirty="0"/>
          </a:p>
        </p:txBody>
      </p:sp>
      <p:sp>
        <p:nvSpPr>
          <p:cNvPr id="6" name="Footer Placeholder 5"/>
          <p:cNvSpPr>
            <a:spLocks noGrp="1"/>
          </p:cNvSpPr>
          <p:nvPr>
            <p:ph type="ftr" sz="quarter" idx="11"/>
          </p:nvPr>
        </p:nvSpPr>
        <p:spPr/>
        <p:txBody>
          <a:bodyPr/>
          <a:lstStyle/>
          <a:p>
            <a:r>
              <a:rPr lang="en-US"/>
              <a:t>AUTOMATIC CAPTION GENERATOR</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7270E4E-6CF8-481F-A60C-CCDFC47DD1F2}"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r>
              <a:rPr lang="en-IN" smtClean="0"/>
              <a:t>15-Apr-20</a:t>
            </a:r>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AUTOMATIC CAPTION GENERATOR</a:t>
            </a:r>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7270E4E-6CF8-481F-A60C-CCDFC47DD1F2}"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 y="1371600"/>
            <a:ext cx="8705850" cy="1371600"/>
          </a:xfrm>
        </p:spPr>
        <p:txBody>
          <a:bodyPr>
            <a:noAutofit/>
          </a:bodyPr>
          <a:lstStyle/>
          <a:p>
            <a:pPr algn="ctr"/>
            <a:r>
              <a:rPr lang="en-US" sz="3000" dirty="0">
                <a:latin typeface="Arial Black" pitchFamily="34" charset="0"/>
              </a:rPr>
              <a:t>Presentation on</a:t>
            </a:r>
            <a:br>
              <a:rPr lang="en-US" sz="3000" dirty="0">
                <a:latin typeface="Arial Black" pitchFamily="34" charset="0"/>
              </a:rPr>
            </a:br>
            <a:r>
              <a:rPr lang="en-US" sz="3000" dirty="0">
                <a:latin typeface="Arial Black" pitchFamily="34" charset="0"/>
              </a:rPr>
              <a:t/>
            </a:r>
            <a:br>
              <a:rPr lang="en-US" sz="3000" dirty="0">
                <a:latin typeface="Arial Black" pitchFamily="34" charset="0"/>
              </a:rPr>
            </a:br>
            <a:r>
              <a:rPr lang="en-US" sz="3000" dirty="0">
                <a:latin typeface="Arial Black" pitchFamily="34" charset="0"/>
              </a:rPr>
              <a:t>automatic caption generator </a:t>
            </a:r>
          </a:p>
        </p:txBody>
      </p:sp>
      <p:sp>
        <p:nvSpPr>
          <p:cNvPr id="4" name="Title 1"/>
          <p:cNvSpPr txBox="1">
            <a:spLocks/>
          </p:cNvSpPr>
          <p:nvPr/>
        </p:nvSpPr>
        <p:spPr>
          <a:xfrm>
            <a:off x="647700" y="2293647"/>
            <a:ext cx="7429500" cy="963613"/>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pPr algn="ctr"/>
            <a:endParaRPr lang="en-IN" dirty="0">
              <a:latin typeface="Arial" pitchFamily="34" charset="0"/>
              <a:cs typeface="Arial" pitchFamily="34" charset="0"/>
            </a:endParaRPr>
          </a:p>
        </p:txBody>
      </p:sp>
      <p:sp>
        <p:nvSpPr>
          <p:cNvPr id="5" name="Subtitle 4"/>
          <p:cNvSpPr>
            <a:spLocks noGrp="1"/>
          </p:cNvSpPr>
          <p:nvPr>
            <p:ph type="subTitle" idx="1"/>
          </p:nvPr>
        </p:nvSpPr>
        <p:spPr>
          <a:xfrm>
            <a:off x="35496" y="4005064"/>
            <a:ext cx="5832648" cy="2167136"/>
          </a:xfrm>
        </p:spPr>
        <p:txBody>
          <a:bodyPr>
            <a:normAutofit/>
          </a:bodyPr>
          <a:lstStyle/>
          <a:p>
            <a:r>
              <a:rPr lang="en-US" sz="1500" dirty="0"/>
              <a:t>Presented by :</a:t>
            </a:r>
          </a:p>
          <a:p>
            <a:r>
              <a:rPr lang="en-US" sz="1500" dirty="0"/>
              <a:t>BHAVIK </a:t>
            </a:r>
            <a:r>
              <a:rPr lang="en-US" sz="1500" dirty="0" err="1"/>
              <a:t>DARji</a:t>
            </a:r>
            <a:r>
              <a:rPr lang="en-US" sz="1500" dirty="0"/>
              <a:t>(160303108016)</a:t>
            </a:r>
          </a:p>
          <a:p>
            <a:r>
              <a:rPr lang="en-US" sz="1500" dirty="0" err="1"/>
              <a:t>Hemil</a:t>
            </a:r>
            <a:r>
              <a:rPr lang="en-US" sz="1500" dirty="0"/>
              <a:t> </a:t>
            </a:r>
            <a:r>
              <a:rPr lang="en-US" sz="1500" dirty="0" err="1"/>
              <a:t>pansuria</a:t>
            </a:r>
            <a:r>
              <a:rPr lang="en-US" sz="1500" dirty="0"/>
              <a:t>(160303108069)</a:t>
            </a:r>
          </a:p>
          <a:p>
            <a:r>
              <a:rPr lang="en-US" sz="1500" dirty="0"/>
              <a:t>JAY PATEL(160303108081)</a:t>
            </a:r>
          </a:p>
          <a:p>
            <a:r>
              <a:rPr lang="en-US" sz="1500" dirty="0"/>
              <a:t>NEEL PATEL(160303108086)</a:t>
            </a:r>
          </a:p>
        </p:txBody>
      </p:sp>
      <p:sp>
        <p:nvSpPr>
          <p:cNvPr id="6" name="Subtitle 4"/>
          <p:cNvSpPr txBox="1">
            <a:spLocks/>
          </p:cNvSpPr>
          <p:nvPr/>
        </p:nvSpPr>
        <p:spPr>
          <a:xfrm>
            <a:off x="5638800" y="4005064"/>
            <a:ext cx="4117776" cy="200998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US" sz="1500" dirty="0"/>
              <a:t>Under guidance of : </a:t>
            </a:r>
          </a:p>
          <a:p>
            <a:r>
              <a:rPr lang="en-US" sz="1500" dirty="0" smtClean="0"/>
              <a:t>Prashant </a:t>
            </a:r>
            <a:r>
              <a:rPr lang="en-US" sz="1500" dirty="0" err="1" smtClean="0"/>
              <a:t>sahatiya</a:t>
            </a:r>
            <a:endParaRPr lang="en-US" sz="1500" dirty="0"/>
          </a:p>
          <a:p>
            <a:r>
              <a:rPr lang="en-US" sz="1500" dirty="0"/>
              <a:t>Assistant Professor</a:t>
            </a:r>
          </a:p>
          <a:p>
            <a:r>
              <a:rPr lang="en-US" sz="1500" dirty="0"/>
              <a:t>(IT Department) </a:t>
            </a:r>
          </a:p>
        </p:txBody>
      </p:sp>
      <p:pic>
        <p:nvPicPr>
          <p:cNvPr id="7" name="Picture 6" descr="http://upload.wikimedia.org/wikipedia/en/8/8d/Parul_Institute_of_Engineering_and_Technology_logo.jpg"/>
          <p:cNvPicPr/>
          <p:nvPr/>
        </p:nvPicPr>
        <p:blipFill>
          <a:blip r:embed="rId3"/>
          <a:srcRect/>
          <a:stretch>
            <a:fillRect/>
          </a:stretch>
        </p:blipFill>
        <p:spPr bwMode="auto">
          <a:xfrm>
            <a:off x="381000" y="461282"/>
            <a:ext cx="1676400" cy="1084561"/>
          </a:xfrm>
          <a:prstGeom prst="rect">
            <a:avLst/>
          </a:prstGeom>
          <a:noFill/>
          <a:ln w="9525">
            <a:noFill/>
            <a:miter lim="800000"/>
            <a:headEnd/>
            <a:tailEnd/>
          </a:ln>
        </p:spPr>
      </p:pic>
    </p:spTree>
    <p:extLst>
      <p:ext uri="{BB962C8B-B14F-4D97-AF65-F5344CB8AC3E}">
        <p14:creationId xmlns:p14="http://schemas.microsoft.com/office/powerpoint/2010/main" val="1127938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371600"/>
          </a:xfrm>
        </p:spPr>
        <p:txBody>
          <a:bodyPr>
            <a:normAutofit/>
          </a:bodyPr>
          <a:lstStyle/>
          <a:p>
            <a:r>
              <a:rPr lang="en-US" sz="2000" dirty="0">
                <a:ea typeface="Arial Unicode MS" pitchFamily="34" charset="-128"/>
                <a:cs typeface="Arial Unicode MS" pitchFamily="34" charset="-128"/>
              </a:rPr>
              <a:t>            Paper 1: </a:t>
            </a:r>
            <a:r>
              <a:rPr lang="en-US" sz="2000" b="1" dirty="0">
                <a:ea typeface="Arial Unicode MS" pitchFamily="34" charset="-128"/>
                <a:cs typeface="Arial Unicode MS" pitchFamily="34" charset="-128"/>
              </a:rPr>
              <a:t>Bengali consonants-voice to text     </a:t>
            </a:r>
            <a:br>
              <a:rPr lang="en-US" sz="2000" b="1" dirty="0">
                <a:ea typeface="Arial Unicode MS" pitchFamily="34" charset="-128"/>
                <a:cs typeface="Arial Unicode MS" pitchFamily="34" charset="-128"/>
              </a:rPr>
            </a:br>
            <a:r>
              <a:rPr lang="en-US" sz="2000" b="1" dirty="0">
                <a:ea typeface="Arial Unicode MS" pitchFamily="34" charset="-128"/>
                <a:cs typeface="Arial Unicode MS" pitchFamily="34" charset="-128"/>
              </a:rPr>
              <a:t>                            conversion using machine learning tool</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49623819"/>
              </p:ext>
            </p:extLst>
          </p:nvPr>
        </p:nvGraphicFramePr>
        <p:xfrm>
          <a:off x="609600" y="1828800"/>
          <a:ext cx="8153400" cy="3962400"/>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838200">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3124200">
                <a:tc>
                  <a:txBody>
                    <a:bodyPr/>
                    <a:lstStyle/>
                    <a:p>
                      <a:r>
                        <a:rPr lang="en-GB" sz="1600" dirty="0"/>
                        <a:t>IJRCEE,2017</a:t>
                      </a:r>
                    </a:p>
                  </a:txBody>
                  <a:tcPr/>
                </a:tc>
                <a:tc>
                  <a:txBody>
                    <a:bodyPr/>
                    <a:lstStyle/>
                    <a:p>
                      <a:r>
                        <a:rPr lang="en-GB" sz="1600" dirty="0" err="1"/>
                        <a:t>Shikhor</a:t>
                      </a:r>
                      <a:r>
                        <a:rPr lang="en-GB" sz="1600" dirty="0"/>
                        <a:t> Kumar </a:t>
                      </a:r>
                      <a:r>
                        <a:rPr lang="en-GB" sz="1600" dirty="0" err="1"/>
                        <a:t>Roy,Abinash</a:t>
                      </a:r>
                      <a:r>
                        <a:rPr lang="en-GB" sz="1600" dirty="0"/>
                        <a:t> </a:t>
                      </a:r>
                      <a:r>
                        <a:rPr lang="en-GB" sz="1600" dirty="0" err="1"/>
                        <a:t>Kanti</a:t>
                      </a:r>
                      <a:r>
                        <a:rPr lang="en-GB" sz="1600" dirty="0"/>
                        <a:t> </a:t>
                      </a:r>
                      <a:r>
                        <a:rPr lang="en-GB" sz="1600" dirty="0" err="1"/>
                        <a:t>Ghosh,Aysa</a:t>
                      </a:r>
                      <a:r>
                        <a:rPr lang="en-GB" sz="1600" baseline="0" dirty="0"/>
                        <a:t> </a:t>
                      </a:r>
                      <a:r>
                        <a:rPr lang="en-GB" sz="1600" baseline="0" dirty="0" err="1"/>
                        <a:t>Siddika</a:t>
                      </a:r>
                      <a:r>
                        <a:rPr lang="en-GB" sz="1600" baseline="0" dirty="0"/>
                        <a:t> </a:t>
                      </a:r>
                      <a:r>
                        <a:rPr lang="en-GB" sz="1600" baseline="0" dirty="0" err="1"/>
                        <a:t>Asa</a:t>
                      </a:r>
                      <a:r>
                        <a:rPr lang="en-GB" sz="1600" baseline="0" dirty="0"/>
                        <a:t>, Md. </a:t>
                      </a:r>
                      <a:r>
                        <a:rPr lang="en-GB" sz="1600" baseline="0" dirty="0" err="1"/>
                        <a:t>Palash</a:t>
                      </a:r>
                      <a:r>
                        <a:rPr lang="en-GB" sz="1600" baseline="0" dirty="0"/>
                        <a:t> </a:t>
                      </a:r>
                      <a:r>
                        <a:rPr lang="en-GB" sz="1600" baseline="0" dirty="0" err="1"/>
                        <a:t>Uddin,Md.Rashedul</a:t>
                      </a:r>
                      <a:r>
                        <a:rPr lang="en-GB" sz="1600" baseline="0" dirty="0"/>
                        <a:t> </a:t>
                      </a:r>
                      <a:r>
                        <a:rPr lang="en-GB" sz="1600" baseline="0" dirty="0" err="1"/>
                        <a:t>Islam,Masud</a:t>
                      </a:r>
                      <a:r>
                        <a:rPr lang="en-GB" sz="1600" baseline="0" dirty="0"/>
                        <a:t> </a:t>
                      </a:r>
                      <a:r>
                        <a:rPr lang="en-GB" sz="1600" baseline="0" dirty="0" err="1"/>
                        <a:t>Ibn</a:t>
                      </a:r>
                      <a:r>
                        <a:rPr lang="en-GB" sz="1600" baseline="0" dirty="0"/>
                        <a:t> </a:t>
                      </a:r>
                      <a:r>
                        <a:rPr lang="en-GB" sz="1600" baseline="0" dirty="0" err="1"/>
                        <a:t>Afjal</a:t>
                      </a:r>
                      <a:endParaRPr lang="en-GB" sz="1600" dirty="0"/>
                    </a:p>
                  </a:txBody>
                  <a:tcPr/>
                </a:tc>
                <a:tc>
                  <a:txBody>
                    <a:bodyPr/>
                    <a:lstStyle/>
                    <a:p>
                      <a:r>
                        <a:rPr lang="en-GB" sz="1600" dirty="0"/>
                        <a:t>(1)Phonemics and Phonemes</a:t>
                      </a:r>
                    </a:p>
                    <a:p>
                      <a:r>
                        <a:rPr lang="en-GB" sz="1600" dirty="0"/>
                        <a:t>(2)Linear Prediction Coding(LPC)</a:t>
                      </a:r>
                    </a:p>
                    <a:p>
                      <a:r>
                        <a:rPr lang="en-GB" sz="1600" dirty="0"/>
                        <a:t>(3)Mel</a:t>
                      </a:r>
                      <a:r>
                        <a:rPr lang="en-GB" sz="1600" baseline="0" dirty="0"/>
                        <a:t> Frequency </a:t>
                      </a:r>
                      <a:r>
                        <a:rPr lang="en-GB" sz="1600" baseline="0" dirty="0" err="1"/>
                        <a:t>Campestral</a:t>
                      </a:r>
                      <a:r>
                        <a:rPr lang="en-GB" sz="1600" baseline="0" dirty="0"/>
                        <a:t> Coefficient(MFCC)</a:t>
                      </a:r>
                    </a:p>
                    <a:p>
                      <a:r>
                        <a:rPr lang="en-GB" sz="1600" baseline="0" dirty="0"/>
                        <a:t>(4)Hidden Markov Model(HMM)</a:t>
                      </a:r>
                    </a:p>
                    <a:p>
                      <a:r>
                        <a:rPr lang="en-GB" sz="1600" baseline="0" dirty="0"/>
                        <a:t>(5)Speech Segmentation</a:t>
                      </a:r>
                    </a:p>
                  </a:txBody>
                  <a:tcPr/>
                </a:tc>
                <a:tc>
                  <a:txBody>
                    <a:bodyPr/>
                    <a:lstStyle/>
                    <a:p>
                      <a:r>
                        <a:rPr lang="en-GB" sz="1600" dirty="0"/>
                        <a:t>Using the STT(Speech</a:t>
                      </a:r>
                      <a:r>
                        <a:rPr lang="en-GB" sz="1600" baseline="0" dirty="0"/>
                        <a:t> to text) conversion people with listening disability to communication alternative way to understand voice </a:t>
                      </a:r>
                      <a:r>
                        <a:rPr lang="en-GB" sz="1600" baseline="0" dirty="0" err="1"/>
                        <a:t>commincation</a:t>
                      </a:r>
                      <a:r>
                        <a:rPr lang="en-GB" baseline="0" dirty="0"/>
                        <a:t>. </a:t>
                      </a:r>
                      <a:endParaRPr lang="en-GB" dirty="0"/>
                    </a:p>
                  </a:txBody>
                  <a:tcPr/>
                </a:tc>
                <a:tc>
                  <a:txBody>
                    <a:bodyPr/>
                    <a:lstStyle/>
                    <a:p>
                      <a:r>
                        <a:rPr lang="en-GB" sz="1600" dirty="0"/>
                        <a:t>Automatic Speech Recognition(ASR) techniques can’t be direct conversion so</a:t>
                      </a:r>
                      <a:r>
                        <a:rPr lang="en-GB" sz="1600" baseline="0" dirty="0"/>
                        <a:t> speech signal into sequence of phoneme.</a:t>
                      </a:r>
                      <a:r>
                        <a:rPr lang="en-GB" sz="1600" dirty="0"/>
                        <a:t> </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dirty="0"/>
              <a:t>AUTOMATIC CAPTION GENERATOR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218882"/>
          </a:xfrm>
        </p:spPr>
        <p:txBody>
          <a:bodyPr>
            <a:normAutofit/>
          </a:bodyPr>
          <a:lstStyle/>
          <a:p>
            <a:r>
              <a:rPr lang="en-US" sz="2000" dirty="0">
                <a:ea typeface="Arial Unicode MS" pitchFamily="34" charset="-128"/>
                <a:cs typeface="Arial Unicode MS" pitchFamily="34" charset="-128"/>
              </a:rPr>
              <a:t>        Paper 2: </a:t>
            </a:r>
            <a:r>
              <a:rPr lang="en-US" sz="2000" b="1" dirty="0">
                <a:ea typeface="Arial Unicode MS" pitchFamily="34" charset="-128"/>
                <a:cs typeface="Arial Unicode MS" pitchFamily="34" charset="-128"/>
              </a:rPr>
              <a:t>Speech Recognition system for English    </a:t>
            </a:r>
            <a:br>
              <a:rPr lang="en-US" sz="2000" b="1" dirty="0">
                <a:ea typeface="Arial Unicode MS" pitchFamily="34" charset="-128"/>
                <a:cs typeface="Arial Unicode MS" pitchFamily="34" charset="-128"/>
              </a:rPr>
            </a:br>
            <a:r>
              <a:rPr lang="en-US" sz="2000" b="1" dirty="0">
                <a:ea typeface="Arial Unicode MS" pitchFamily="34" charset="-128"/>
                <a:cs typeface="Arial Unicode MS" pitchFamily="34" charset="-128"/>
              </a:rPr>
              <a:t>                         language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24311379"/>
              </p:ext>
            </p:extLst>
          </p:nvPr>
        </p:nvGraphicFramePr>
        <p:xfrm>
          <a:off x="381000" y="1600200"/>
          <a:ext cx="8153400" cy="414527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1999">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GB" dirty="0"/>
                        <a:t>IJARCCE,2013</a:t>
                      </a:r>
                    </a:p>
                  </a:txBody>
                  <a:tcPr/>
                </a:tc>
                <a:tc>
                  <a:txBody>
                    <a:bodyPr/>
                    <a:lstStyle/>
                    <a:p>
                      <a:r>
                        <a:rPr lang="en-GB" dirty="0" err="1"/>
                        <a:t>Ms.Vrinda,Mr.Chander</a:t>
                      </a:r>
                      <a:r>
                        <a:rPr lang="en-GB" dirty="0"/>
                        <a:t> </a:t>
                      </a:r>
                      <a:r>
                        <a:rPr lang="en-GB" dirty="0" err="1"/>
                        <a:t>Shekhar</a:t>
                      </a:r>
                      <a:endParaRPr lang="en-GB" dirty="0"/>
                    </a:p>
                  </a:txBody>
                  <a:tcPr/>
                </a:tc>
                <a:tc>
                  <a:txBody>
                    <a:bodyPr/>
                    <a:lstStyle/>
                    <a:p>
                      <a:r>
                        <a:rPr lang="en-US" sz="1800" kern="1200" dirty="0">
                          <a:solidFill>
                            <a:schemeClr val="dk1"/>
                          </a:solidFill>
                          <a:effectLst/>
                          <a:latin typeface="+mn-lt"/>
                          <a:ea typeface="+mn-ea"/>
                          <a:cs typeface="+mn-cs"/>
                        </a:rPr>
                        <a:t>(1)Continuous Speech</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(2)Discrete Speech</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(3)HMM</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(4)Speaker Dependence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(5)Sound Phonemes</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(6)Speech Interface</a:t>
                      </a:r>
                      <a:endParaRPr lang="en-IN" sz="1800" kern="1200" dirty="0">
                        <a:solidFill>
                          <a:schemeClr val="dk1"/>
                        </a:solidFill>
                        <a:effectLst/>
                        <a:latin typeface="+mn-lt"/>
                        <a:ea typeface="+mn-ea"/>
                        <a:cs typeface="+mn-cs"/>
                      </a:endParaRPr>
                    </a:p>
                    <a:p>
                      <a:endParaRPr lang="en-GB" dirty="0"/>
                    </a:p>
                  </a:txBody>
                  <a:tcPr/>
                </a:tc>
                <a:tc>
                  <a:txBody>
                    <a:bodyPr/>
                    <a:lstStyle/>
                    <a:p>
                      <a:r>
                        <a:rPr lang="en-US" dirty="0"/>
                        <a:t>encourages natural, human-like conversations that create more satisfying self-service interactions with customers</a:t>
                      </a:r>
                      <a:r>
                        <a:rPr lang="en-GB" dirty="0"/>
                        <a:t>.</a:t>
                      </a:r>
                      <a:endParaRPr lang="en-US" dirty="0"/>
                    </a:p>
                  </a:txBody>
                  <a:tcPr/>
                </a:tc>
                <a:tc>
                  <a:txBody>
                    <a:bodyPr/>
                    <a:lstStyle/>
                    <a:p>
                      <a:r>
                        <a:rPr lang="en-US" sz="1600" dirty="0"/>
                        <a:t>The limitation on speech technology is based on the frustration of the user at errors.  Even if a program is 99.7% accurate, you'll still have three errors in 1,000 words. </a:t>
                      </a:r>
                      <a:endParaRPr lang="en-GB" sz="1600"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910506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914082"/>
          </a:xfrm>
        </p:spPr>
        <p:txBody>
          <a:bodyPr>
            <a:normAutofit/>
          </a:bodyPr>
          <a:lstStyle/>
          <a:p>
            <a:pPr algn="ctr"/>
            <a:r>
              <a:rPr lang="en-US" sz="2000" dirty="0">
                <a:ea typeface="Arial Unicode MS" pitchFamily="34" charset="-128"/>
                <a:cs typeface="Arial Unicode MS" pitchFamily="34" charset="-128"/>
              </a:rPr>
              <a:t>Paper 3: </a:t>
            </a:r>
            <a:r>
              <a:rPr lang="en-US" sz="2000" b="1" dirty="0">
                <a:ea typeface="Arial Unicode MS" pitchFamily="34" charset="-128"/>
                <a:cs typeface="Arial Unicode MS" pitchFamily="34" charset="-128"/>
              </a:rPr>
              <a:t>automatic subtitle generation for video</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80539789"/>
              </p:ext>
            </p:extLst>
          </p:nvPr>
        </p:nvGraphicFramePr>
        <p:xfrm>
          <a:off x="304800" y="1295401"/>
          <a:ext cx="8153400" cy="491960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262009">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3538590">
                <a:tc>
                  <a:txBody>
                    <a:bodyPr/>
                    <a:lstStyle/>
                    <a:p>
                      <a:r>
                        <a:rPr lang="en-GB" dirty="0"/>
                        <a:t>IJERGS,2015</a:t>
                      </a:r>
                    </a:p>
                  </a:txBody>
                  <a:tcPr/>
                </a:tc>
                <a:tc>
                  <a:txBody>
                    <a:bodyPr/>
                    <a:lstStyle/>
                    <a:p>
                      <a:r>
                        <a:rPr lang="en-GB" dirty="0" err="1"/>
                        <a:t>Akhil</a:t>
                      </a:r>
                      <a:r>
                        <a:rPr lang="en-GB" dirty="0"/>
                        <a:t> </a:t>
                      </a:r>
                      <a:r>
                        <a:rPr lang="en-GB" dirty="0" err="1"/>
                        <a:t>Kanade</a:t>
                      </a:r>
                      <a:r>
                        <a:rPr lang="en-GB" dirty="0"/>
                        <a:t>, </a:t>
                      </a:r>
                      <a:r>
                        <a:rPr lang="en-GB" dirty="0" err="1"/>
                        <a:t>Sourabh</a:t>
                      </a:r>
                      <a:r>
                        <a:rPr lang="en-GB" dirty="0"/>
                        <a:t> </a:t>
                      </a:r>
                      <a:r>
                        <a:rPr lang="en-GB" dirty="0" err="1"/>
                        <a:t>Gune</a:t>
                      </a:r>
                      <a:r>
                        <a:rPr lang="en-GB" dirty="0"/>
                        <a:t>, </a:t>
                      </a:r>
                      <a:r>
                        <a:rPr lang="en-GB" dirty="0" err="1"/>
                        <a:t>Shubham</a:t>
                      </a:r>
                      <a:r>
                        <a:rPr lang="en-GB" dirty="0"/>
                        <a:t> </a:t>
                      </a:r>
                      <a:r>
                        <a:rPr lang="en-GB" dirty="0" err="1"/>
                        <a:t>Dharamkar</a:t>
                      </a:r>
                      <a:r>
                        <a:rPr lang="en-GB" dirty="0"/>
                        <a:t>, </a:t>
                      </a:r>
                      <a:r>
                        <a:rPr lang="en-GB" dirty="0" err="1"/>
                        <a:t>Rohan</a:t>
                      </a:r>
                      <a:r>
                        <a:rPr lang="en-GB" dirty="0"/>
                        <a:t> </a:t>
                      </a:r>
                      <a:r>
                        <a:rPr lang="en-GB" dirty="0" err="1"/>
                        <a:t>Gokhale</a:t>
                      </a:r>
                      <a:endParaRPr lang="en-GB" dirty="0"/>
                    </a:p>
                  </a:txBody>
                  <a:tcPr/>
                </a:tc>
                <a:tc>
                  <a:txBody>
                    <a:bodyPr/>
                    <a:lstStyle/>
                    <a:p>
                      <a:r>
                        <a:rPr lang="en-US" dirty="0"/>
                        <a:t>1)Speech Extraction</a:t>
                      </a:r>
                    </a:p>
                    <a:p>
                      <a:r>
                        <a:rPr lang="en-US" dirty="0"/>
                        <a:t>2) Speech API</a:t>
                      </a:r>
                    </a:p>
                    <a:p>
                      <a:r>
                        <a:rPr lang="en-US" dirty="0"/>
                        <a:t>3) Speech Recognition</a:t>
                      </a:r>
                    </a:p>
                    <a:p>
                      <a:r>
                        <a:rPr lang="en-US" dirty="0"/>
                        <a:t>4) Audio extraction</a:t>
                      </a:r>
                    </a:p>
                    <a:p>
                      <a:r>
                        <a:rPr lang="en-US" dirty="0"/>
                        <a:t>5) how to convert to </a:t>
                      </a:r>
                      <a:r>
                        <a:rPr lang="en-US" dirty="0" err="1"/>
                        <a:t>srt</a:t>
                      </a:r>
                      <a:r>
                        <a:rPr lang="en-US" dirty="0"/>
                        <a:t> files</a:t>
                      </a:r>
                    </a:p>
                    <a:p>
                      <a:r>
                        <a:rPr lang="en-US" dirty="0"/>
                        <a:t>6)Natural language Processing</a:t>
                      </a:r>
                    </a:p>
                    <a:p>
                      <a:endParaRPr lang="en-GB" dirty="0"/>
                    </a:p>
                  </a:txBody>
                  <a:tcPr/>
                </a:tc>
                <a:tc>
                  <a:txBody>
                    <a:bodyPr/>
                    <a:lstStyle/>
                    <a:p>
                      <a:r>
                        <a:rPr lang="en-GB" dirty="0"/>
                        <a:t>Learn new language faster and follow along easily. Easier to translate</a:t>
                      </a:r>
                      <a:r>
                        <a:rPr lang="en-GB" baseline="0" dirty="0"/>
                        <a:t> to other language.</a:t>
                      </a:r>
                      <a:endParaRPr lang="en-GB" dirty="0"/>
                    </a:p>
                  </a:txBody>
                  <a:tcPr/>
                </a:tc>
                <a:tc>
                  <a:txBody>
                    <a:bodyPr/>
                    <a:lstStyle/>
                    <a:p>
                      <a:r>
                        <a:rPr lang="en-GB" dirty="0"/>
                        <a:t>It</a:t>
                      </a:r>
                      <a:r>
                        <a:rPr lang="en-GB" baseline="0" dirty="0"/>
                        <a:t> will take</a:t>
                      </a:r>
                      <a:r>
                        <a:rPr lang="en-GB" dirty="0"/>
                        <a:t> more time to  generate</a:t>
                      </a:r>
                      <a:r>
                        <a:rPr lang="en-GB" baseline="0" dirty="0"/>
                        <a:t> subtitle for large file..</a:t>
                      </a:r>
                      <a:endParaRPr lang="en-GB"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2946994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990282"/>
          </a:xfrm>
        </p:spPr>
        <p:txBody>
          <a:bodyPr>
            <a:normAutofit fontScale="90000"/>
          </a:bodyPr>
          <a:lstStyle/>
          <a:p>
            <a:pPr algn="ctr"/>
            <a:r>
              <a:rPr lang="en-US" sz="2000" dirty="0">
                <a:ea typeface="Arial Unicode MS" pitchFamily="34" charset="-128"/>
                <a:cs typeface="Arial Unicode MS" pitchFamily="34" charset="-128"/>
              </a:rPr>
              <a:t>Paper 4: </a:t>
            </a:r>
            <a:r>
              <a:rPr lang="en-US" sz="2000" b="1" dirty="0">
                <a:ea typeface="Arial Unicode MS" pitchFamily="34" charset="-128"/>
                <a:cs typeface="Arial Unicode MS" pitchFamily="34" charset="-128"/>
              </a:rPr>
              <a:t>Using Automatic speech recognition to enhance education for all students : turning a vision into reality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12533662"/>
              </p:ext>
            </p:extLst>
          </p:nvPr>
        </p:nvGraphicFramePr>
        <p:xfrm>
          <a:off x="381000" y="1295400"/>
          <a:ext cx="8153400" cy="485825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GB" dirty="0"/>
                        <a:t>IEEE,2004</a:t>
                      </a:r>
                    </a:p>
                  </a:txBody>
                  <a:tcPr/>
                </a:tc>
                <a:tc>
                  <a:txBody>
                    <a:bodyPr/>
                    <a:lstStyle/>
                    <a:p>
                      <a:r>
                        <a:rPr lang="en-GB" dirty="0"/>
                        <a:t> Mike Wald</a:t>
                      </a:r>
                    </a:p>
                  </a:txBody>
                  <a:tcPr/>
                </a:tc>
                <a:tc>
                  <a:txBody>
                    <a:bodyPr/>
                    <a:lstStyle/>
                    <a:p>
                      <a:r>
                        <a:rPr lang="en-US" sz="1800" kern="1200" dirty="0">
                          <a:solidFill>
                            <a:schemeClr val="dk1"/>
                          </a:solidFill>
                          <a:effectLst/>
                          <a:latin typeface="+mn-lt"/>
                          <a:ea typeface="+mn-ea"/>
                          <a:cs typeface="+mn-cs"/>
                        </a:rPr>
                        <a:t>1) ASR(Automatic Speech Recognition)</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2) Real Time Editing/Transcription</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3) Re-Voice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4) Feasibility Trials</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5) Speech Synchronized</a:t>
                      </a:r>
                      <a:endParaRPr lang="en-GB" dirty="0"/>
                    </a:p>
                  </a:txBody>
                  <a:tcPr/>
                </a:tc>
                <a:tc>
                  <a:txBody>
                    <a:bodyPr/>
                    <a:lstStyle/>
                    <a:p>
                      <a:r>
                        <a:rPr lang="en-GB" dirty="0"/>
                        <a:t>Eliminates</a:t>
                      </a:r>
                      <a:r>
                        <a:rPr lang="en-GB" baseline="0" dirty="0"/>
                        <a:t> Handwriting, spelling problems. Easy to understand the user.</a:t>
                      </a:r>
                      <a:endParaRPr lang="en-GB" dirty="0"/>
                    </a:p>
                  </a:txBody>
                  <a:tcPr/>
                </a:tc>
                <a:tc>
                  <a:txBody>
                    <a:bodyPr/>
                    <a:lstStyle/>
                    <a:p>
                      <a:r>
                        <a:rPr lang="en-US" dirty="0"/>
                        <a:t>physical problems include fatigue from speaking</a:t>
                      </a:r>
                    </a:p>
                    <a:p>
                      <a:r>
                        <a:rPr lang="en-US" dirty="0"/>
                        <a:t>continuously and the disruption in an office filled</a:t>
                      </a:r>
                    </a:p>
                    <a:p>
                      <a:r>
                        <a:rPr lang="en-US" dirty="0"/>
                        <a:t>with people speaking</a:t>
                      </a:r>
                      <a:endParaRPr lang="en-GB"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2061419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914082"/>
          </a:xfrm>
        </p:spPr>
        <p:txBody>
          <a:bodyPr>
            <a:normAutofit/>
          </a:bodyPr>
          <a:lstStyle/>
          <a:p>
            <a:r>
              <a:rPr lang="en-US" sz="2000" dirty="0">
                <a:ea typeface="Arial Unicode MS" pitchFamily="34" charset="-128"/>
                <a:cs typeface="Arial Unicode MS" pitchFamily="34" charset="-128"/>
              </a:rPr>
              <a:t>        Paper 5: </a:t>
            </a:r>
            <a:r>
              <a:rPr lang="en-US" sz="2000" b="1" dirty="0">
                <a:ea typeface="Arial Unicode MS" pitchFamily="34" charset="-128"/>
                <a:cs typeface="Arial Unicode MS" pitchFamily="34" charset="-128"/>
              </a:rPr>
              <a:t>minimum classification error rate    	  		methods for speech recognition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8930803"/>
              </p:ext>
            </p:extLst>
          </p:nvPr>
        </p:nvGraphicFramePr>
        <p:xfrm>
          <a:off x="533400" y="1295400"/>
          <a:ext cx="8153400" cy="4572000"/>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914400">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3445679">
                <a:tc>
                  <a:txBody>
                    <a:bodyPr/>
                    <a:lstStyle/>
                    <a:p>
                      <a:r>
                        <a:rPr lang="en-GB" dirty="0"/>
                        <a:t>IEEE,1997</a:t>
                      </a:r>
                    </a:p>
                  </a:txBody>
                  <a:tcPr/>
                </a:tc>
                <a:tc>
                  <a:txBody>
                    <a:bodyPr/>
                    <a:lstStyle/>
                    <a:p>
                      <a:r>
                        <a:rPr lang="en-GB" dirty="0" err="1"/>
                        <a:t>Biing-hwang</a:t>
                      </a:r>
                      <a:r>
                        <a:rPr lang="en-GB" dirty="0"/>
                        <a:t> </a:t>
                      </a:r>
                      <a:r>
                        <a:rPr lang="en-GB" dirty="0" err="1"/>
                        <a:t>Juang</a:t>
                      </a:r>
                      <a:r>
                        <a:rPr lang="en-GB" dirty="0"/>
                        <a:t>, Wu Chou, Chin-</a:t>
                      </a:r>
                      <a:r>
                        <a:rPr lang="en-GB" dirty="0" err="1"/>
                        <a:t>Hui</a:t>
                      </a:r>
                      <a:r>
                        <a:rPr lang="en-GB" dirty="0"/>
                        <a:t> Lee</a:t>
                      </a:r>
                    </a:p>
                  </a:txBody>
                  <a:tcPr/>
                </a:tc>
                <a:tc>
                  <a:txBody>
                    <a:bodyPr/>
                    <a:lstStyle/>
                    <a:p>
                      <a:r>
                        <a:rPr lang="en-GB" dirty="0"/>
                        <a:t>1) HMM </a:t>
                      </a:r>
                    </a:p>
                    <a:p>
                      <a:r>
                        <a:rPr lang="en-GB" dirty="0"/>
                        <a:t>2) MCE (Minimum Classification Error)</a:t>
                      </a:r>
                    </a:p>
                    <a:p>
                      <a:r>
                        <a:rPr lang="en-GB" dirty="0"/>
                        <a:t>3) MAP(Maximum a Posteriori)</a:t>
                      </a:r>
                    </a:p>
                    <a:p>
                      <a:r>
                        <a:rPr lang="en-GB" dirty="0"/>
                        <a:t>4) Statistical Method</a:t>
                      </a:r>
                    </a:p>
                    <a:p>
                      <a:r>
                        <a:rPr lang="en-GB" dirty="0"/>
                        <a:t>5) Speech Characteristics</a:t>
                      </a:r>
                    </a:p>
                    <a:p>
                      <a:r>
                        <a:rPr lang="en-GB" dirty="0"/>
                        <a:t>6) MCE Training</a:t>
                      </a:r>
                    </a:p>
                    <a:p>
                      <a:endParaRPr lang="en-GB" dirty="0"/>
                    </a:p>
                    <a:p>
                      <a:endParaRPr lang="en-GB" dirty="0"/>
                    </a:p>
                  </a:txBody>
                  <a:tcPr/>
                </a:tc>
                <a:tc>
                  <a:txBody>
                    <a:bodyPr/>
                    <a:lstStyle/>
                    <a:p>
                      <a:r>
                        <a:rPr lang="en-GB" dirty="0"/>
                        <a:t>There is MCE</a:t>
                      </a:r>
                      <a:r>
                        <a:rPr lang="en-GB" baseline="0" dirty="0"/>
                        <a:t> and HMM method used superiority over the distribution estimation method by speech recognition, they provides error rate.</a:t>
                      </a:r>
                      <a:endParaRPr lang="en-GB" dirty="0"/>
                    </a:p>
                  </a:txBody>
                  <a:tcPr/>
                </a:tc>
                <a:tc>
                  <a:txBody>
                    <a:bodyPr/>
                    <a:lstStyle/>
                    <a:p>
                      <a:r>
                        <a:rPr lang="en-GB" dirty="0"/>
                        <a:t>The</a:t>
                      </a:r>
                      <a:r>
                        <a:rPr lang="en-GB" baseline="0" dirty="0"/>
                        <a:t> MCE Approach to recognizer design aims at </a:t>
                      </a:r>
                      <a:r>
                        <a:rPr lang="en-GB" baseline="0"/>
                        <a:t>optimizing the recognizer </a:t>
                      </a:r>
                      <a:r>
                        <a:rPr lang="en-GB" baseline="0" dirty="0"/>
                        <a:t>parameter to minimize the error rate</a:t>
                      </a:r>
                      <a:endParaRPr lang="en-GB" dirty="0"/>
                    </a:p>
                  </a:txBody>
                  <a:tcPr/>
                </a:tc>
                <a:extLst>
                  <a:ext uri="{0D108BD9-81ED-4DB2-BD59-A6C34878D82A}">
                    <a16:rowId xmlns:a16="http://schemas.microsoft.com/office/drawing/2014/main" val="10001"/>
                  </a:ext>
                </a:extLst>
              </a:tr>
            </a:tbl>
          </a:graphicData>
        </a:graphic>
      </p:graphicFrame>
      <p:sp>
        <p:nvSpPr>
          <p:cNvPr id="5" name="Footer Placeholder 4"/>
          <p:cNvSpPr>
            <a:spLocks noGrp="1"/>
          </p:cNvSpPr>
          <p:nvPr>
            <p:ph type="ftr" sz="quarter" idx="11"/>
          </p:nvPr>
        </p:nvSpPr>
        <p:spPr/>
        <p:txBody>
          <a:bodyPr/>
          <a:lstStyle/>
          <a:p>
            <a:r>
              <a:rPr lang="en-US"/>
              <a:t>AUTOMATIC CAPTION GENERATOR</a:t>
            </a:r>
            <a:endParaRPr lang="en-US" dirty="0"/>
          </a:p>
        </p:txBody>
      </p:sp>
      <p:sp>
        <p:nvSpPr>
          <p:cNvPr id="8" name="Date Placeholder 7"/>
          <p:cNvSpPr>
            <a:spLocks noGrp="1"/>
          </p:cNvSpPr>
          <p:nvPr>
            <p:ph type="dt" sz="half" idx="10"/>
          </p:nvPr>
        </p:nvSpPr>
        <p:spPr/>
        <p:txBody>
          <a:bodyPr/>
          <a:lstStyle/>
          <a:p>
            <a:r>
              <a:rPr lang="en-IN" smtClean="0"/>
              <a:t>15-Apr-20</a:t>
            </a:r>
            <a:endParaRPr lang="en-US" dirty="0"/>
          </a:p>
        </p:txBody>
      </p:sp>
    </p:spTree>
    <p:extLst>
      <p:ext uri="{BB962C8B-B14F-4D97-AF65-F5344CB8AC3E}">
        <p14:creationId xmlns:p14="http://schemas.microsoft.com/office/powerpoint/2010/main" val="3421713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839200" cy="837882"/>
          </a:xfrm>
        </p:spPr>
        <p:txBody>
          <a:bodyPr>
            <a:normAutofit/>
          </a:bodyPr>
          <a:lstStyle/>
          <a:p>
            <a:r>
              <a:rPr lang="en-US" sz="2000" dirty="0">
                <a:ea typeface="Arial Unicode MS" pitchFamily="34" charset="-128"/>
                <a:cs typeface="Arial Unicode MS" pitchFamily="34" charset="-128"/>
              </a:rPr>
              <a:t>             </a:t>
            </a:r>
            <a:r>
              <a:rPr lang="en-US" sz="2200" dirty="0">
                <a:ea typeface="Arial Unicode MS" pitchFamily="34" charset="-128"/>
                <a:cs typeface="Arial Unicode MS" pitchFamily="34" charset="-128"/>
              </a:rPr>
              <a:t>Paper 6: </a:t>
            </a:r>
            <a:r>
              <a:rPr lang="en-US" sz="2200" dirty="0"/>
              <a:t>Implementation</a:t>
            </a:r>
            <a:r>
              <a:rPr lang="en-US" sz="2200" b="1" dirty="0"/>
              <a:t> of Speech to Text</a:t>
            </a:r>
            <a:br>
              <a:rPr lang="en-US" sz="2200" b="1" dirty="0"/>
            </a:br>
            <a:r>
              <a:rPr lang="en-US" sz="2200" b="1" dirty="0"/>
              <a:t>                            Conversion</a:t>
            </a:r>
            <a:endParaRPr lang="en-US" sz="2200" b="1" dirty="0">
              <a:ea typeface="Arial Unicode MS" pitchFamily="34" charset="-128"/>
              <a:cs typeface="Arial Unicode MS" pitchFamily="34"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41732446"/>
              </p:ext>
            </p:extLst>
          </p:nvPr>
        </p:nvGraphicFramePr>
        <p:xfrm>
          <a:off x="609600" y="1524000"/>
          <a:ext cx="8153400" cy="4109097"/>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000137">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3038144">
                <a:tc>
                  <a:txBody>
                    <a:bodyPr/>
                    <a:lstStyle/>
                    <a:p>
                      <a:r>
                        <a:rPr lang="en-GB" dirty="0"/>
                        <a:t>7,july,2015,</a:t>
                      </a:r>
                    </a:p>
                    <a:p>
                      <a:r>
                        <a:rPr lang="en-US" sz="1800" b="0" i="0" u="none" strike="noStrike" kern="1200" baseline="0" dirty="0">
                          <a:solidFill>
                            <a:schemeClr val="dk1"/>
                          </a:solidFill>
                          <a:latin typeface="+mn-lt"/>
                          <a:ea typeface="+mn-ea"/>
                          <a:cs typeface="+mn-cs"/>
                        </a:rPr>
                        <a:t>IJIRSET</a:t>
                      </a:r>
                      <a:endParaRPr lang="en-GB" dirty="0"/>
                    </a:p>
                  </a:txBody>
                  <a:tcPr/>
                </a:tc>
                <a:tc>
                  <a:txBody>
                    <a:bodyPr/>
                    <a:lstStyle/>
                    <a:p>
                      <a:r>
                        <a:rPr lang="en-US" sz="1800" kern="1200" dirty="0" err="1">
                          <a:solidFill>
                            <a:schemeClr val="dk1"/>
                          </a:solidFill>
                          <a:effectLst/>
                          <a:latin typeface="+mn-lt"/>
                          <a:ea typeface="+mn-ea"/>
                          <a:cs typeface="+mn-cs"/>
                        </a:rPr>
                        <a:t>Prachi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Khilari</a:t>
                      </a:r>
                      <a:r>
                        <a:rPr lang="en-US" sz="1800" kern="1200" dirty="0">
                          <a:solidFill>
                            <a:schemeClr val="dk1"/>
                          </a:solidFill>
                          <a:effectLst/>
                          <a:latin typeface="+mn-lt"/>
                          <a:ea typeface="+mn-ea"/>
                          <a:cs typeface="+mn-cs"/>
                        </a:rPr>
                        <a:t>, </a:t>
                      </a:r>
                    </a:p>
                    <a:p>
                      <a:endParaRPr lang="en-US"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Poffessor</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Bhope</a:t>
                      </a:r>
                      <a:r>
                        <a:rPr lang="en-US" sz="1800" kern="1200" dirty="0">
                          <a:solidFill>
                            <a:schemeClr val="dk1"/>
                          </a:solidFill>
                          <a:effectLst/>
                          <a:latin typeface="+mn-lt"/>
                          <a:ea typeface="+mn-ea"/>
                          <a:cs typeface="+mn-cs"/>
                        </a:rPr>
                        <a:t> V.P</a:t>
                      </a:r>
                      <a:endParaRPr lang="en-GB" dirty="0"/>
                    </a:p>
                  </a:txBody>
                  <a:tcPr/>
                </a:tc>
                <a:tc>
                  <a:txBody>
                    <a:bodyPr/>
                    <a:lstStyle/>
                    <a:p>
                      <a:pPr marL="342900" indent="-342900">
                        <a:buNone/>
                      </a:pPr>
                      <a:r>
                        <a:rPr lang="en-US" sz="1800" kern="1200" dirty="0">
                          <a:solidFill>
                            <a:schemeClr val="dk1"/>
                          </a:solidFill>
                          <a:effectLst/>
                          <a:latin typeface="+mn-lt"/>
                          <a:ea typeface="+mn-ea"/>
                          <a:cs typeface="+mn-cs"/>
                        </a:rPr>
                        <a:t>1)Types</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of speech</a:t>
                      </a:r>
                    </a:p>
                    <a:p>
                      <a:r>
                        <a:rPr lang="en-US" sz="1800" kern="1200" dirty="0">
                          <a:solidFill>
                            <a:schemeClr val="dk1"/>
                          </a:solidFill>
                          <a:effectLst/>
                          <a:latin typeface="+mn-lt"/>
                          <a:ea typeface="+mn-ea"/>
                          <a:cs typeface="+mn-cs"/>
                        </a:rPr>
                        <a:t>2) Speech</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production and speech production</a:t>
                      </a:r>
                    </a:p>
                    <a:p>
                      <a:r>
                        <a:rPr lang="en-US" sz="1800" kern="1200" dirty="0">
                          <a:solidFill>
                            <a:schemeClr val="dk1"/>
                          </a:solidFill>
                          <a:effectLst/>
                          <a:latin typeface="+mn-lt"/>
                          <a:ea typeface="+mn-ea"/>
                          <a:cs typeface="+mn-cs"/>
                        </a:rPr>
                        <a:t>3) speech recognition techniques: </a:t>
                      </a:r>
                      <a:r>
                        <a:rPr lang="en-US" sz="1800" kern="1200" dirty="0" err="1">
                          <a:solidFill>
                            <a:schemeClr val="dk1"/>
                          </a:solidFill>
                          <a:effectLst/>
                          <a:latin typeface="+mn-lt"/>
                          <a:ea typeface="+mn-ea"/>
                          <a:cs typeface="+mn-cs"/>
                        </a:rPr>
                        <a:t>Analysis,Feature</a:t>
                      </a:r>
                      <a:r>
                        <a:rPr lang="en-US" sz="1800" kern="1200" dirty="0">
                          <a:solidFill>
                            <a:schemeClr val="dk1"/>
                          </a:solidFill>
                          <a:effectLst/>
                          <a:latin typeface="+mn-lt"/>
                          <a:ea typeface="+mn-ea"/>
                          <a:cs typeface="+mn-cs"/>
                        </a:rPr>
                        <a:t> Extraction, Modeling , Testing.  </a:t>
                      </a:r>
                    </a:p>
                    <a:p>
                      <a:endParaRPr lang="en-GB" dirty="0"/>
                    </a:p>
                  </a:txBody>
                  <a:tcPr/>
                </a:tc>
                <a:tc>
                  <a:txBody>
                    <a:bodyPr/>
                    <a:lstStyle/>
                    <a:p>
                      <a:r>
                        <a:rPr lang="en-GB" baseline="0" dirty="0"/>
                        <a:t>     </a:t>
                      </a:r>
                      <a:endParaRPr lang="en-GB" dirty="0"/>
                    </a:p>
                  </a:txBody>
                  <a:tcPr/>
                </a:tc>
                <a:tc>
                  <a:txBody>
                    <a:bodyPr/>
                    <a:lstStyle/>
                    <a:p>
                      <a:r>
                        <a:rPr lang="en-GB" dirty="0"/>
                        <a:t>Difficult</a:t>
                      </a:r>
                      <a:r>
                        <a:rPr lang="en-GB" baseline="0" dirty="0"/>
                        <a:t> to generate text for some non adaptive word</a:t>
                      </a:r>
                      <a:endParaRPr lang="en-GB"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4190545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218882"/>
          </a:xfrm>
        </p:spPr>
        <p:txBody>
          <a:bodyPr>
            <a:normAutofit/>
          </a:bodyPr>
          <a:lstStyle/>
          <a:p>
            <a:r>
              <a:rPr lang="en-US" sz="2000" dirty="0">
                <a:ea typeface="Arial Unicode MS" pitchFamily="34" charset="-128"/>
                <a:cs typeface="Arial Unicode MS" pitchFamily="34" charset="-128"/>
              </a:rPr>
              <a:t>           Paper 7:</a:t>
            </a:r>
            <a:r>
              <a:rPr lang="en-US" sz="2000" dirty="0"/>
              <a:t> Real-time Subtitle Synchronization in   </a:t>
            </a:r>
            <a:br>
              <a:rPr lang="en-US" sz="2000" dirty="0"/>
            </a:br>
            <a:r>
              <a:rPr lang="en-US" sz="2000" dirty="0"/>
              <a:t>                            Live Television Programs</a:t>
            </a:r>
            <a:endParaRPr lang="en-US" sz="2000" dirty="0">
              <a:ea typeface="Arial Unicode MS" pitchFamily="34" charset="-128"/>
              <a:cs typeface="Arial Unicode MS" pitchFamily="34"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99481064"/>
              </p:ext>
            </p:extLst>
          </p:nvPr>
        </p:nvGraphicFramePr>
        <p:xfrm>
          <a:off x="609600" y="1524319"/>
          <a:ext cx="8153400" cy="42668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GB" dirty="0"/>
                        <a:t> IEEE, </a:t>
                      </a:r>
                    </a:p>
                    <a:p>
                      <a:r>
                        <a:rPr lang="en-GB" dirty="0"/>
                        <a:t>  2011     </a:t>
                      </a:r>
                    </a:p>
                  </a:txBody>
                  <a:tcPr/>
                </a:tc>
                <a:tc>
                  <a:txBody>
                    <a:bodyPr/>
                    <a:lstStyle/>
                    <a:p>
                      <a:r>
                        <a:rPr lang="en-US" sz="1800" b="0" i="0" u="none" strike="noStrike" kern="1200" baseline="0" dirty="0">
                          <a:solidFill>
                            <a:schemeClr val="dk1"/>
                          </a:solidFill>
                          <a:latin typeface="+mn-lt"/>
                          <a:ea typeface="+mn-ea"/>
                          <a:cs typeface="+mn-cs"/>
                        </a:rPr>
                        <a:t>Mercedes de Castro,</a:t>
                      </a:r>
                    </a:p>
                    <a:p>
                      <a:endParaRPr lang="en-US"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Diego </a:t>
                      </a:r>
                      <a:r>
                        <a:rPr lang="en-US" sz="1800" b="0" i="0" u="none" strike="noStrike" kern="1200" baseline="0" dirty="0" err="1">
                          <a:solidFill>
                            <a:schemeClr val="dk1"/>
                          </a:solidFill>
                          <a:latin typeface="+mn-lt"/>
                          <a:ea typeface="+mn-ea"/>
                          <a:cs typeface="+mn-cs"/>
                        </a:rPr>
                        <a:t>Carrero</a:t>
                      </a:r>
                      <a:r>
                        <a:rPr lang="en-US" sz="1800" b="0" i="0" u="none" strike="noStrike" kern="1200" baseline="0" dirty="0">
                          <a:solidFill>
                            <a:schemeClr val="dk1"/>
                          </a:solidFill>
                          <a:latin typeface="+mn-lt"/>
                          <a:ea typeface="+mn-ea"/>
                          <a:cs typeface="+mn-cs"/>
                        </a:rPr>
                        <a:t>,</a:t>
                      </a:r>
                    </a:p>
                    <a:p>
                      <a:endParaRPr lang="en-US"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Luis Puente</a:t>
                      </a:r>
                      <a:endParaRPr lang="en-GB" dirty="0"/>
                    </a:p>
                  </a:txBody>
                  <a:tcPr/>
                </a:tc>
                <a:tc>
                  <a:txBody>
                    <a:bodyPr/>
                    <a:lstStyle/>
                    <a:p>
                      <a:pPr lvl="0"/>
                      <a:r>
                        <a:rPr lang="en-US" sz="1400" kern="1200" dirty="0">
                          <a:solidFill>
                            <a:schemeClr val="dk1"/>
                          </a:solidFill>
                          <a:effectLst/>
                          <a:latin typeface="+mn-lt"/>
                          <a:ea typeface="+mn-ea"/>
                          <a:cs typeface="+mn-cs"/>
                        </a:rPr>
                        <a:t>1.AUTOMATIC SPEECH RECOGNITION</a:t>
                      </a:r>
                    </a:p>
                    <a:p>
                      <a:pPr lvl="0"/>
                      <a:endParaRPr lang="en-US" sz="1400" kern="1200" dirty="0">
                        <a:solidFill>
                          <a:schemeClr val="dk1"/>
                        </a:solidFill>
                        <a:effectLst/>
                        <a:latin typeface="+mn-lt"/>
                        <a:ea typeface="+mn-ea"/>
                        <a:cs typeface="+mn-cs"/>
                      </a:endParaRPr>
                    </a:p>
                    <a:p>
                      <a:pPr lvl="0"/>
                      <a:r>
                        <a:rPr lang="en-US" sz="1400" kern="1200" dirty="0">
                          <a:solidFill>
                            <a:schemeClr val="dk1"/>
                          </a:solidFill>
                          <a:effectLst/>
                          <a:latin typeface="+mn-lt"/>
                          <a:ea typeface="+mn-ea"/>
                          <a:cs typeface="+mn-cs"/>
                        </a:rPr>
                        <a:t>2.AUTOMATIC SPEECH RECOGNITION APPLIED TO TV LIVE  PROGRAMS</a:t>
                      </a:r>
                    </a:p>
                    <a:p>
                      <a:endParaRPr lang="en-GB" dirty="0"/>
                    </a:p>
                  </a:txBody>
                  <a:tcPr/>
                </a:tc>
                <a:tc>
                  <a:txBody>
                    <a:bodyPr/>
                    <a:lstStyle/>
                    <a:p>
                      <a:r>
                        <a:rPr lang="en-GB" dirty="0"/>
                        <a:t>1.Makes</a:t>
                      </a:r>
                      <a:r>
                        <a:rPr lang="en-GB" baseline="0" dirty="0"/>
                        <a:t> </a:t>
                      </a:r>
                      <a:r>
                        <a:rPr lang="en-GB" dirty="0"/>
                        <a:t>Easy to understand the visually</a:t>
                      </a:r>
                    </a:p>
                    <a:p>
                      <a:endParaRPr lang="en-GB" dirty="0"/>
                    </a:p>
                    <a:p>
                      <a:r>
                        <a:rPr lang="en-GB" dirty="0"/>
                        <a:t>2.Helpful</a:t>
                      </a:r>
                      <a:r>
                        <a:rPr lang="en-GB" baseline="0" dirty="0"/>
                        <a:t> for </a:t>
                      </a:r>
                    </a:p>
                    <a:p>
                      <a:r>
                        <a:rPr lang="en-GB" baseline="0" dirty="0"/>
                        <a:t>Deaf person</a:t>
                      </a:r>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4190545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142682"/>
          </a:xfrm>
        </p:spPr>
        <p:txBody>
          <a:bodyPr>
            <a:normAutofit/>
          </a:bodyPr>
          <a:lstStyle/>
          <a:p>
            <a:pPr algn="ctr"/>
            <a:r>
              <a:rPr lang="en-US" sz="2000" dirty="0">
                <a:ea typeface="Arial Unicode MS" pitchFamily="34" charset="-128"/>
                <a:cs typeface="Arial Unicode MS" pitchFamily="34" charset="-128"/>
              </a:rPr>
              <a:t>          Paper 8: </a:t>
            </a:r>
            <a:r>
              <a:rPr lang="en-US" sz="2000" dirty="0" err="1">
                <a:ea typeface="Arial Unicode MS" pitchFamily="34" charset="-128"/>
                <a:cs typeface="Arial Unicode MS" pitchFamily="34" charset="-128"/>
              </a:rPr>
              <a:t>multimodel</a:t>
            </a:r>
            <a:r>
              <a:rPr lang="en-US" sz="2000" dirty="0">
                <a:ea typeface="Arial Unicode MS" pitchFamily="34" charset="-128"/>
                <a:cs typeface="Arial Unicode MS" pitchFamily="34" charset="-128"/>
              </a:rPr>
              <a:t> human emotion recognition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50174540"/>
              </p:ext>
            </p:extLst>
          </p:nvPr>
        </p:nvGraphicFramePr>
        <p:xfrm>
          <a:off x="609600" y="1524319"/>
          <a:ext cx="8153400" cy="42668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GB" dirty="0"/>
                        <a:t>-</a:t>
                      </a:r>
                      <a:r>
                        <a:rPr lang="en-US" sz="1800" kern="1200" dirty="0">
                          <a:solidFill>
                            <a:schemeClr val="dk1"/>
                          </a:solidFill>
                          <a:effectLst/>
                          <a:latin typeface="+mn-lt"/>
                          <a:ea typeface="+mn-ea"/>
                          <a:cs typeface="+mn-cs"/>
                        </a:rPr>
                        <a:t>ATR Media Integration and Communication Laboratories</a:t>
                      </a:r>
                    </a:p>
                    <a:p>
                      <a:r>
                        <a:rPr lang="en-US" sz="1800" kern="1200" dirty="0">
                          <a:solidFill>
                            <a:schemeClr val="dk1"/>
                          </a:solidFill>
                          <a:effectLst/>
                          <a:latin typeface="+mn-lt"/>
                          <a:ea typeface="+mn-ea"/>
                          <a:cs typeface="+mn-cs"/>
                        </a:rPr>
                        <a:t>-1998</a:t>
                      </a:r>
                      <a:endParaRPr lang="en-GB" dirty="0"/>
                    </a:p>
                  </a:txBody>
                  <a:tcPr/>
                </a:tc>
                <a:tc>
                  <a:txBody>
                    <a:bodyPr/>
                    <a:lstStyle/>
                    <a:p>
                      <a:pPr marL="0" marR="0">
                        <a:spcBef>
                          <a:spcPts val="0"/>
                        </a:spcBef>
                        <a:spcAft>
                          <a:spcPts val="0"/>
                        </a:spcAft>
                      </a:pPr>
                      <a:r>
                        <a:rPr lang="en-US" sz="2000" dirty="0">
                          <a:effectLst/>
                          <a:latin typeface="Times New Roman"/>
                          <a:ea typeface="Arial"/>
                          <a:cs typeface="Arial"/>
                        </a:rPr>
                        <a:t>Lawerence </a:t>
                      </a:r>
                      <a:r>
                        <a:rPr lang="en-US" sz="2000" dirty="0" err="1">
                          <a:effectLst/>
                          <a:latin typeface="Times New Roman"/>
                          <a:ea typeface="Arial"/>
                          <a:cs typeface="Arial"/>
                        </a:rPr>
                        <a:t>chen</a:t>
                      </a:r>
                      <a:r>
                        <a:rPr lang="en-US" sz="2000" dirty="0">
                          <a:effectLst/>
                          <a:latin typeface="Times New Roman"/>
                          <a:ea typeface="Arial"/>
                          <a:cs typeface="Arial"/>
                        </a:rPr>
                        <a:t>, </a:t>
                      </a:r>
                    </a:p>
                    <a:p>
                      <a:pPr marL="0" marR="0">
                        <a:spcBef>
                          <a:spcPts val="0"/>
                        </a:spcBef>
                        <a:spcAft>
                          <a:spcPts val="0"/>
                        </a:spcAft>
                      </a:pPr>
                      <a:endParaRPr lang="en-US" sz="2000" dirty="0">
                        <a:effectLst/>
                        <a:latin typeface="Times New Roman"/>
                        <a:ea typeface="Arial"/>
                        <a:cs typeface="Arial"/>
                      </a:endParaRPr>
                    </a:p>
                    <a:p>
                      <a:pPr marL="0" marR="0">
                        <a:spcBef>
                          <a:spcPts val="0"/>
                        </a:spcBef>
                        <a:spcAft>
                          <a:spcPts val="0"/>
                        </a:spcAft>
                      </a:pPr>
                      <a:r>
                        <a:rPr lang="en-US" sz="2000" dirty="0">
                          <a:effectLst/>
                          <a:latin typeface="Times New Roman"/>
                          <a:ea typeface="Arial"/>
                          <a:cs typeface="Arial"/>
                        </a:rPr>
                        <a:t>Thomas </a:t>
                      </a:r>
                      <a:r>
                        <a:rPr lang="en-US" sz="2000" dirty="0" err="1">
                          <a:effectLst/>
                          <a:latin typeface="Times New Roman"/>
                          <a:ea typeface="Arial"/>
                          <a:cs typeface="Arial"/>
                        </a:rPr>
                        <a:t>Hunang</a:t>
                      </a:r>
                      <a:endParaRPr lang="en-US" sz="2000" dirty="0">
                        <a:effectLst/>
                        <a:latin typeface="Calibri"/>
                        <a:ea typeface="Calibri"/>
                        <a:cs typeface="Arial"/>
                      </a:endParaRPr>
                    </a:p>
                  </a:txBody>
                  <a:tcPr marL="68580" marR="68580" marT="0" marB="0"/>
                </a:tc>
                <a:tc>
                  <a:txBody>
                    <a:bodyPr/>
                    <a:lstStyle/>
                    <a:p>
                      <a:pPr lvl="0"/>
                      <a:r>
                        <a:rPr lang="en-US" sz="1800" kern="1200" dirty="0">
                          <a:solidFill>
                            <a:schemeClr val="dk1"/>
                          </a:solidFill>
                          <a:effectLst/>
                          <a:latin typeface="+mn-lt"/>
                          <a:ea typeface="+mn-ea"/>
                          <a:cs typeface="+mn-cs"/>
                        </a:rPr>
                        <a:t> </a:t>
                      </a:r>
                    </a:p>
                    <a:p>
                      <a:pPr lvl="0"/>
                      <a:r>
                        <a:rPr lang="en-US" sz="1800" kern="1200" dirty="0">
                          <a:solidFill>
                            <a:schemeClr val="dk1"/>
                          </a:solidFill>
                          <a:effectLst/>
                          <a:latin typeface="+mn-lt"/>
                          <a:ea typeface="+mn-ea"/>
                          <a:cs typeface="+mn-cs"/>
                        </a:rPr>
                        <a:t>1.Audio processing</a:t>
                      </a:r>
                    </a:p>
                    <a:p>
                      <a:pPr lvl="0"/>
                      <a:endParaRPr lang="en-US" sz="1800" kern="1200" dirty="0">
                        <a:solidFill>
                          <a:schemeClr val="dk1"/>
                        </a:solidFill>
                        <a:effectLst/>
                        <a:latin typeface="+mn-lt"/>
                        <a:ea typeface="+mn-ea"/>
                        <a:cs typeface="+mn-cs"/>
                      </a:endParaRPr>
                    </a:p>
                    <a:p>
                      <a:pPr lvl="0"/>
                      <a:r>
                        <a:rPr lang="en-US" sz="1800" kern="1200" dirty="0">
                          <a:solidFill>
                            <a:schemeClr val="dk1"/>
                          </a:solidFill>
                          <a:effectLst/>
                          <a:latin typeface="+mn-lt"/>
                          <a:ea typeface="+mn-ea"/>
                          <a:cs typeface="+mn-cs"/>
                        </a:rPr>
                        <a:t>2.Video processing</a:t>
                      </a:r>
                    </a:p>
                    <a:p>
                      <a:pPr lvl="0"/>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3.Bimodal data</a:t>
                      </a:r>
                      <a:endParaRPr lang="en-US" sz="1000" dirty="0">
                        <a:effectLst/>
                        <a:latin typeface="Calibri"/>
                        <a:ea typeface="Calibri"/>
                        <a:cs typeface="Arial"/>
                      </a:endParaRPr>
                    </a:p>
                  </a:txBody>
                  <a:tcPr marL="68580" marR="68580" marT="0" marB="0"/>
                </a:tc>
                <a:tc>
                  <a:txBody>
                    <a:bodyPr/>
                    <a:lstStyle/>
                    <a:p>
                      <a:r>
                        <a:rPr lang="en-GB" dirty="0"/>
                        <a:t>1.Increase</a:t>
                      </a:r>
                      <a:r>
                        <a:rPr lang="en-GB" baseline="0" dirty="0"/>
                        <a:t> the rate of recognition</a:t>
                      </a:r>
                    </a:p>
                    <a:p>
                      <a:endParaRPr lang="en-GB" baseline="0" dirty="0"/>
                    </a:p>
                    <a:p>
                      <a:r>
                        <a:rPr lang="en-GB" baseline="0" dirty="0"/>
                        <a:t>2.More accurate</a:t>
                      </a:r>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4190545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142682"/>
          </a:xfrm>
        </p:spPr>
        <p:txBody>
          <a:bodyPr>
            <a:normAutofit/>
          </a:bodyPr>
          <a:lstStyle/>
          <a:p>
            <a:pPr algn="ctr"/>
            <a:r>
              <a:rPr lang="en-US" sz="2000" dirty="0">
                <a:ea typeface="Arial Unicode MS" pitchFamily="34" charset="-128"/>
                <a:cs typeface="Arial Unicode MS" pitchFamily="34" charset="-128"/>
              </a:rPr>
              <a:t>     Paper 9:</a:t>
            </a:r>
            <a:r>
              <a:rPr lang="en-US" sz="2000" dirty="0"/>
              <a:t> Generating Subtitles Automatically using   </a:t>
            </a:r>
            <a:br>
              <a:rPr lang="en-US" sz="2000" dirty="0"/>
            </a:br>
            <a:r>
              <a:rPr lang="en-US" sz="2000" dirty="0"/>
              <a:t>                   Audio Extraction and Speech Recognition</a:t>
            </a:r>
            <a:endParaRPr lang="en-US" sz="2000" dirty="0">
              <a:ea typeface="Arial Unicode MS" pitchFamily="34" charset="-128"/>
              <a:cs typeface="Arial Unicode MS" pitchFamily="34"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21011368"/>
              </p:ext>
            </p:extLst>
          </p:nvPr>
        </p:nvGraphicFramePr>
        <p:xfrm>
          <a:off x="609600" y="1524319"/>
          <a:ext cx="8153400" cy="42668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GB" dirty="0"/>
                        <a:t>-IEEE</a:t>
                      </a:r>
                    </a:p>
                    <a:p>
                      <a:r>
                        <a:rPr lang="en-GB" dirty="0"/>
                        <a:t>-2015</a:t>
                      </a:r>
                    </a:p>
                  </a:txBody>
                  <a:tcPr/>
                </a:tc>
                <a:tc>
                  <a:txBody>
                    <a:bodyPr/>
                    <a:lstStyle/>
                    <a:p>
                      <a:r>
                        <a:rPr lang="en-GB" dirty="0"/>
                        <a:t>1.Abhinav </a:t>
                      </a:r>
                      <a:r>
                        <a:rPr lang="en-GB" dirty="0" err="1"/>
                        <a:t>mathur</a:t>
                      </a:r>
                      <a:endParaRPr lang="en-GB" dirty="0"/>
                    </a:p>
                    <a:p>
                      <a:endParaRPr lang="en-GB" dirty="0"/>
                    </a:p>
                    <a:p>
                      <a:r>
                        <a:rPr lang="en-GB" dirty="0"/>
                        <a:t>2.Tanya </a:t>
                      </a:r>
                      <a:r>
                        <a:rPr lang="en-GB" dirty="0" err="1"/>
                        <a:t>saxena</a:t>
                      </a:r>
                      <a:endParaRPr lang="en-GB" dirty="0"/>
                    </a:p>
                  </a:txBody>
                  <a:tcPr/>
                </a:tc>
                <a:tc>
                  <a:txBody>
                    <a:bodyPr/>
                    <a:lstStyle/>
                    <a:p>
                      <a:pPr lvl="0"/>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1.Audio extraction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2. speech reorganization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3. subtitle generation</a:t>
                      </a:r>
                    </a:p>
                    <a:p>
                      <a:endParaRPr lang="en-GB" dirty="0"/>
                    </a:p>
                  </a:txBody>
                  <a:tcPr/>
                </a:tc>
                <a:tc>
                  <a:txBody>
                    <a:bodyPr/>
                    <a:lstStyle/>
                    <a:p>
                      <a:r>
                        <a:rPr lang="en-GB" dirty="0"/>
                        <a:t>-</a:t>
                      </a:r>
                    </a:p>
                  </a:txBody>
                  <a:tcPr/>
                </a:tc>
                <a:tc>
                  <a:txBody>
                    <a:bodyPr/>
                    <a:lstStyle/>
                    <a:p>
                      <a:r>
                        <a:rPr lang="en-GB" dirty="0"/>
                        <a:t>Accuracy</a:t>
                      </a:r>
                      <a:r>
                        <a:rPr lang="en-GB" baseline="0" dirty="0"/>
                        <a:t> problem</a:t>
                      </a:r>
                      <a:endParaRPr lang="en-GB"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4190545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218882"/>
          </a:xfrm>
        </p:spPr>
        <p:txBody>
          <a:bodyPr>
            <a:normAutofit/>
          </a:bodyPr>
          <a:lstStyle/>
          <a:p>
            <a:pPr algn="ctr"/>
            <a:r>
              <a:rPr lang="en-US" sz="2000" dirty="0">
                <a:ea typeface="Arial Unicode MS" pitchFamily="34" charset="-128"/>
                <a:cs typeface="Arial Unicode MS" pitchFamily="34" charset="-128"/>
              </a:rPr>
              <a:t>Paper 10: </a:t>
            </a:r>
            <a:r>
              <a:rPr lang="en-US" sz="2000" dirty="0"/>
              <a:t>Introduction to Various Algorithms of  </a:t>
            </a:r>
            <a:br>
              <a:rPr lang="en-US" sz="2000" dirty="0"/>
            </a:br>
            <a:r>
              <a:rPr lang="en-US" sz="2000" dirty="0"/>
              <a:t>               Speech Recognition: HMM, DTW and ANN</a:t>
            </a:r>
            <a:endParaRPr lang="en-US" sz="2000" dirty="0">
              <a:ea typeface="Arial Unicode MS" pitchFamily="34" charset="-128"/>
              <a:cs typeface="Arial Unicode MS" pitchFamily="34"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62920205"/>
              </p:ext>
            </p:extLst>
          </p:nvPr>
        </p:nvGraphicFramePr>
        <p:xfrm>
          <a:off x="609600" y="1524319"/>
          <a:ext cx="8153400" cy="409924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99028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85985">
                <a:tc>
                  <a:txBody>
                    <a:bodyPr/>
                    <a:lstStyle/>
                    <a:p>
                      <a:r>
                        <a:rPr lang="en-US" sz="1800" b="0" i="0" u="none" strike="noStrike" kern="1200" baseline="0" dirty="0">
                          <a:solidFill>
                            <a:schemeClr val="dk1"/>
                          </a:solidFill>
                          <a:latin typeface="+mn-lt"/>
                          <a:ea typeface="+mn-ea"/>
                          <a:cs typeface="+mn-cs"/>
                        </a:rPr>
                        <a:t>-IJEDR </a:t>
                      </a:r>
                    </a:p>
                    <a:p>
                      <a:r>
                        <a:rPr lang="en-GB" dirty="0"/>
                        <a:t>-2014</a:t>
                      </a:r>
                    </a:p>
                  </a:txBody>
                  <a:tcPr/>
                </a:tc>
                <a:tc>
                  <a:txBody>
                    <a:bodyPr/>
                    <a:lstStyle/>
                    <a:p>
                      <a:r>
                        <a:rPr lang="en-US" sz="1800" kern="1200" dirty="0">
                          <a:solidFill>
                            <a:schemeClr val="dk1"/>
                          </a:solidFill>
                          <a:effectLst/>
                          <a:latin typeface="+mn-lt"/>
                          <a:ea typeface="+mn-ea"/>
                          <a:cs typeface="+mn-cs"/>
                        </a:rPr>
                        <a:t>Pahini A. Trivedi</a:t>
                      </a:r>
                      <a:endParaRPr lang="en-GB" dirty="0"/>
                    </a:p>
                  </a:txBody>
                  <a:tcPr/>
                </a:tc>
                <a:tc>
                  <a:txBody>
                    <a:bodyPr/>
                    <a:lstStyle/>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1) RAW speech</a:t>
                      </a:r>
                    </a:p>
                    <a:p>
                      <a:r>
                        <a:rPr lang="en-US" sz="1800" kern="1200" dirty="0">
                          <a:solidFill>
                            <a:schemeClr val="dk1"/>
                          </a:solidFill>
                          <a:effectLst/>
                          <a:latin typeface="+mn-lt"/>
                          <a:ea typeface="+mn-ea"/>
                          <a:cs typeface="+mn-cs"/>
                        </a:rPr>
                        <a:t>2) Signal analysis	</a:t>
                      </a:r>
                    </a:p>
                    <a:p>
                      <a:r>
                        <a:rPr lang="en-US" sz="1800" kern="1200" dirty="0">
                          <a:solidFill>
                            <a:schemeClr val="dk1"/>
                          </a:solidFill>
                          <a:effectLst/>
                          <a:latin typeface="+mn-lt"/>
                          <a:ea typeface="+mn-ea"/>
                          <a:cs typeface="+mn-cs"/>
                        </a:rPr>
                        <a:t>3) Perceptual Linear</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prediction(PLP)</a:t>
                      </a:r>
                    </a:p>
                    <a:p>
                      <a:r>
                        <a:rPr lang="en-US" sz="1800" kern="1200" dirty="0">
                          <a:solidFill>
                            <a:schemeClr val="dk1"/>
                          </a:solidFill>
                          <a:effectLst/>
                          <a:latin typeface="+mn-lt"/>
                          <a:ea typeface="+mn-ea"/>
                          <a:cs typeface="+mn-cs"/>
                        </a:rPr>
                        <a:t>4)linear predictive coding(LPC)</a:t>
                      </a:r>
                    </a:p>
                    <a:p>
                      <a:endParaRPr lang="en-GB" dirty="0"/>
                    </a:p>
                  </a:txBody>
                  <a:tcPr/>
                </a:tc>
                <a:tc>
                  <a:txBody>
                    <a:bodyPr/>
                    <a:lstStyle/>
                    <a:p>
                      <a:r>
                        <a:rPr lang="en-GB" dirty="0"/>
                        <a:t>Algorithm makes easy to</a:t>
                      </a:r>
                      <a:r>
                        <a:rPr lang="en-GB" baseline="0" dirty="0"/>
                        <a:t> implement speech recognition</a:t>
                      </a:r>
                      <a:endParaRPr lang="en-GB" dirty="0"/>
                    </a:p>
                  </a:txBody>
                  <a:tcPr/>
                </a:tc>
                <a:tc>
                  <a:txBody>
                    <a:bodyPr/>
                    <a:lstStyle/>
                    <a:p>
                      <a:r>
                        <a:rPr lang="en-US" sz="1200" b="1" i="1" u="none" strike="noStrike" kern="1200" baseline="0" dirty="0">
                          <a:solidFill>
                            <a:schemeClr val="dk1"/>
                          </a:solidFill>
                          <a:latin typeface="+mn-lt"/>
                          <a:ea typeface="+mn-ea"/>
                          <a:cs typeface="+mn-cs"/>
                        </a:rPr>
                        <a:t>Limitations of HMM </a:t>
                      </a:r>
                      <a:endParaRPr lang="en-US" sz="1200" b="0" i="0" u="none" strike="noStrike" kern="1200" baseline="0" dirty="0">
                        <a:solidFill>
                          <a:schemeClr val="dk1"/>
                        </a:solidFill>
                        <a:latin typeface="+mn-lt"/>
                        <a:ea typeface="+mn-ea"/>
                        <a:cs typeface="+mn-cs"/>
                      </a:endParaRPr>
                    </a:p>
                    <a:p>
                      <a:r>
                        <a:rPr lang="en-US" sz="1400" b="0" i="0" u="none" strike="noStrike" kern="1200" baseline="0" dirty="0">
                          <a:solidFill>
                            <a:schemeClr val="dk1"/>
                          </a:solidFill>
                          <a:latin typeface="+mn-lt"/>
                          <a:ea typeface="+mn-ea"/>
                          <a:cs typeface="+mn-cs"/>
                        </a:rPr>
                        <a:t> Constant observation of frames </a:t>
                      </a:r>
                    </a:p>
                    <a:p>
                      <a:r>
                        <a:rPr lang="en-US" sz="1400" b="0" i="0" u="none" strike="noStrike" kern="1200" baseline="0" dirty="0">
                          <a:solidFill>
                            <a:schemeClr val="dk1"/>
                          </a:solidFill>
                          <a:latin typeface="+mn-lt"/>
                          <a:ea typeface="+mn-ea"/>
                          <a:cs typeface="+mn-cs"/>
                        </a:rPr>
                        <a:t> The Markov assumption </a:t>
                      </a:r>
                    </a:p>
                    <a:p>
                      <a:r>
                        <a:rPr lang="en-US" sz="1400" b="0" i="0" u="none" strike="noStrike" kern="1200" baseline="0" dirty="0">
                          <a:solidFill>
                            <a:schemeClr val="dk1"/>
                          </a:solidFill>
                          <a:latin typeface="+mn-lt"/>
                          <a:ea typeface="+mn-ea"/>
                          <a:cs typeface="+mn-cs"/>
                        </a:rPr>
                        <a:t> Lack of formal methods for choosing a model topology </a:t>
                      </a:r>
                    </a:p>
                    <a:p>
                      <a:endParaRPr lang="en-US" sz="1200" b="0" i="0" u="none" strike="noStrike" kern="1200" baseline="0" dirty="0">
                        <a:solidFill>
                          <a:schemeClr val="dk1"/>
                        </a:solidFill>
                        <a:latin typeface="+mn-lt"/>
                        <a:ea typeface="+mn-ea"/>
                        <a:cs typeface="+mn-cs"/>
                      </a:endParaRPr>
                    </a:p>
                    <a:p>
                      <a:endParaRPr lang="en-US" sz="1800" b="0" i="0" u="none" strike="noStrike" kern="1200" baseline="0" dirty="0">
                        <a:solidFill>
                          <a:schemeClr val="dk1"/>
                        </a:solidFill>
                        <a:latin typeface="+mn-lt"/>
                        <a:ea typeface="+mn-ea"/>
                        <a:cs typeface="+mn-cs"/>
                      </a:endParaRPr>
                    </a:p>
                    <a:p>
                      <a:endParaRPr lang="en-GB"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4190545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Arial Unicode MS" pitchFamily="34" charset="-128"/>
                <a:ea typeface="Arial Unicode MS" pitchFamily="34" charset="-128"/>
                <a:cs typeface="Arial Unicode MS" pitchFamily="34" charset="-128"/>
              </a:rPr>
              <a:t>Outline</a:t>
            </a:r>
          </a:p>
        </p:txBody>
      </p:sp>
      <p:sp>
        <p:nvSpPr>
          <p:cNvPr id="3" name="Content Placeholder 2"/>
          <p:cNvSpPr>
            <a:spLocks noGrp="1"/>
          </p:cNvSpPr>
          <p:nvPr>
            <p:ph idx="1"/>
          </p:nvPr>
        </p:nvSpPr>
        <p:spPr/>
        <p:txBody>
          <a:bodyPr>
            <a:normAutofit lnSpcReduction="10000"/>
          </a:bodyPr>
          <a:lstStyle/>
          <a:p>
            <a:pPr marL="342900" indent="-342900">
              <a:buFont typeface="Wingdings" pitchFamily="2" charset="2"/>
              <a:buChar char="Ø"/>
            </a:pPr>
            <a:r>
              <a:rPr lang="en-US" dirty="0">
                <a:latin typeface="Times New Roman" pitchFamily="18" charset="0"/>
                <a:cs typeface="Times New Roman" pitchFamily="18" charset="0"/>
              </a:rPr>
              <a:t>Introduction</a:t>
            </a:r>
          </a:p>
          <a:p>
            <a:pPr marL="342900" indent="-342900">
              <a:buFont typeface="Wingdings" pitchFamily="2" charset="2"/>
              <a:buChar char="Ø"/>
            </a:pPr>
            <a:r>
              <a:rPr lang="en-US" dirty="0">
                <a:latin typeface="Times New Roman" pitchFamily="18" charset="0"/>
                <a:cs typeface="Times New Roman" pitchFamily="18" charset="0"/>
              </a:rPr>
              <a:t>Motivation</a:t>
            </a:r>
          </a:p>
          <a:p>
            <a:pPr marL="342900" indent="-342900">
              <a:buFont typeface="Wingdings" pitchFamily="2" charset="2"/>
              <a:buChar char="Ø"/>
            </a:pPr>
            <a:r>
              <a:rPr lang="en-IN" dirty="0">
                <a:latin typeface="Times New Roman" pitchFamily="18" charset="0"/>
                <a:cs typeface="Times New Roman" pitchFamily="18" charset="0"/>
              </a:rPr>
              <a:t>Aim &amp; Objectives</a:t>
            </a:r>
          </a:p>
          <a:p>
            <a:pPr marL="342900" indent="-342900">
              <a:buFont typeface="Wingdings" pitchFamily="2" charset="2"/>
              <a:buChar char="Ø"/>
            </a:pPr>
            <a:r>
              <a:rPr lang="en-IN" dirty="0">
                <a:latin typeface="Times New Roman" pitchFamily="18" charset="0"/>
                <a:cs typeface="Times New Roman" pitchFamily="18" charset="0"/>
              </a:rPr>
              <a:t>Literature Survey</a:t>
            </a:r>
          </a:p>
          <a:p>
            <a:pPr marL="342900" indent="-342900">
              <a:buFont typeface="Wingdings" pitchFamily="2" charset="2"/>
              <a:buChar char="Ø"/>
            </a:pPr>
            <a:r>
              <a:rPr lang="en-IN" dirty="0">
                <a:latin typeface="Times New Roman" pitchFamily="18" charset="0"/>
                <a:cs typeface="Times New Roman" pitchFamily="18" charset="0"/>
              </a:rPr>
              <a:t>Methodology</a:t>
            </a:r>
          </a:p>
          <a:p>
            <a:pPr marL="342900" indent="-342900">
              <a:buFont typeface="Wingdings" pitchFamily="2" charset="2"/>
              <a:buChar char="Ø"/>
            </a:pPr>
            <a:r>
              <a:rPr lang="en-IN" dirty="0">
                <a:latin typeface="Times New Roman" pitchFamily="18" charset="0"/>
                <a:cs typeface="Times New Roman" pitchFamily="18" charset="0"/>
              </a:rPr>
              <a:t>Existing Work Flow</a:t>
            </a:r>
          </a:p>
          <a:p>
            <a:pPr marL="342900" indent="-342900">
              <a:buFont typeface="Wingdings" pitchFamily="2" charset="2"/>
              <a:buChar char="Ø"/>
            </a:pPr>
            <a:r>
              <a:rPr lang="en-IN" dirty="0">
                <a:latin typeface="Times New Roman" pitchFamily="18" charset="0"/>
                <a:cs typeface="Times New Roman" pitchFamily="18" charset="0"/>
              </a:rPr>
              <a:t>Proposed Work </a:t>
            </a:r>
            <a:r>
              <a:rPr lang="en-IN" dirty="0" smtClean="0">
                <a:latin typeface="Times New Roman" pitchFamily="18" charset="0"/>
                <a:cs typeface="Times New Roman" pitchFamily="18" charset="0"/>
              </a:rPr>
              <a:t>Flow</a:t>
            </a:r>
          </a:p>
          <a:p>
            <a:pPr marL="342900" indent="-342900">
              <a:buFont typeface="Wingdings" pitchFamily="2" charset="2"/>
              <a:buChar char="Ø"/>
            </a:pPr>
            <a:r>
              <a:rPr lang="en-IN" dirty="0" smtClean="0">
                <a:latin typeface="Times New Roman" pitchFamily="18" charset="0"/>
                <a:cs typeface="Times New Roman" pitchFamily="18" charset="0"/>
              </a:rPr>
              <a:t>Implementation</a:t>
            </a:r>
          </a:p>
          <a:p>
            <a:pPr marL="342900" indent="-342900">
              <a:buFont typeface="Wingdings" pitchFamily="2" charset="2"/>
              <a:buChar char="Ø"/>
            </a:pPr>
            <a:r>
              <a:rPr lang="en-IN" dirty="0" smtClean="0">
                <a:latin typeface="Times New Roman" pitchFamily="18" charset="0"/>
                <a:cs typeface="Times New Roman" pitchFamily="18" charset="0"/>
              </a:rPr>
              <a:t>Future Scope</a:t>
            </a:r>
            <a:endParaRPr lang="en-IN" dirty="0">
              <a:latin typeface="Times New Roman" pitchFamily="18" charset="0"/>
              <a:cs typeface="Times New Roman" pitchFamily="18" charset="0"/>
            </a:endParaRPr>
          </a:p>
          <a:p>
            <a:pPr marL="342900" indent="-342900">
              <a:buFont typeface="Wingdings" pitchFamily="2" charset="2"/>
              <a:buChar char="Ø"/>
            </a:pPr>
            <a:r>
              <a:rPr lang="en-IN" dirty="0">
                <a:latin typeface="Times New Roman" pitchFamily="18" charset="0"/>
                <a:cs typeface="Times New Roman" pitchFamily="18" charset="0"/>
              </a:rPr>
              <a:t>Conclusion</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540035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218882"/>
          </a:xfrm>
        </p:spPr>
        <p:txBody>
          <a:bodyPr>
            <a:normAutofit/>
          </a:bodyPr>
          <a:lstStyle/>
          <a:p>
            <a:r>
              <a:rPr lang="en-US" sz="2000" dirty="0">
                <a:latin typeface="Arial Unicode MS" pitchFamily="34" charset="-128"/>
                <a:ea typeface="Arial Unicode MS" pitchFamily="34" charset="-128"/>
                <a:cs typeface="Arial Unicode MS" pitchFamily="34" charset="-128"/>
              </a:rPr>
              <a:t>               </a:t>
            </a:r>
            <a:r>
              <a:rPr lang="en-US" sz="2000" dirty="0">
                <a:ea typeface="Arial Unicode MS" pitchFamily="34" charset="-128"/>
                <a:cs typeface="Arial Unicode MS" pitchFamily="34" charset="-128"/>
              </a:rPr>
              <a:t>Paper 11: </a:t>
            </a:r>
            <a:r>
              <a:rPr lang="en-US" sz="2000" dirty="0"/>
              <a:t>Speech-To-Text Conversion (STT) System      </a:t>
            </a:r>
            <a:br>
              <a:rPr lang="en-US" sz="2000" dirty="0"/>
            </a:br>
            <a:r>
              <a:rPr lang="en-US" sz="2000" dirty="0"/>
              <a:t>                               Using Hidden Markov Model (HMM) </a:t>
            </a:r>
            <a:endParaRPr lang="en-US" sz="2000" dirty="0">
              <a:latin typeface="Arial Unicode MS" pitchFamily="34" charset="-128"/>
              <a:ea typeface="Arial Unicode MS" pitchFamily="34" charset="-128"/>
              <a:cs typeface="Arial Unicode MS" pitchFamily="34" charset="-128"/>
            </a:endParaRPr>
          </a:p>
        </p:txBody>
      </p:sp>
      <p:graphicFrame>
        <p:nvGraphicFramePr>
          <p:cNvPr id="7" name="Content Placeholder 6"/>
          <p:cNvGraphicFramePr>
            <a:graphicFrameLocks noGrp="1"/>
          </p:cNvGraphicFramePr>
          <p:nvPr>
            <p:ph idx="1"/>
          </p:nvPr>
        </p:nvGraphicFramePr>
        <p:xfrm>
          <a:off x="609600" y="1524319"/>
          <a:ext cx="8153400" cy="401079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21888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US" sz="1800" kern="1200" baseline="0" dirty="0">
                          <a:solidFill>
                            <a:schemeClr val="dk1"/>
                          </a:solidFill>
                          <a:latin typeface="+mn-lt"/>
                          <a:ea typeface="+mn-ea"/>
                          <a:cs typeface="+mn-cs"/>
                        </a:rPr>
                        <a:t>IJSTR,</a:t>
                      </a:r>
                    </a:p>
                    <a:p>
                      <a:r>
                        <a:rPr lang="en-US" sz="1800" kern="1200" baseline="0" dirty="0">
                          <a:solidFill>
                            <a:schemeClr val="dk1"/>
                          </a:solidFill>
                          <a:latin typeface="+mn-lt"/>
                          <a:ea typeface="+mn-ea"/>
                          <a:cs typeface="+mn-cs"/>
                        </a:rPr>
                        <a:t>JUNE-2015 </a:t>
                      </a:r>
                      <a:endParaRPr lang="en-GB" dirty="0"/>
                    </a:p>
                  </a:txBody>
                  <a:tcPr/>
                </a:tc>
                <a:tc>
                  <a:txBody>
                    <a:bodyPr/>
                    <a:lstStyle/>
                    <a:p>
                      <a:r>
                        <a:rPr lang="en-US" sz="1800" kern="1200" baseline="0" dirty="0">
                          <a:solidFill>
                            <a:schemeClr val="dk1"/>
                          </a:solidFill>
                          <a:latin typeface="+mn-lt"/>
                          <a:ea typeface="+mn-ea"/>
                          <a:cs typeface="+mn-cs"/>
                        </a:rPr>
                        <a:t>Su </a:t>
                      </a:r>
                      <a:r>
                        <a:rPr lang="en-US" sz="1800" kern="1200" baseline="0" dirty="0" err="1">
                          <a:solidFill>
                            <a:schemeClr val="dk1"/>
                          </a:solidFill>
                          <a:latin typeface="+mn-lt"/>
                          <a:ea typeface="+mn-ea"/>
                          <a:cs typeface="+mn-cs"/>
                        </a:rPr>
                        <a:t>Myat</a:t>
                      </a:r>
                      <a:r>
                        <a:rPr lang="en-US" sz="1800" kern="1200" baseline="0" dirty="0">
                          <a:solidFill>
                            <a:schemeClr val="dk1"/>
                          </a:solidFill>
                          <a:latin typeface="+mn-lt"/>
                          <a:ea typeface="+mn-ea"/>
                          <a:cs typeface="+mn-cs"/>
                        </a:rPr>
                        <a:t> Mon, </a:t>
                      </a:r>
                    </a:p>
                    <a:p>
                      <a:r>
                        <a:rPr lang="en-US" sz="1800" kern="1200" baseline="0" dirty="0" err="1">
                          <a:solidFill>
                            <a:schemeClr val="dk1"/>
                          </a:solidFill>
                          <a:latin typeface="+mn-lt"/>
                          <a:ea typeface="+mn-ea"/>
                          <a:cs typeface="+mn-cs"/>
                        </a:rPr>
                        <a:t>Hla</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Myo</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Tun</a:t>
                      </a:r>
                      <a:r>
                        <a:rPr lang="en-US" sz="1800" kern="1200" baseline="0" dirty="0">
                          <a:solidFill>
                            <a:schemeClr val="dk1"/>
                          </a:solidFill>
                          <a:latin typeface="+mn-lt"/>
                          <a:ea typeface="+mn-ea"/>
                          <a:cs typeface="+mn-cs"/>
                        </a:rPr>
                        <a:t> </a:t>
                      </a:r>
                      <a:endParaRPr lang="en-GB" dirty="0"/>
                    </a:p>
                  </a:txBody>
                  <a:tcPr/>
                </a:tc>
                <a:tc>
                  <a:txBody>
                    <a:bodyPr/>
                    <a:lstStyle/>
                    <a:p>
                      <a:r>
                        <a:rPr lang="en-US" sz="1800" kern="1200" dirty="0">
                          <a:solidFill>
                            <a:schemeClr val="dk1"/>
                          </a:solidFill>
                          <a:latin typeface="+mn-lt"/>
                          <a:ea typeface="+mn-ea"/>
                          <a:cs typeface="+mn-cs"/>
                        </a:rPr>
                        <a:t>Mel Frequency </a:t>
                      </a:r>
                      <a:r>
                        <a:rPr lang="en-US" sz="1800" kern="1200" dirty="0" err="1">
                          <a:solidFill>
                            <a:schemeClr val="dk1"/>
                          </a:solidFill>
                          <a:latin typeface="+mn-lt"/>
                          <a:ea typeface="+mn-ea"/>
                          <a:cs typeface="+mn-cs"/>
                        </a:rPr>
                        <a:t>Cepstral</a:t>
                      </a:r>
                      <a:r>
                        <a:rPr lang="en-US" sz="1800" kern="1200" dirty="0">
                          <a:solidFill>
                            <a:schemeClr val="dk1"/>
                          </a:solidFill>
                          <a:latin typeface="+mn-lt"/>
                          <a:ea typeface="+mn-ea"/>
                          <a:cs typeface="+mn-cs"/>
                        </a:rPr>
                        <a:t> Coefficients (MFCC)</a:t>
                      </a:r>
                      <a:r>
                        <a:rPr lang="en-GB" sz="1800" kern="1200" dirty="0">
                          <a:solidFill>
                            <a:schemeClr val="dk1"/>
                          </a:solidFill>
                          <a:latin typeface="+mn-lt"/>
                          <a:ea typeface="+mn-ea"/>
                          <a:cs typeface="+mn-cs"/>
                        </a:rPr>
                        <a:t>,</a:t>
                      </a:r>
                    </a:p>
                    <a:p>
                      <a:r>
                        <a:rPr lang="en-US" sz="1800" kern="1200" dirty="0">
                          <a:solidFill>
                            <a:schemeClr val="dk1"/>
                          </a:solidFill>
                          <a:latin typeface="+mn-lt"/>
                          <a:ea typeface="+mn-ea"/>
                          <a:cs typeface="+mn-cs"/>
                        </a:rPr>
                        <a:t>Hidden Markov Model</a:t>
                      </a:r>
                    </a:p>
                  </a:txBody>
                  <a:tcPr/>
                </a:tc>
                <a:tc>
                  <a:txBody>
                    <a:bodyPr/>
                    <a:lstStyle/>
                    <a:p>
                      <a:r>
                        <a:rPr lang="en-US" sz="1800" kern="1200" dirty="0">
                          <a:solidFill>
                            <a:schemeClr val="dk1"/>
                          </a:solidFill>
                          <a:latin typeface="+mn-lt"/>
                          <a:ea typeface="+mn-ea"/>
                          <a:cs typeface="+mn-cs"/>
                        </a:rPr>
                        <a:t>The performance of the system is more accurate and reliable. </a:t>
                      </a:r>
                      <a:endParaRPr lang="en-GB" dirty="0"/>
                    </a:p>
                  </a:txBody>
                  <a:tcPr/>
                </a:tc>
                <a:tc>
                  <a:txBody>
                    <a:bodyPr/>
                    <a:lstStyle/>
                    <a:p>
                      <a:r>
                        <a:rPr lang="en-GB" dirty="0"/>
                        <a:t>Not use for large</a:t>
                      </a:r>
                      <a:r>
                        <a:rPr lang="en-GB" baseline="0" dirty="0"/>
                        <a:t> audio file.</a:t>
                      </a:r>
                      <a:endParaRPr lang="en-GB"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4190545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218882"/>
          </a:xfrm>
        </p:spPr>
        <p:txBody>
          <a:bodyPr>
            <a:normAutofit/>
          </a:bodyPr>
          <a:lstStyle/>
          <a:p>
            <a:r>
              <a:rPr lang="en-US" sz="2000" dirty="0">
                <a:ea typeface="Arial Unicode MS" pitchFamily="34" charset="-128"/>
                <a:cs typeface="Arial Unicode MS" pitchFamily="34" charset="-128"/>
              </a:rPr>
              <a:t>             Paper 12:  </a:t>
            </a:r>
            <a:r>
              <a:rPr lang="en-IN" sz="2000" dirty="0"/>
              <a:t>A Review on Speech Recognition    </a:t>
            </a:r>
            <a:br>
              <a:rPr lang="en-IN" sz="2000" dirty="0"/>
            </a:br>
            <a:r>
              <a:rPr lang="en-IN" sz="2000" dirty="0"/>
              <a:t>                                 Challenges and Approaches</a:t>
            </a:r>
            <a:endParaRPr lang="en-US" sz="2000" dirty="0">
              <a:latin typeface="Arial Unicode MS" pitchFamily="34" charset="-128"/>
              <a:ea typeface="Arial Unicode MS" pitchFamily="34" charset="-128"/>
              <a:cs typeface="Arial Unicode MS" pitchFamily="34" charset="-128"/>
            </a:endParaRPr>
          </a:p>
        </p:txBody>
      </p:sp>
      <p:graphicFrame>
        <p:nvGraphicFramePr>
          <p:cNvPr id="7" name="Content Placeholder 6"/>
          <p:cNvGraphicFramePr>
            <a:graphicFrameLocks noGrp="1"/>
          </p:cNvGraphicFramePr>
          <p:nvPr>
            <p:ph idx="1"/>
          </p:nvPr>
        </p:nvGraphicFramePr>
        <p:xfrm>
          <a:off x="609600" y="1524319"/>
          <a:ext cx="8153400" cy="41906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48630">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42051">
                <a:tc>
                  <a:txBody>
                    <a:bodyPr/>
                    <a:lstStyle/>
                    <a:p>
                      <a:r>
                        <a:rPr lang="en-US" sz="1800" kern="1200" baseline="0" dirty="0">
                          <a:solidFill>
                            <a:schemeClr val="dk1"/>
                          </a:solidFill>
                          <a:latin typeface="+mn-lt"/>
                          <a:ea typeface="+mn-ea"/>
                          <a:cs typeface="+mn-cs"/>
                        </a:rPr>
                        <a:t> </a:t>
                      </a:r>
                      <a:r>
                        <a:rPr lang="en-US" sz="1800" i="1" kern="1200" baseline="0" dirty="0">
                          <a:solidFill>
                            <a:schemeClr val="dk1"/>
                          </a:solidFill>
                          <a:latin typeface="+mn-lt"/>
                          <a:ea typeface="+mn-ea"/>
                          <a:cs typeface="+mn-cs"/>
                        </a:rPr>
                        <a:t>WCSIT,</a:t>
                      </a:r>
                    </a:p>
                    <a:p>
                      <a:r>
                        <a:rPr lang="en-US" sz="1800" i="1" kern="1200" baseline="0" dirty="0">
                          <a:solidFill>
                            <a:schemeClr val="dk1"/>
                          </a:solidFill>
                          <a:latin typeface="+mn-lt"/>
                          <a:ea typeface="+mn-ea"/>
                          <a:cs typeface="+mn-cs"/>
                        </a:rPr>
                        <a:t>2012 </a:t>
                      </a:r>
                      <a:endParaRPr lang="en-GB" dirty="0"/>
                    </a:p>
                  </a:txBody>
                  <a:tcPr/>
                </a:tc>
                <a:tc>
                  <a:txBody>
                    <a:bodyPr/>
                    <a:lstStyle/>
                    <a:p>
                      <a:r>
                        <a:rPr lang="en-IN" sz="1800" kern="1200" dirty="0" err="1">
                          <a:solidFill>
                            <a:schemeClr val="dk1"/>
                          </a:solidFill>
                          <a:latin typeface="+mn-lt"/>
                          <a:ea typeface="+mn-ea"/>
                          <a:cs typeface="+mn-cs"/>
                        </a:rPr>
                        <a:t>Vimala.C</a:t>
                      </a:r>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Dr.V.Radha</a:t>
                      </a:r>
                      <a:endParaRPr lang="en-GB" dirty="0"/>
                    </a:p>
                  </a:txBody>
                  <a:tcPr/>
                </a:tc>
                <a:tc>
                  <a:txBody>
                    <a:bodyPr/>
                    <a:lstStyle/>
                    <a:p>
                      <a:r>
                        <a:rPr lang="en-GB" dirty="0"/>
                        <a:t>Types of speech,</a:t>
                      </a:r>
                    </a:p>
                    <a:p>
                      <a:r>
                        <a:rPr lang="en-US" sz="1800" b="0" kern="1200" dirty="0">
                          <a:solidFill>
                            <a:schemeClr val="dk1"/>
                          </a:solidFill>
                          <a:latin typeface="+mn-lt"/>
                          <a:ea typeface="+mn-ea"/>
                          <a:cs typeface="+mn-cs"/>
                        </a:rPr>
                        <a:t>Speech recognition extraction techniques</a:t>
                      </a:r>
                      <a:endParaRPr lang="en-GB" b="0" dirty="0">
                        <a:latin typeface="+mn-lt"/>
                      </a:endParaRPr>
                    </a:p>
                  </a:txBody>
                  <a:tcPr/>
                </a:tc>
                <a:tc>
                  <a:txBody>
                    <a:bodyPr/>
                    <a:lstStyle/>
                    <a:p>
                      <a:r>
                        <a:rPr lang="en-GB" dirty="0"/>
                        <a:t>HMM with MFCC give more accuracy than others. </a:t>
                      </a:r>
                    </a:p>
                  </a:txBody>
                  <a:tcPr/>
                </a:tc>
                <a:tc>
                  <a:txBody>
                    <a:bodyPr/>
                    <a:lstStyle/>
                    <a:p>
                      <a:r>
                        <a:rPr lang="en-GB" dirty="0"/>
                        <a:t>Continues speech will decreased the accuracy</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4190545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839200" cy="838200"/>
          </a:xfrm>
        </p:spPr>
        <p:txBody>
          <a:bodyPr>
            <a:normAutofit/>
          </a:bodyPr>
          <a:lstStyle/>
          <a:p>
            <a:r>
              <a:rPr lang="en-US" sz="2000" dirty="0">
                <a:latin typeface="Arial Unicode MS" pitchFamily="34" charset="-128"/>
                <a:ea typeface="Arial Unicode MS" pitchFamily="34" charset="-128"/>
                <a:cs typeface="Arial Unicode MS" pitchFamily="34" charset="-128"/>
              </a:rPr>
              <a:t>          </a:t>
            </a:r>
            <a:r>
              <a:rPr lang="en-US" sz="2000" dirty="0">
                <a:ea typeface="Arial Unicode MS" pitchFamily="34" charset="-128"/>
                <a:cs typeface="Arial Unicode MS" pitchFamily="34" charset="-128"/>
              </a:rPr>
              <a:t>Paper 13:  </a:t>
            </a:r>
            <a:r>
              <a:rPr lang="en-IN" sz="2000" dirty="0"/>
              <a:t>AUTOMATIC LECTURE SUBTITLE GENERATION    </a:t>
            </a:r>
            <a:br>
              <a:rPr lang="en-IN" sz="2000" dirty="0"/>
            </a:br>
            <a:r>
              <a:rPr lang="en-IN" sz="2000" dirty="0"/>
              <a:t>                            AND HOW IT HELPS</a:t>
            </a:r>
            <a:endParaRPr lang="en-US" sz="2000" dirty="0">
              <a:latin typeface="Arial Unicode MS" pitchFamily="34" charset="-128"/>
              <a:ea typeface="Arial Unicode MS" pitchFamily="34" charset="-128"/>
              <a:cs typeface="Arial Unicode MS" pitchFamily="34" charset="-128"/>
            </a:endParaRPr>
          </a:p>
        </p:txBody>
      </p:sp>
      <p:graphicFrame>
        <p:nvGraphicFramePr>
          <p:cNvPr id="7" name="Content Placeholder 6"/>
          <p:cNvGraphicFramePr>
            <a:graphicFrameLocks noGrp="1"/>
          </p:cNvGraphicFramePr>
          <p:nvPr>
            <p:ph idx="1"/>
          </p:nvPr>
        </p:nvGraphicFramePr>
        <p:xfrm>
          <a:off x="533400" y="1371600"/>
          <a:ext cx="8153400" cy="430961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GB" dirty="0"/>
                        <a:t>IEEE,</a:t>
                      </a:r>
                    </a:p>
                    <a:p>
                      <a:r>
                        <a:rPr lang="en-GB" dirty="0"/>
                        <a:t>2017</a:t>
                      </a:r>
                    </a:p>
                  </a:txBody>
                  <a:tcPr/>
                </a:tc>
                <a:tc>
                  <a:txBody>
                    <a:bodyPr/>
                    <a:lstStyle/>
                    <a:p>
                      <a:r>
                        <a:rPr lang="en-IN" sz="1800" kern="1200" dirty="0" err="1">
                          <a:solidFill>
                            <a:schemeClr val="dk1"/>
                          </a:solidFill>
                          <a:latin typeface="+mn-lt"/>
                          <a:ea typeface="+mn-ea"/>
                          <a:cs typeface="+mn-cs"/>
                        </a:rPr>
                        <a:t>Xiaoyin</a:t>
                      </a:r>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che</a:t>
                      </a:r>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Sheng</a:t>
                      </a:r>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Luo</a:t>
                      </a:r>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Haojin</a:t>
                      </a:r>
                      <a:r>
                        <a:rPr lang="en-IN" sz="1800" kern="1200" dirty="0">
                          <a:solidFill>
                            <a:schemeClr val="dk1"/>
                          </a:solidFill>
                          <a:latin typeface="+mn-lt"/>
                          <a:ea typeface="+mn-ea"/>
                          <a:cs typeface="+mn-cs"/>
                        </a:rPr>
                        <a:t> Yang, </a:t>
                      </a:r>
                      <a:r>
                        <a:rPr lang="en-IN" sz="1800" kern="1200" dirty="0" err="1">
                          <a:solidFill>
                            <a:schemeClr val="dk1"/>
                          </a:solidFill>
                          <a:latin typeface="+mn-lt"/>
                          <a:ea typeface="+mn-ea"/>
                          <a:cs typeface="+mn-cs"/>
                        </a:rPr>
                        <a:t>Christoph</a:t>
                      </a:r>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Meinel</a:t>
                      </a:r>
                      <a:endParaRPr lang="en-GB" dirty="0"/>
                    </a:p>
                  </a:txBody>
                  <a:tcPr/>
                </a:tc>
                <a:tc>
                  <a:txBody>
                    <a:bodyPr/>
                    <a:lstStyle/>
                    <a:p>
                      <a:pPr lvl="0"/>
                      <a:r>
                        <a:rPr lang="en-US" sz="1800" kern="1200" dirty="0">
                          <a:solidFill>
                            <a:schemeClr val="dk1"/>
                          </a:solidFill>
                          <a:latin typeface="+mn-lt"/>
                          <a:ea typeface="+mn-ea"/>
                          <a:cs typeface="+mn-cs"/>
                        </a:rPr>
                        <a:t>Automatic Speech Recognition</a:t>
                      </a:r>
                    </a:p>
                    <a:p>
                      <a:pPr lvl="0"/>
                      <a:r>
                        <a:rPr lang="en-US" sz="1800" kern="1200" dirty="0">
                          <a:solidFill>
                            <a:schemeClr val="dk1"/>
                          </a:solidFill>
                          <a:latin typeface="+mn-lt"/>
                          <a:ea typeface="+mn-ea"/>
                          <a:cs typeface="+mn-cs"/>
                        </a:rPr>
                        <a:t>Sentence Boundary Detection</a:t>
                      </a:r>
                    </a:p>
                    <a:p>
                      <a:pPr lvl="0"/>
                      <a:r>
                        <a:rPr lang="en-US" sz="1800" kern="1200" dirty="0">
                          <a:solidFill>
                            <a:schemeClr val="dk1"/>
                          </a:solidFill>
                          <a:latin typeface="+mn-lt"/>
                          <a:ea typeface="+mn-ea"/>
                          <a:cs typeface="+mn-cs"/>
                        </a:rPr>
                        <a:t>Lexical Model</a:t>
                      </a:r>
                    </a:p>
                    <a:p>
                      <a:pPr lvl="0"/>
                      <a:r>
                        <a:rPr lang="en-US" sz="1800" kern="1200" dirty="0">
                          <a:solidFill>
                            <a:schemeClr val="dk1"/>
                          </a:solidFill>
                          <a:latin typeface="+mn-lt"/>
                          <a:ea typeface="+mn-ea"/>
                          <a:cs typeface="+mn-cs"/>
                        </a:rPr>
                        <a:t>Acoustic Model and Joint Decision Scheme</a:t>
                      </a:r>
                    </a:p>
                    <a:p>
                      <a:endParaRPr lang="en-GB" dirty="0"/>
                    </a:p>
                  </a:txBody>
                  <a:tcPr/>
                </a:tc>
                <a:tc>
                  <a:txBody>
                    <a:bodyPr/>
                    <a:lstStyle/>
                    <a:p>
                      <a:r>
                        <a:rPr lang="en-GB" dirty="0"/>
                        <a:t>Give one more functionality to generate subtitle</a:t>
                      </a:r>
                      <a:r>
                        <a:rPr lang="en-GB" baseline="0" dirty="0"/>
                        <a:t> in target language.</a:t>
                      </a:r>
                      <a:endParaRPr lang="en-GB" dirty="0"/>
                    </a:p>
                  </a:txBody>
                  <a:tcPr/>
                </a:tc>
                <a:tc>
                  <a:txBody>
                    <a:bodyPr/>
                    <a:lstStyle/>
                    <a:p>
                      <a:r>
                        <a:rPr lang="en-GB" dirty="0"/>
                        <a:t>The difference</a:t>
                      </a:r>
                      <a:r>
                        <a:rPr lang="en-GB" baseline="0" dirty="0"/>
                        <a:t> in original language and targeted language is more.</a:t>
                      </a:r>
                      <a:endParaRPr lang="en-GB"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4190545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218882"/>
          </a:xfrm>
        </p:spPr>
        <p:txBody>
          <a:bodyPr>
            <a:normAutofit/>
          </a:bodyPr>
          <a:lstStyle/>
          <a:p>
            <a:r>
              <a:rPr lang="en-US" sz="1900" dirty="0">
                <a:latin typeface="Arial Unicode MS" pitchFamily="34" charset="-128"/>
                <a:ea typeface="Arial Unicode MS" pitchFamily="34" charset="-128"/>
                <a:cs typeface="Arial Unicode MS" pitchFamily="34" charset="-128"/>
              </a:rPr>
              <a:t>          </a:t>
            </a:r>
            <a:r>
              <a:rPr lang="en-US" sz="1900" dirty="0">
                <a:ea typeface="Arial Unicode MS" pitchFamily="34" charset="-128"/>
                <a:cs typeface="Arial Unicode MS" pitchFamily="34" charset="-128"/>
              </a:rPr>
              <a:t>Paper 14:  </a:t>
            </a:r>
            <a:r>
              <a:rPr lang="en-US" sz="1900" b="1" dirty="0"/>
              <a:t>A Comparative Study of Noise Reduction</a:t>
            </a:r>
            <a:br>
              <a:rPr lang="en-US" sz="1900" b="1" dirty="0"/>
            </a:br>
            <a:r>
              <a:rPr lang="en-US" sz="1900" b="1" dirty="0"/>
              <a:t>                           Techniques for Automatic Speech    </a:t>
            </a:r>
            <a:br>
              <a:rPr lang="en-US" sz="1900" b="1" dirty="0"/>
            </a:br>
            <a:r>
              <a:rPr lang="en-US" sz="1900" b="1" dirty="0"/>
              <a:t>                           Recognition Systems</a:t>
            </a:r>
            <a:endParaRPr lang="en-US" sz="1900" dirty="0">
              <a:latin typeface="Arial Unicode MS" pitchFamily="34" charset="-128"/>
              <a:ea typeface="Arial Unicode MS" pitchFamily="34" charset="-128"/>
              <a:cs typeface="Arial Unicode MS" pitchFamily="34" charset="-128"/>
            </a:endParaRPr>
          </a:p>
        </p:txBody>
      </p:sp>
      <p:graphicFrame>
        <p:nvGraphicFramePr>
          <p:cNvPr id="7" name="Content Placeholder 6"/>
          <p:cNvGraphicFramePr>
            <a:graphicFrameLocks noGrp="1"/>
          </p:cNvGraphicFramePr>
          <p:nvPr>
            <p:ph idx="1"/>
          </p:nvPr>
        </p:nvGraphicFramePr>
        <p:xfrm>
          <a:off x="609600" y="1524319"/>
          <a:ext cx="8153400" cy="430961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GB" dirty="0"/>
                        <a:t>IEEE,</a:t>
                      </a:r>
                    </a:p>
                    <a:p>
                      <a:r>
                        <a:rPr lang="en-GB" dirty="0"/>
                        <a:t>2016</a:t>
                      </a:r>
                    </a:p>
                  </a:txBody>
                  <a:tcPr/>
                </a:tc>
                <a:tc>
                  <a:txBody>
                    <a:bodyPr/>
                    <a:lstStyle/>
                    <a:p>
                      <a:r>
                        <a:rPr lang="en-IN" sz="1800" kern="1200" dirty="0" err="1">
                          <a:solidFill>
                            <a:schemeClr val="dk1"/>
                          </a:solidFill>
                          <a:latin typeface="+mn-lt"/>
                          <a:ea typeface="+mn-ea"/>
                          <a:cs typeface="+mn-cs"/>
                        </a:rPr>
                        <a:t>Kanika</a:t>
                      </a:r>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Garg</a:t>
                      </a:r>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Goonjan</a:t>
                      </a:r>
                      <a:r>
                        <a:rPr lang="en-IN" sz="1800" kern="1200" dirty="0">
                          <a:solidFill>
                            <a:schemeClr val="dk1"/>
                          </a:solidFill>
                          <a:latin typeface="+mn-lt"/>
                          <a:ea typeface="+mn-ea"/>
                          <a:cs typeface="+mn-cs"/>
                        </a:rPr>
                        <a:t> Jain</a:t>
                      </a:r>
                      <a:endParaRPr lang="en-GB" dirty="0"/>
                    </a:p>
                  </a:txBody>
                  <a:tcPr/>
                </a:tc>
                <a:tc>
                  <a:txBody>
                    <a:bodyPr/>
                    <a:lstStyle/>
                    <a:p>
                      <a:r>
                        <a:rPr lang="en-US" sz="1800" kern="1200" dirty="0">
                          <a:solidFill>
                            <a:schemeClr val="dk1"/>
                          </a:solidFill>
                          <a:latin typeface="+mn-lt"/>
                          <a:ea typeface="+mn-ea"/>
                          <a:cs typeface="+mn-cs"/>
                        </a:rPr>
                        <a:t>Adaptive Weiner Filtering,</a:t>
                      </a:r>
                      <a:r>
                        <a:rPr lang="en-US" sz="1800" kern="1200" baseline="0" dirty="0">
                          <a:solidFill>
                            <a:schemeClr val="dk1"/>
                          </a:solidFill>
                          <a:latin typeface="+mn-lt"/>
                          <a:ea typeface="+mn-ea"/>
                          <a:cs typeface="+mn-cs"/>
                        </a:rPr>
                        <a:t> </a:t>
                      </a:r>
                      <a:r>
                        <a:rPr lang="en-US" sz="1800" kern="1200" dirty="0">
                          <a:solidFill>
                            <a:schemeClr val="dk1"/>
                          </a:solidFill>
                          <a:latin typeface="+mn-lt"/>
                          <a:ea typeface="+mn-ea"/>
                          <a:cs typeface="+mn-cs"/>
                        </a:rPr>
                        <a:t>Adaptive Line Enhancer,</a:t>
                      </a:r>
                      <a:r>
                        <a:rPr lang="en-US" sz="1800" kern="1200" baseline="0" dirty="0">
                          <a:solidFill>
                            <a:schemeClr val="dk1"/>
                          </a:solidFill>
                          <a:latin typeface="+mn-lt"/>
                          <a:ea typeface="+mn-ea"/>
                          <a:cs typeface="+mn-cs"/>
                        </a:rPr>
                        <a:t> </a:t>
                      </a:r>
                      <a:r>
                        <a:rPr lang="en-US" sz="1800" kern="1200" dirty="0">
                          <a:solidFill>
                            <a:schemeClr val="dk1"/>
                          </a:solidFill>
                          <a:latin typeface="+mn-lt"/>
                          <a:ea typeface="+mn-ea"/>
                          <a:cs typeface="+mn-cs"/>
                        </a:rPr>
                        <a:t>A Multiple Microphone Technique,</a:t>
                      </a:r>
                      <a:r>
                        <a:rPr lang="en-US" sz="1800" kern="1200" baseline="0" dirty="0">
                          <a:solidFill>
                            <a:schemeClr val="dk1"/>
                          </a:solidFill>
                          <a:latin typeface="+mn-lt"/>
                          <a:ea typeface="+mn-ea"/>
                          <a:cs typeface="+mn-cs"/>
                        </a:rPr>
                        <a:t> </a:t>
                      </a:r>
                      <a:r>
                        <a:rPr lang="en-US" sz="1800" kern="1200" dirty="0">
                          <a:solidFill>
                            <a:schemeClr val="dk1"/>
                          </a:solidFill>
                          <a:latin typeface="+mn-lt"/>
                          <a:ea typeface="+mn-ea"/>
                          <a:cs typeface="+mn-cs"/>
                        </a:rPr>
                        <a:t>Gamma tone Filter</a:t>
                      </a:r>
                    </a:p>
                    <a:p>
                      <a:endParaRPr lang="en-GB" dirty="0"/>
                    </a:p>
                  </a:txBody>
                  <a:tcPr/>
                </a:tc>
                <a:tc>
                  <a:txBody>
                    <a:bodyPr/>
                    <a:lstStyle/>
                    <a:p>
                      <a:r>
                        <a:rPr lang="en-GB" dirty="0"/>
                        <a:t>Unwanted sound, additive noise,</a:t>
                      </a:r>
                      <a:r>
                        <a:rPr lang="en-US" sz="1800" kern="1200" baseline="0" dirty="0">
                          <a:solidFill>
                            <a:schemeClr val="dk1"/>
                          </a:solidFill>
                          <a:latin typeface="+mn-lt"/>
                          <a:ea typeface="+mn-ea"/>
                          <a:cs typeface="+mn-cs"/>
                        </a:rPr>
                        <a:t> Multiplicative noise can be remove.</a:t>
                      </a:r>
                      <a:endParaRPr lang="en-GB" dirty="0"/>
                    </a:p>
                  </a:txBody>
                  <a:tcPr/>
                </a:tc>
                <a:tc>
                  <a:txBody>
                    <a:bodyPr/>
                    <a:lstStyle/>
                    <a:p>
                      <a:r>
                        <a:rPr lang="en-US" sz="1800" kern="1200" dirty="0">
                          <a:solidFill>
                            <a:schemeClr val="dk1"/>
                          </a:solidFill>
                          <a:latin typeface="+mn-lt"/>
                          <a:ea typeface="+mn-ea"/>
                          <a:cs typeface="+mn-cs"/>
                        </a:rPr>
                        <a:t>The given methods have not been tested on real time environments having real components of noise</a:t>
                      </a:r>
                      <a:r>
                        <a:rPr lang="en-US" sz="1800" kern="1200" baseline="0" dirty="0">
                          <a:solidFill>
                            <a:schemeClr val="dk1"/>
                          </a:solidFill>
                          <a:latin typeface="+mn-lt"/>
                          <a:ea typeface="+mn-ea"/>
                          <a:cs typeface="+mn-cs"/>
                        </a:rPr>
                        <a:t> </a:t>
                      </a:r>
                      <a:r>
                        <a:rPr lang="en-US" sz="1800" kern="1200" dirty="0">
                          <a:solidFill>
                            <a:schemeClr val="dk1"/>
                          </a:solidFill>
                          <a:latin typeface="+mn-lt"/>
                          <a:ea typeface="+mn-ea"/>
                          <a:cs typeface="+mn-cs"/>
                        </a:rPr>
                        <a:t>in speech</a:t>
                      </a:r>
                      <a:endParaRPr lang="en-GB"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4190545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295082"/>
          </a:xfrm>
        </p:spPr>
        <p:txBody>
          <a:bodyPr>
            <a:normAutofit/>
          </a:bodyPr>
          <a:lstStyle/>
          <a:p>
            <a:r>
              <a:rPr lang="en-US" sz="2000" dirty="0">
                <a:latin typeface="Arial Unicode MS" pitchFamily="34" charset="-128"/>
                <a:ea typeface="Arial Unicode MS" pitchFamily="34" charset="-128"/>
                <a:cs typeface="Arial Unicode MS" pitchFamily="34" charset="-128"/>
              </a:rPr>
              <a:t>         </a:t>
            </a:r>
            <a:r>
              <a:rPr lang="en-US" sz="2000" dirty="0">
                <a:ea typeface="Arial Unicode MS" pitchFamily="34" charset="-128"/>
                <a:cs typeface="Arial Unicode MS" pitchFamily="34" charset="-128"/>
              </a:rPr>
              <a:t>Paper 15: </a:t>
            </a:r>
            <a:r>
              <a:rPr lang="en-US" sz="2000" b="1" dirty="0"/>
              <a:t>Design and Implementation of Java Media       </a:t>
            </a:r>
            <a:br>
              <a:rPr lang="en-US" sz="2000" b="1" dirty="0"/>
            </a:br>
            <a:r>
              <a:rPr lang="en-US" sz="2000" b="1" dirty="0"/>
              <a:t>                          Player</a:t>
            </a:r>
            <a:endParaRPr lang="en-US" sz="2000" dirty="0">
              <a:latin typeface="Arial Unicode MS" pitchFamily="34" charset="-128"/>
              <a:ea typeface="Arial Unicode MS" pitchFamily="34" charset="-128"/>
              <a:cs typeface="Arial Unicode MS" pitchFamily="34" charset="-128"/>
            </a:endParaRPr>
          </a:p>
        </p:txBody>
      </p:sp>
      <p:graphicFrame>
        <p:nvGraphicFramePr>
          <p:cNvPr id="7" name="Content Placeholder 6"/>
          <p:cNvGraphicFramePr>
            <a:graphicFrameLocks noGrp="1"/>
          </p:cNvGraphicFramePr>
          <p:nvPr>
            <p:ph idx="1"/>
          </p:nvPr>
        </p:nvGraphicFramePr>
        <p:xfrm>
          <a:off x="609600" y="1524319"/>
          <a:ext cx="8153400" cy="42668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US" sz="1800" kern="1200" dirty="0">
                          <a:solidFill>
                            <a:schemeClr val="dk1"/>
                          </a:solidFill>
                          <a:latin typeface="+mn-lt"/>
                          <a:ea typeface="+mn-ea"/>
                          <a:cs typeface="+mn-cs"/>
                        </a:rPr>
                        <a:t>Journal of </a:t>
                      </a:r>
                      <a:r>
                        <a:rPr lang="en-US" sz="1800" kern="1200" dirty="0" err="1">
                          <a:solidFill>
                            <a:schemeClr val="dk1"/>
                          </a:solidFill>
                          <a:latin typeface="+mn-lt"/>
                          <a:ea typeface="+mn-ea"/>
                          <a:cs typeface="+mn-cs"/>
                        </a:rPr>
                        <a:t>kerbala</a:t>
                      </a:r>
                      <a:r>
                        <a:rPr lang="en-US" sz="1800" kern="1200" dirty="0">
                          <a:solidFill>
                            <a:schemeClr val="dk1"/>
                          </a:solidFill>
                          <a:latin typeface="+mn-lt"/>
                          <a:ea typeface="+mn-ea"/>
                          <a:cs typeface="+mn-cs"/>
                        </a:rPr>
                        <a:t> university,</a:t>
                      </a:r>
                    </a:p>
                    <a:p>
                      <a:r>
                        <a:rPr lang="en-US" sz="1800" kern="1200" dirty="0">
                          <a:solidFill>
                            <a:schemeClr val="dk1"/>
                          </a:solidFill>
                          <a:latin typeface="+mn-lt"/>
                          <a:ea typeface="+mn-ea"/>
                          <a:cs typeface="+mn-cs"/>
                        </a:rPr>
                        <a:t>2010</a:t>
                      </a:r>
                      <a:endParaRPr lang="en-GB" dirty="0"/>
                    </a:p>
                  </a:txBody>
                  <a:tcPr/>
                </a:tc>
                <a:tc>
                  <a:txBody>
                    <a:bodyPr/>
                    <a:lstStyle/>
                    <a:p>
                      <a:r>
                        <a:rPr lang="en-IN" sz="1800" kern="1200" dirty="0" err="1">
                          <a:solidFill>
                            <a:schemeClr val="dk1"/>
                          </a:solidFill>
                          <a:latin typeface="+mn-lt"/>
                          <a:ea typeface="+mn-ea"/>
                          <a:cs typeface="+mn-cs"/>
                        </a:rPr>
                        <a:t>Muhanad</a:t>
                      </a:r>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hayder</a:t>
                      </a:r>
                      <a:endParaRPr lang="en-GB" dirty="0"/>
                    </a:p>
                  </a:txBody>
                  <a:tcPr/>
                </a:tc>
                <a:tc>
                  <a:txBody>
                    <a:bodyPr/>
                    <a:lstStyle/>
                    <a:p>
                      <a:r>
                        <a:rPr lang="en-GB" dirty="0"/>
                        <a:t>Java media framework,</a:t>
                      </a:r>
                      <a:r>
                        <a:rPr lang="en-GB" baseline="0" dirty="0"/>
                        <a:t> AWT</a:t>
                      </a:r>
                      <a:r>
                        <a:rPr lang="en-GB" dirty="0"/>
                        <a:t>,</a:t>
                      </a:r>
                    </a:p>
                    <a:p>
                      <a:r>
                        <a:rPr lang="en-GB" dirty="0"/>
                        <a:t>Swing,</a:t>
                      </a:r>
                      <a:r>
                        <a:rPr lang="en-GB" baseline="0" dirty="0"/>
                        <a:t> </a:t>
                      </a:r>
                      <a:r>
                        <a:rPr lang="en-GB" dirty="0"/>
                        <a:t>All</a:t>
                      </a:r>
                      <a:r>
                        <a:rPr lang="en-GB" baseline="0" dirty="0"/>
                        <a:t> the diagrams for media player</a:t>
                      </a:r>
                      <a:endParaRPr lang="en-GB" dirty="0"/>
                    </a:p>
                  </a:txBody>
                  <a:tcPr/>
                </a:tc>
                <a:tc>
                  <a:txBody>
                    <a:bodyPr/>
                    <a:lstStyle/>
                    <a:p>
                      <a:r>
                        <a:rPr lang="en-GB" dirty="0"/>
                        <a:t>It give  functionality like </a:t>
                      </a:r>
                      <a:r>
                        <a:rPr lang="en-GB" baseline="0" dirty="0"/>
                        <a:t> open URL, changing speed of video etc, support all file format. </a:t>
                      </a:r>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4190545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142682"/>
          </a:xfrm>
        </p:spPr>
        <p:txBody>
          <a:bodyPr>
            <a:normAutofit/>
          </a:bodyPr>
          <a:lstStyle/>
          <a:p>
            <a:pPr algn="ctr"/>
            <a:r>
              <a:rPr lang="en-US" sz="2000" dirty="0">
                <a:ea typeface="Arial Unicode MS" pitchFamily="34" charset="-128"/>
                <a:cs typeface="Arial Unicode MS" pitchFamily="34" charset="-128"/>
              </a:rPr>
              <a:t>      Paper 16: </a:t>
            </a:r>
            <a:r>
              <a:rPr lang="en-IN" sz="2000" dirty="0">
                <a:ea typeface="Arial Unicode MS" pitchFamily="34" charset="-128"/>
                <a:cs typeface="Arial Unicode MS" pitchFamily="34" charset="-128"/>
              </a:rPr>
              <a:t>A Novel Model for Speech to Text</a:t>
            </a:r>
            <a:br>
              <a:rPr lang="en-IN" sz="2000" dirty="0">
                <a:ea typeface="Arial Unicode MS" pitchFamily="34" charset="-128"/>
                <a:cs typeface="Arial Unicode MS" pitchFamily="34" charset="-128"/>
              </a:rPr>
            </a:br>
            <a:r>
              <a:rPr lang="en-IN" sz="2000" dirty="0">
                <a:ea typeface="Arial Unicode MS" pitchFamily="34" charset="-128"/>
                <a:cs typeface="Arial Unicode MS" pitchFamily="34" charset="-128"/>
              </a:rPr>
              <a:t>Conversion</a:t>
            </a:r>
            <a:endParaRPr lang="en-US" sz="2000" dirty="0">
              <a:ea typeface="Arial Unicode MS" pitchFamily="34" charset="-128"/>
              <a:cs typeface="Arial Unicode MS" pitchFamily="34"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17557991"/>
              </p:ext>
            </p:extLst>
          </p:nvPr>
        </p:nvGraphicFramePr>
        <p:xfrm>
          <a:off x="609600" y="1524319"/>
          <a:ext cx="8153400" cy="430961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GB" dirty="0"/>
                        <a:t>January 2014</a:t>
                      </a:r>
                    </a:p>
                  </a:txBody>
                  <a:tcPr/>
                </a:tc>
                <a:tc>
                  <a:txBody>
                    <a:bodyPr/>
                    <a:lstStyle/>
                    <a:p>
                      <a:r>
                        <a:rPr lang="en-GB" dirty="0"/>
                        <a:t>Deepa V. Jose, </a:t>
                      </a:r>
                      <a:r>
                        <a:rPr lang="en-GB" dirty="0" err="1"/>
                        <a:t>Alfateh</a:t>
                      </a:r>
                      <a:r>
                        <a:rPr lang="en-GB" dirty="0"/>
                        <a:t> Mustafa, Sharma R.</a:t>
                      </a:r>
                    </a:p>
                  </a:txBody>
                  <a:tcPr/>
                </a:tc>
                <a:tc>
                  <a:txBody>
                    <a:bodyPr/>
                    <a:lstStyle/>
                    <a:p>
                      <a:pPr marL="285750" indent="-285750">
                        <a:buFont typeface="Arial" panose="020B0604020202020204" pitchFamily="34" charset="0"/>
                        <a:buChar char="•"/>
                      </a:pPr>
                      <a:r>
                        <a:rPr lang="en-GB" dirty="0"/>
                        <a:t>Speech synthesizer</a:t>
                      </a:r>
                    </a:p>
                    <a:p>
                      <a:pPr marL="285750" indent="-285750">
                        <a:buFont typeface="Arial" panose="020B0604020202020204" pitchFamily="34" charset="0"/>
                        <a:buChar char="•"/>
                      </a:pPr>
                      <a:r>
                        <a:rPr lang="en-GB" dirty="0"/>
                        <a:t>Speech potential extraction</a:t>
                      </a:r>
                    </a:p>
                    <a:p>
                      <a:pPr marL="285750" indent="-285750">
                        <a:buFont typeface="Arial" panose="020B0604020202020204" pitchFamily="34" charset="0"/>
                        <a:buChar char="•"/>
                      </a:pPr>
                      <a:r>
                        <a:rPr lang="en-GB" dirty="0"/>
                        <a:t>Mapping of words into dictionary</a:t>
                      </a:r>
                    </a:p>
                  </a:txBody>
                  <a:tcPr/>
                </a:tc>
                <a:tc>
                  <a:txBody>
                    <a:bodyPr/>
                    <a:lstStyle/>
                    <a:p>
                      <a:pPr marL="285750" indent="-285750">
                        <a:buFont typeface="Arial" panose="020B0604020202020204" pitchFamily="34" charset="0"/>
                        <a:buChar char="•"/>
                      </a:pPr>
                      <a:r>
                        <a:rPr lang="en-GB" dirty="0"/>
                        <a:t>Cryptography</a:t>
                      </a:r>
                    </a:p>
                    <a:p>
                      <a:pPr marL="285750" indent="-285750">
                        <a:buFont typeface="Arial" panose="020B0604020202020204" pitchFamily="34" charset="0"/>
                        <a:buChar char="•"/>
                      </a:pPr>
                      <a:r>
                        <a:rPr lang="en-GB" dirty="0"/>
                        <a:t>Smart recognition</a:t>
                      </a:r>
                    </a:p>
                    <a:p>
                      <a:pPr marL="285750" indent="-285750">
                        <a:buFont typeface="Arial" panose="020B0604020202020204" pitchFamily="34" charset="0"/>
                        <a:buChar char="•"/>
                      </a:pPr>
                      <a:r>
                        <a:rPr lang="en-GB" dirty="0"/>
                        <a:t>MCQ and Test</a:t>
                      </a:r>
                    </a:p>
                    <a:p>
                      <a:pPr marL="285750" indent="-285750">
                        <a:buFont typeface="Arial" panose="020B0604020202020204" pitchFamily="34" charset="0"/>
                        <a:buChar char="•"/>
                      </a:pPr>
                      <a:r>
                        <a:rPr lang="en-GB" dirty="0"/>
                        <a:t>Confluence of separate modules</a:t>
                      </a:r>
                    </a:p>
                  </a:txBody>
                  <a:tcPr/>
                </a:tc>
                <a:tc>
                  <a:txBody>
                    <a:bodyPr/>
                    <a:lstStyle/>
                    <a:p>
                      <a:pPr marL="285750" indent="-285750">
                        <a:buFont typeface="Arial" panose="020B0604020202020204" pitchFamily="34" charset="0"/>
                        <a:buChar char="•"/>
                      </a:pPr>
                      <a:r>
                        <a:rPr lang="en-GB" dirty="0"/>
                        <a:t>Error in listening</a:t>
                      </a:r>
                    </a:p>
                    <a:p>
                      <a:pPr marL="285750" indent="-285750">
                        <a:buFont typeface="Arial" panose="020B0604020202020204" pitchFamily="34" charset="0"/>
                        <a:buChar char="•"/>
                      </a:pPr>
                      <a:r>
                        <a:rPr lang="en-GB" dirty="0"/>
                        <a:t>Not complete accurate</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142682"/>
          </a:xfrm>
        </p:spPr>
        <p:txBody>
          <a:bodyPr>
            <a:normAutofit/>
          </a:bodyPr>
          <a:lstStyle/>
          <a:p>
            <a:pPr algn="ctr"/>
            <a:r>
              <a:rPr lang="en-US" sz="2000" dirty="0">
                <a:ea typeface="Arial Unicode MS" pitchFamily="34" charset="-128"/>
                <a:cs typeface="Arial Unicode MS" pitchFamily="34" charset="-128"/>
              </a:rPr>
              <a:t>     Paper 17: VOICE RECOGNITION SYSTEM: SPEECH-TO-TEXT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48737122"/>
              </p:ext>
            </p:extLst>
          </p:nvPr>
        </p:nvGraphicFramePr>
        <p:xfrm>
          <a:off x="609600" y="1524319"/>
          <a:ext cx="8153400" cy="42668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GB" dirty="0"/>
                        <a:t>November 2015</a:t>
                      </a:r>
                    </a:p>
                  </a:txBody>
                  <a:tcPr/>
                </a:tc>
                <a:tc>
                  <a:txBody>
                    <a:bodyPr/>
                    <a:lstStyle/>
                    <a:p>
                      <a:r>
                        <a:rPr lang="en-GB" dirty="0" err="1"/>
                        <a:t>Prerana</a:t>
                      </a:r>
                      <a:r>
                        <a:rPr lang="en-GB" dirty="0"/>
                        <a:t> Das, </a:t>
                      </a:r>
                      <a:r>
                        <a:rPr lang="en-GB" dirty="0" err="1"/>
                        <a:t>Kakali</a:t>
                      </a:r>
                      <a:r>
                        <a:rPr lang="en-GB" dirty="0"/>
                        <a:t> </a:t>
                      </a:r>
                      <a:r>
                        <a:rPr lang="en-GB" dirty="0" err="1"/>
                        <a:t>Acharjee</a:t>
                      </a:r>
                      <a:r>
                        <a:rPr lang="en-GB" dirty="0"/>
                        <a:t>, Pranab Das, Vijay Prasad</a:t>
                      </a:r>
                    </a:p>
                  </a:txBody>
                  <a:tcPr/>
                </a:tc>
                <a:tc>
                  <a:txBody>
                    <a:bodyPr/>
                    <a:lstStyle/>
                    <a:p>
                      <a:pPr marL="285750" indent="-285750">
                        <a:buFont typeface="Arial" panose="020B0604020202020204" pitchFamily="34" charset="0"/>
                        <a:buChar char="•"/>
                      </a:pPr>
                      <a:r>
                        <a:rPr lang="en-GB" dirty="0"/>
                        <a:t>Spectral </a:t>
                      </a:r>
                      <a:r>
                        <a:rPr lang="en-GB" dirty="0" err="1"/>
                        <a:t>subband</a:t>
                      </a:r>
                      <a:r>
                        <a:rPr lang="en-GB" dirty="0"/>
                        <a:t> centroids</a:t>
                      </a:r>
                    </a:p>
                    <a:p>
                      <a:pPr marL="285750" indent="-285750">
                        <a:buFont typeface="Arial" panose="020B0604020202020204" pitchFamily="34" charset="0"/>
                        <a:buChar char="•"/>
                      </a:pPr>
                      <a:r>
                        <a:rPr lang="en-GB" dirty="0"/>
                        <a:t>Concept sequence modelling</a:t>
                      </a:r>
                    </a:p>
                    <a:p>
                      <a:pPr marL="285750" indent="-285750">
                        <a:buFont typeface="Arial" panose="020B0604020202020204" pitchFamily="34" charset="0"/>
                        <a:buChar char="•"/>
                      </a:pPr>
                      <a:r>
                        <a:rPr lang="en-GB" dirty="0"/>
                        <a:t>Hidden Markov model</a:t>
                      </a:r>
                    </a:p>
                    <a:p>
                      <a:pPr marL="0" indent="0">
                        <a:buFont typeface="Arial" panose="020B0604020202020204" pitchFamily="34" charset="0"/>
                        <a:buNone/>
                      </a:pPr>
                      <a:endParaRPr lang="en-GB" dirty="0"/>
                    </a:p>
                  </a:txBody>
                  <a:tcPr/>
                </a:tc>
                <a:tc>
                  <a:txBody>
                    <a:bodyPr/>
                    <a:lstStyle/>
                    <a:p>
                      <a:pPr marL="285750" indent="-285750">
                        <a:buFont typeface="Arial" panose="020B0604020202020204" pitchFamily="34" charset="0"/>
                        <a:buChar char="•"/>
                      </a:pPr>
                      <a:r>
                        <a:rPr lang="en-GB" dirty="0"/>
                        <a:t>Improved quality matrices</a:t>
                      </a:r>
                    </a:p>
                    <a:p>
                      <a:pPr marL="285750" indent="-285750">
                        <a:buFont typeface="Arial" panose="020B0604020202020204" pitchFamily="34" charset="0"/>
                        <a:buChar char="•"/>
                      </a:pPr>
                      <a:r>
                        <a:rPr lang="en-GB" dirty="0"/>
                        <a:t>Speech enhancement using filter</a:t>
                      </a:r>
                    </a:p>
                  </a:txBody>
                  <a:tcPr/>
                </a:tc>
                <a:tc>
                  <a:txBody>
                    <a:bodyPr/>
                    <a:lstStyle/>
                    <a:p>
                      <a:pPr marL="285750" indent="-285750">
                        <a:buFont typeface="Arial" panose="020B0604020202020204" pitchFamily="34" charset="0"/>
                        <a:buChar char="•"/>
                      </a:pPr>
                      <a:r>
                        <a:rPr lang="en-GB" dirty="0"/>
                        <a:t>Noisy speech signal</a:t>
                      </a:r>
                    </a:p>
                    <a:p>
                      <a:pPr marL="285750" indent="-285750">
                        <a:buFont typeface="Arial" panose="020B0604020202020204" pitchFamily="34" charset="0"/>
                        <a:buChar char="•"/>
                      </a:pPr>
                      <a:r>
                        <a:rPr lang="en-GB" dirty="0"/>
                        <a:t>Sensitive to any noise</a:t>
                      </a:r>
                    </a:p>
                    <a:p>
                      <a:pPr marL="285750" indent="-285750">
                        <a:buFont typeface="Arial" panose="020B0604020202020204" pitchFamily="34" charset="0"/>
                        <a:buChar char="•"/>
                      </a:pPr>
                      <a:r>
                        <a:rPr lang="en-GB" dirty="0"/>
                        <a:t>Overlapping of resolution</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910506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142682"/>
          </a:xfrm>
        </p:spPr>
        <p:txBody>
          <a:bodyPr>
            <a:normAutofit/>
          </a:bodyPr>
          <a:lstStyle/>
          <a:p>
            <a:pPr algn="ctr"/>
            <a:r>
              <a:rPr lang="en-US" sz="2000" dirty="0">
                <a:ea typeface="Arial Unicode MS" pitchFamily="34" charset="-128"/>
                <a:cs typeface="Arial Unicode MS" pitchFamily="34" charset="-128"/>
              </a:rPr>
              <a:t>     Paper 18: a review on speech recognition technique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32092868"/>
              </p:ext>
            </p:extLst>
          </p:nvPr>
        </p:nvGraphicFramePr>
        <p:xfrm>
          <a:off x="609600" y="1524319"/>
          <a:ext cx="8153400" cy="42668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GB" dirty="0"/>
                        <a:t>November 2010</a:t>
                      </a:r>
                    </a:p>
                  </a:txBody>
                  <a:tcPr/>
                </a:tc>
                <a:tc>
                  <a:txBody>
                    <a:bodyPr/>
                    <a:lstStyle/>
                    <a:p>
                      <a:r>
                        <a:rPr lang="en-GB" dirty="0"/>
                        <a:t>Santosh K. Gaikwad, Bharti W. </a:t>
                      </a:r>
                      <a:r>
                        <a:rPr lang="en-GB" dirty="0" err="1"/>
                        <a:t>Gawali</a:t>
                      </a:r>
                      <a:r>
                        <a:rPr lang="en-GB" dirty="0"/>
                        <a:t>, Pravin </a:t>
                      </a:r>
                      <a:r>
                        <a:rPr lang="en-GB" dirty="0" err="1"/>
                        <a:t>Yannawar</a:t>
                      </a:r>
                      <a:endParaRPr lang="en-GB" dirty="0"/>
                    </a:p>
                  </a:txBody>
                  <a:tcPr/>
                </a:tc>
                <a:tc>
                  <a:txBody>
                    <a:bodyPr/>
                    <a:lstStyle/>
                    <a:p>
                      <a:pPr marL="285750" indent="-285750">
                        <a:buFont typeface="Arial" panose="020B0604020202020204" pitchFamily="34" charset="0"/>
                        <a:buChar char="•"/>
                      </a:pPr>
                      <a:r>
                        <a:rPr lang="en-GB" dirty="0"/>
                        <a:t>Principle component analysis</a:t>
                      </a:r>
                    </a:p>
                    <a:p>
                      <a:pPr marL="285750" indent="-285750">
                        <a:buFont typeface="Arial" panose="020B0604020202020204" pitchFamily="34" charset="0"/>
                        <a:buChar char="•"/>
                      </a:pPr>
                      <a:r>
                        <a:rPr lang="en-GB" dirty="0"/>
                        <a:t>Linear discriminate analysis</a:t>
                      </a:r>
                    </a:p>
                    <a:p>
                      <a:pPr marL="285750" indent="-285750">
                        <a:buFont typeface="Arial" panose="020B0604020202020204" pitchFamily="34" charset="0"/>
                        <a:buChar char="•"/>
                      </a:pPr>
                      <a:r>
                        <a:rPr lang="en-GB" dirty="0" err="1"/>
                        <a:t>Indepemdent</a:t>
                      </a:r>
                      <a:r>
                        <a:rPr lang="en-GB" dirty="0"/>
                        <a:t> component analysis</a:t>
                      </a:r>
                    </a:p>
                  </a:txBody>
                  <a:tcPr/>
                </a:tc>
                <a:tc>
                  <a:txBody>
                    <a:bodyPr/>
                    <a:lstStyle/>
                    <a:p>
                      <a:pPr marL="285750" indent="-285750">
                        <a:buFont typeface="Arial" panose="020B0604020202020204" pitchFamily="34" charset="0"/>
                        <a:buChar char="•"/>
                      </a:pPr>
                      <a:r>
                        <a:rPr lang="en-GB" dirty="0"/>
                        <a:t>Fast</a:t>
                      </a:r>
                    </a:p>
                    <a:p>
                      <a:pPr marL="285750" indent="-285750">
                        <a:buFont typeface="Arial" panose="020B0604020202020204" pitchFamily="34" charset="0"/>
                        <a:buChar char="•"/>
                      </a:pPr>
                      <a:r>
                        <a:rPr lang="en-GB" dirty="0"/>
                        <a:t>Eigenvector based</a:t>
                      </a:r>
                    </a:p>
                    <a:p>
                      <a:pPr marL="285750" indent="-285750">
                        <a:buFont typeface="Arial" panose="020B0604020202020204" pitchFamily="34" charset="0"/>
                        <a:buChar char="•"/>
                      </a:pPr>
                      <a:r>
                        <a:rPr lang="en-GB" dirty="0"/>
                        <a:t>Linear mapping</a:t>
                      </a:r>
                    </a:p>
                    <a:p>
                      <a:pPr marL="285750" indent="-285750">
                        <a:buFont typeface="Arial" panose="020B0604020202020204" pitchFamily="34" charset="0"/>
                        <a:buChar char="•"/>
                      </a:pPr>
                      <a:r>
                        <a:rPr lang="en-GB" dirty="0"/>
                        <a:t>Better time resolution</a:t>
                      </a:r>
                    </a:p>
                    <a:p>
                      <a:pPr marL="285750" indent="-285750">
                        <a:buFont typeface="Arial" panose="020B0604020202020204" pitchFamily="34" charset="0"/>
                        <a:buChar char="•"/>
                      </a:pPr>
                      <a:r>
                        <a:rPr lang="en-GB" dirty="0"/>
                        <a:t>Robust</a:t>
                      </a:r>
                    </a:p>
                  </a:txBody>
                  <a:tcPr/>
                </a:tc>
                <a:tc>
                  <a:txBody>
                    <a:bodyPr/>
                    <a:lstStyle/>
                    <a:p>
                      <a:pPr marL="285750" indent="-285750">
                        <a:buFont typeface="Arial" panose="020B0604020202020204" pitchFamily="34" charset="0"/>
                        <a:buChar char="•"/>
                      </a:pPr>
                      <a:r>
                        <a:rPr lang="en-GB" dirty="0"/>
                        <a:t>Filter tuned required</a:t>
                      </a:r>
                    </a:p>
                    <a:p>
                      <a:pPr marL="285750" indent="-285750">
                        <a:buFont typeface="Arial" panose="020B0604020202020204" pitchFamily="34" charset="0"/>
                        <a:buChar char="•"/>
                      </a:pPr>
                      <a:r>
                        <a:rPr lang="en-GB" dirty="0"/>
                        <a:t>Noisy data</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2946994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142682"/>
          </a:xfrm>
        </p:spPr>
        <p:txBody>
          <a:bodyPr>
            <a:normAutofit/>
          </a:bodyPr>
          <a:lstStyle/>
          <a:p>
            <a:pPr algn="ctr"/>
            <a:r>
              <a:rPr lang="en-US" sz="2000" dirty="0">
                <a:ea typeface="Arial Unicode MS" pitchFamily="34" charset="-128"/>
                <a:cs typeface="Arial Unicode MS" pitchFamily="34" charset="-128"/>
              </a:rPr>
              <a:t>    Paper 19: recent advances in deep learning for       </a:t>
            </a:r>
            <a:br>
              <a:rPr lang="en-US" sz="2000" dirty="0">
                <a:ea typeface="Arial Unicode MS" pitchFamily="34" charset="-128"/>
                <a:cs typeface="Arial Unicode MS" pitchFamily="34" charset="-128"/>
              </a:rPr>
            </a:br>
            <a:r>
              <a:rPr lang="en-US" sz="2000" dirty="0">
                <a:ea typeface="Arial Unicode MS" pitchFamily="34" charset="-128"/>
                <a:cs typeface="Arial Unicode MS" pitchFamily="34" charset="-128"/>
              </a:rPr>
              <a:t>    speech research at Microsoft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13281947"/>
              </p:ext>
            </p:extLst>
          </p:nvPr>
        </p:nvGraphicFramePr>
        <p:xfrm>
          <a:off x="609600" y="1367355"/>
          <a:ext cx="8153400" cy="4347646"/>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238686">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951995">
                <a:tc>
                  <a:txBody>
                    <a:bodyPr/>
                    <a:lstStyle/>
                    <a:p>
                      <a:r>
                        <a:rPr lang="en-GB" dirty="0"/>
                        <a:t>IEEE, 2013</a:t>
                      </a:r>
                    </a:p>
                  </a:txBody>
                  <a:tcPr/>
                </a:tc>
                <a:tc>
                  <a:txBody>
                    <a:bodyPr/>
                    <a:lstStyle/>
                    <a:p>
                      <a:r>
                        <a:rPr lang="en-GB" dirty="0"/>
                        <a:t>Li Deng, </a:t>
                      </a:r>
                      <a:r>
                        <a:rPr lang="en-GB" dirty="0" err="1"/>
                        <a:t>Jinyu</a:t>
                      </a:r>
                      <a:r>
                        <a:rPr lang="en-GB" dirty="0"/>
                        <a:t> Li, </a:t>
                      </a:r>
                      <a:r>
                        <a:rPr lang="en-GB" dirty="0" err="1"/>
                        <a:t>Jui</a:t>
                      </a:r>
                      <a:r>
                        <a:rPr lang="en-GB" dirty="0"/>
                        <a:t>-Ting Huang, </a:t>
                      </a:r>
                      <a:r>
                        <a:rPr lang="en-GB" dirty="0" err="1"/>
                        <a:t>Kaisheng</a:t>
                      </a:r>
                      <a:r>
                        <a:rPr lang="en-GB" dirty="0"/>
                        <a:t> Yao, Dong Yu, Frank </a:t>
                      </a:r>
                      <a:r>
                        <a:rPr lang="en-GB" dirty="0" err="1"/>
                        <a:t>Seide</a:t>
                      </a:r>
                      <a:r>
                        <a:rPr lang="en-GB" dirty="0"/>
                        <a:t>, Michael Seltzer, </a:t>
                      </a:r>
                      <a:r>
                        <a:rPr lang="en-GB" dirty="0" err="1"/>
                        <a:t>GeojjZweig</a:t>
                      </a:r>
                      <a:endParaRPr lang="en-GB" dirty="0"/>
                    </a:p>
                  </a:txBody>
                  <a:tcPr/>
                </a:tc>
                <a:tc>
                  <a:txBody>
                    <a:bodyPr/>
                    <a:lstStyle/>
                    <a:p>
                      <a:pPr marL="285750" indent="-285750">
                        <a:buFont typeface="Arial" panose="020B0604020202020204" pitchFamily="34" charset="0"/>
                        <a:buChar char="•"/>
                      </a:pPr>
                      <a:r>
                        <a:rPr lang="en-IN" noProof="0" dirty="0"/>
                        <a:t>DNN training/testing</a:t>
                      </a:r>
                    </a:p>
                    <a:p>
                      <a:pPr marL="285750" indent="-285750">
                        <a:buFont typeface="Arial" panose="020B0604020202020204" pitchFamily="34" charset="0"/>
                        <a:buChar char="•"/>
                      </a:pPr>
                      <a:r>
                        <a:rPr lang="en-IN" noProof="0" dirty="0"/>
                        <a:t>FRA training data</a:t>
                      </a:r>
                    </a:p>
                    <a:p>
                      <a:pPr marL="285750" indent="-285750">
                        <a:buFont typeface="Arial" panose="020B0604020202020204" pitchFamily="34" charset="0"/>
                        <a:buChar char="•"/>
                      </a:pPr>
                      <a:r>
                        <a:rPr lang="en-IN" noProof="0" dirty="0"/>
                        <a:t>Batch implementation using SGD</a:t>
                      </a:r>
                    </a:p>
                  </a:txBody>
                  <a:tcPr/>
                </a:tc>
                <a:tc>
                  <a:txBody>
                    <a:bodyPr/>
                    <a:lstStyle/>
                    <a:p>
                      <a:pPr marL="285750" indent="-285750">
                        <a:buFont typeface="Arial" panose="020B0604020202020204" pitchFamily="34" charset="0"/>
                        <a:buChar char="•"/>
                      </a:pPr>
                      <a:r>
                        <a:rPr lang="en-GB" dirty="0"/>
                        <a:t>Stable</a:t>
                      </a:r>
                    </a:p>
                    <a:p>
                      <a:pPr marL="285750" indent="-285750">
                        <a:buFont typeface="Arial" panose="020B0604020202020204" pitchFamily="34" charset="0"/>
                        <a:buChar char="•"/>
                      </a:pPr>
                      <a:r>
                        <a:rPr lang="en-GB" dirty="0"/>
                        <a:t>Noise robustness</a:t>
                      </a:r>
                    </a:p>
                    <a:p>
                      <a:pPr marL="285750" indent="-285750">
                        <a:buFont typeface="Arial" panose="020B0604020202020204" pitchFamily="34" charset="0"/>
                        <a:buChar char="•"/>
                      </a:pPr>
                      <a:r>
                        <a:rPr lang="en-GB" dirty="0"/>
                        <a:t>Less word error rate</a:t>
                      </a:r>
                    </a:p>
                  </a:txBody>
                  <a:tcPr/>
                </a:tc>
                <a:tc>
                  <a:txBody>
                    <a:bodyPr/>
                    <a:lstStyle/>
                    <a:p>
                      <a:pPr marL="285750" indent="-285750">
                        <a:buFont typeface="Arial" panose="020B0604020202020204" pitchFamily="34" charset="0"/>
                        <a:buChar char="•"/>
                      </a:pPr>
                      <a:r>
                        <a:rPr lang="en-GB" dirty="0"/>
                        <a:t>Word error rate are there</a:t>
                      </a:r>
                    </a:p>
                    <a:p>
                      <a:pPr marL="285750" indent="-285750">
                        <a:buFont typeface="Arial" panose="020B0604020202020204" pitchFamily="34" charset="0"/>
                        <a:buChar char="•"/>
                      </a:pPr>
                      <a:r>
                        <a:rPr lang="en-GB" dirty="0"/>
                        <a:t>Variation in voices</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2061419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142682"/>
          </a:xfrm>
        </p:spPr>
        <p:txBody>
          <a:bodyPr>
            <a:normAutofit/>
          </a:bodyPr>
          <a:lstStyle/>
          <a:p>
            <a:pPr algn="ctr"/>
            <a:r>
              <a:rPr lang="en-US" sz="2000" dirty="0">
                <a:ea typeface="Arial Unicode MS" pitchFamily="34" charset="-128"/>
                <a:cs typeface="Arial Unicode MS" pitchFamily="34" charset="-128"/>
              </a:rPr>
              <a:t>      Paper 20: Speech recognition by machine : a review</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58773396"/>
              </p:ext>
            </p:extLst>
          </p:nvPr>
        </p:nvGraphicFramePr>
        <p:xfrm>
          <a:off x="609600" y="1524319"/>
          <a:ext cx="8153400" cy="430961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ctr"/>
                      <a:r>
                        <a:rPr lang="en-GB" sz="1900" dirty="0"/>
                        <a:t>Publication and Year</a:t>
                      </a:r>
                    </a:p>
                  </a:txBody>
                  <a:tcPr/>
                </a:tc>
                <a:tc>
                  <a:txBody>
                    <a:bodyPr/>
                    <a:lstStyle/>
                    <a:p>
                      <a:pPr algn="ctr"/>
                      <a:r>
                        <a:rPr lang="en-GB" sz="1900" dirty="0"/>
                        <a:t>Author name</a:t>
                      </a:r>
                    </a:p>
                  </a:txBody>
                  <a:tcPr/>
                </a:tc>
                <a:tc>
                  <a:txBody>
                    <a:bodyPr/>
                    <a:lstStyle/>
                    <a:p>
                      <a:pPr algn="ctr"/>
                      <a:r>
                        <a:rPr lang="en-GB" sz="1900" dirty="0"/>
                        <a:t>Approach (Methodology) </a:t>
                      </a:r>
                    </a:p>
                  </a:txBody>
                  <a:tcPr/>
                </a:tc>
                <a:tc>
                  <a:txBody>
                    <a:bodyPr/>
                    <a:lstStyle/>
                    <a:p>
                      <a:pPr algn="ctr"/>
                      <a:r>
                        <a:rPr lang="en-GB" sz="1900" dirty="0"/>
                        <a:t>Advantages</a:t>
                      </a:r>
                    </a:p>
                  </a:txBody>
                  <a:tcPr/>
                </a:tc>
                <a:tc>
                  <a:txBody>
                    <a:bodyPr/>
                    <a:lstStyle/>
                    <a:p>
                      <a:pPr algn="ctr"/>
                      <a:r>
                        <a:rPr lang="en-GB" sz="1900" dirty="0"/>
                        <a:t>Limitations</a:t>
                      </a:r>
                    </a:p>
                  </a:txBody>
                  <a:tcPr/>
                </a:tc>
                <a:extLst>
                  <a:ext uri="{0D108BD9-81ED-4DB2-BD59-A6C34878D82A}">
                    <a16:rowId xmlns:a16="http://schemas.microsoft.com/office/drawing/2014/main" val="10000"/>
                  </a:ext>
                </a:extLst>
              </a:tr>
              <a:tr h="2791910">
                <a:tc>
                  <a:txBody>
                    <a:bodyPr/>
                    <a:lstStyle/>
                    <a:p>
                      <a:r>
                        <a:rPr lang="en-GB" dirty="0"/>
                        <a:t>IJARIIT, 2018</a:t>
                      </a:r>
                    </a:p>
                  </a:txBody>
                  <a:tcPr/>
                </a:tc>
                <a:tc>
                  <a:txBody>
                    <a:bodyPr/>
                    <a:lstStyle/>
                    <a:p>
                      <a:r>
                        <a:rPr lang="en-GB" dirty="0"/>
                        <a:t>Dhanush Kumar S, Lavanya S, </a:t>
                      </a:r>
                      <a:r>
                        <a:rPr lang="en-GB" dirty="0" err="1"/>
                        <a:t>Madhumita</a:t>
                      </a:r>
                      <a:r>
                        <a:rPr lang="en-GB" dirty="0"/>
                        <a:t> G, Mercy </a:t>
                      </a:r>
                      <a:r>
                        <a:rPr lang="en-GB" dirty="0" err="1"/>
                        <a:t>Rajaselvi</a:t>
                      </a:r>
                      <a:r>
                        <a:rPr lang="en-GB" dirty="0"/>
                        <a:t> V</a:t>
                      </a:r>
                    </a:p>
                  </a:txBody>
                  <a:tcPr/>
                </a:tc>
                <a:tc>
                  <a:txBody>
                    <a:bodyPr/>
                    <a:lstStyle/>
                    <a:p>
                      <a:pPr marL="285750" indent="-285750">
                        <a:buFont typeface="Arial" panose="020B0604020202020204" pitchFamily="34" charset="0"/>
                        <a:buChar char="•"/>
                      </a:pPr>
                      <a:r>
                        <a:rPr lang="en-GB" dirty="0"/>
                        <a:t>Digitization</a:t>
                      </a:r>
                    </a:p>
                    <a:p>
                      <a:pPr marL="285750" indent="-285750">
                        <a:buFont typeface="Arial" panose="020B0604020202020204" pitchFamily="34" charset="0"/>
                        <a:buChar char="•"/>
                      </a:pPr>
                      <a:r>
                        <a:rPr lang="en-GB" dirty="0"/>
                        <a:t>Conversion using Google speech API</a:t>
                      </a:r>
                    </a:p>
                    <a:p>
                      <a:pPr marL="285750" indent="-285750">
                        <a:buFont typeface="Arial" panose="020B0604020202020204" pitchFamily="34" charset="0"/>
                        <a:buChar char="•"/>
                      </a:pPr>
                      <a:r>
                        <a:rPr lang="en-GB" dirty="0"/>
                        <a:t>Command recognition</a:t>
                      </a:r>
                    </a:p>
                    <a:p>
                      <a:pPr marL="285750" indent="-285750">
                        <a:buFont typeface="Arial" panose="020B0604020202020204" pitchFamily="34" charset="0"/>
                        <a:buChar char="•"/>
                      </a:pPr>
                      <a:r>
                        <a:rPr lang="en-GB" dirty="0"/>
                        <a:t>Question detection</a:t>
                      </a:r>
                    </a:p>
                    <a:p>
                      <a:pPr marL="285750" indent="-285750">
                        <a:buFont typeface="Arial" panose="020B0604020202020204" pitchFamily="34" charset="0"/>
                        <a:buChar char="•"/>
                      </a:pPr>
                      <a:r>
                        <a:rPr lang="en-GB" dirty="0"/>
                        <a:t>Google text to speech</a:t>
                      </a:r>
                    </a:p>
                  </a:txBody>
                  <a:tcPr/>
                </a:tc>
                <a:tc>
                  <a:txBody>
                    <a:bodyPr/>
                    <a:lstStyle/>
                    <a:p>
                      <a:pPr marL="285750" indent="-285750">
                        <a:buFont typeface="Arial" panose="020B0604020202020204" pitchFamily="34" charset="0"/>
                        <a:buChar char="•"/>
                      </a:pPr>
                      <a:r>
                        <a:rPr lang="en-GB" dirty="0"/>
                        <a:t>Helpful for student</a:t>
                      </a:r>
                    </a:p>
                    <a:p>
                      <a:pPr marL="285750" indent="-285750">
                        <a:buFont typeface="Arial" panose="020B0604020202020204" pitchFamily="34" charset="0"/>
                        <a:buChar char="•"/>
                      </a:pPr>
                      <a:r>
                        <a:rPr lang="en-GB" dirty="0"/>
                        <a:t>Answering student’s questions</a:t>
                      </a:r>
                    </a:p>
                  </a:txBody>
                  <a:tcPr/>
                </a:tc>
                <a:tc>
                  <a:txBody>
                    <a:bodyPr/>
                    <a:lstStyle/>
                    <a:p>
                      <a:pPr marL="285750" indent="-285750">
                        <a:buFont typeface="Arial" panose="020B0604020202020204" pitchFamily="34" charset="0"/>
                        <a:buChar char="•"/>
                      </a:pPr>
                      <a:r>
                        <a:rPr lang="en-GB" dirty="0"/>
                        <a:t>Error in word detection</a:t>
                      </a:r>
                    </a:p>
                    <a:p>
                      <a:pPr marL="285750" indent="-285750">
                        <a:buFont typeface="Arial" panose="020B0604020202020204" pitchFamily="34" charset="0"/>
                        <a:buChar char="•"/>
                      </a:pPr>
                      <a:r>
                        <a:rPr lang="en-GB" dirty="0"/>
                        <a:t>Accuracy minimized</a:t>
                      </a:r>
                    </a:p>
                    <a:p>
                      <a:pPr marL="285750" indent="-285750">
                        <a:buFont typeface="Arial" panose="020B0604020202020204" pitchFamily="34" charset="0"/>
                        <a:buChar char="•"/>
                      </a:pPr>
                      <a:r>
                        <a:rPr lang="en-GB" dirty="0"/>
                        <a:t>Internet connection always required</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3421713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7620000" cy="1143000"/>
          </a:xfrm>
        </p:spPr>
        <p:txBody>
          <a:bodyPr>
            <a:normAutofit/>
          </a:bodyPr>
          <a:lstStyle/>
          <a:p>
            <a:pPr algn="ctr"/>
            <a:r>
              <a:rPr lang="en-US" sz="4400" b="1" dirty="0">
                <a:latin typeface="Algerian" pitchFamily="82" charset="0"/>
              </a:rPr>
              <a:t>INTRODUCTION</a:t>
            </a:r>
          </a:p>
        </p:txBody>
      </p:sp>
      <p:sp>
        <p:nvSpPr>
          <p:cNvPr id="3" name="Date Placeholder 2"/>
          <p:cNvSpPr>
            <a:spLocks noGrp="1"/>
          </p:cNvSpPr>
          <p:nvPr>
            <p:ph type="dt" sz="half" idx="10"/>
          </p:nvPr>
        </p:nvSpPr>
        <p:spPr/>
        <p:txBody>
          <a:bodyPr/>
          <a:lstStyle/>
          <a:p>
            <a:r>
              <a:rPr lang="en-IN" smtClean="0"/>
              <a:t>15-Apr-20</a:t>
            </a:r>
            <a:endParaRPr lang="en-US" dirty="0"/>
          </a:p>
        </p:txBody>
      </p:sp>
      <p:sp>
        <p:nvSpPr>
          <p:cNvPr id="4" name="Footer Placeholder 3"/>
          <p:cNvSpPr>
            <a:spLocks noGrp="1"/>
          </p:cNvSpPr>
          <p:nvPr>
            <p:ph type="ftr" sz="quarter" idx="11"/>
          </p:nvPr>
        </p:nvSpPr>
        <p:spPr/>
        <p:txBody>
          <a:bodyPr/>
          <a:lstStyle/>
          <a:p>
            <a:r>
              <a:rPr lang="en-US"/>
              <a:t>AUTOMATIC CAPTION GENERATOR</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620000" cy="1143000"/>
          </a:xfrm>
        </p:spPr>
        <p:txBody>
          <a:bodyPr>
            <a:normAutofit/>
          </a:bodyPr>
          <a:lstStyle/>
          <a:p>
            <a:pPr algn="ctr"/>
            <a:r>
              <a:rPr lang="en-US" sz="4400" b="1" dirty="0">
                <a:latin typeface="Algerian" pitchFamily="82" charset="0"/>
              </a:rPr>
              <a:t>METHODOLOGY</a:t>
            </a:r>
          </a:p>
        </p:txBody>
      </p:sp>
      <p:sp>
        <p:nvSpPr>
          <p:cNvPr id="3" name="Date Placeholder 2"/>
          <p:cNvSpPr>
            <a:spLocks noGrp="1"/>
          </p:cNvSpPr>
          <p:nvPr>
            <p:ph type="dt" sz="half" idx="10"/>
          </p:nvPr>
        </p:nvSpPr>
        <p:spPr/>
        <p:txBody>
          <a:bodyPr/>
          <a:lstStyle/>
          <a:p>
            <a:r>
              <a:rPr lang="en-IN" smtClean="0"/>
              <a:t>15-Apr-20</a:t>
            </a:r>
            <a:endParaRPr lang="en-US" dirty="0"/>
          </a:p>
        </p:txBody>
      </p:sp>
      <p:sp>
        <p:nvSpPr>
          <p:cNvPr id="4" name="Footer Placeholder 3"/>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1235627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1371600"/>
          </a:xfrm>
        </p:spPr>
        <p:txBody>
          <a:bodyPr/>
          <a:lstStyle/>
          <a:p>
            <a:pPr algn="ctr"/>
            <a:r>
              <a:rPr lang="en-US" dirty="0">
                <a:latin typeface="Arial Unicode MS" pitchFamily="34" charset="-128"/>
                <a:ea typeface="Arial Unicode MS" pitchFamily="34" charset="-128"/>
                <a:cs typeface="Arial Unicode MS" pitchFamily="34" charset="-128"/>
              </a:rPr>
              <a:t>methodology</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ü"/>
            </a:pPr>
            <a:r>
              <a:rPr lang="en-US" sz="2800" dirty="0"/>
              <a:t> Separate audio file from video file.</a:t>
            </a:r>
          </a:p>
          <a:p>
            <a:pPr algn="just">
              <a:buFont typeface="Wingdings" pitchFamily="2" charset="2"/>
              <a:buChar char="ü"/>
            </a:pPr>
            <a:r>
              <a:rPr lang="en-US" sz="2800" dirty="0"/>
              <a:t>Using speech recognition techniques covert that audio file into text file.</a:t>
            </a:r>
          </a:p>
          <a:p>
            <a:pPr algn="just">
              <a:buFont typeface="Wingdings" pitchFamily="2" charset="2"/>
              <a:buChar char="ü"/>
            </a:pPr>
            <a:r>
              <a:rPr lang="en-US" sz="2800" dirty="0"/>
              <a:t>Make a </a:t>
            </a:r>
            <a:r>
              <a:rPr lang="en-US" sz="2800" dirty="0" err="1"/>
              <a:t>srt</a:t>
            </a:r>
            <a:r>
              <a:rPr lang="en-US" sz="2800" dirty="0"/>
              <a:t> file for subtitle. </a:t>
            </a:r>
          </a:p>
          <a:p>
            <a:pPr algn="just">
              <a:buFont typeface="Wingdings" pitchFamily="2" charset="2"/>
              <a:buChar char="ü"/>
            </a:pPr>
            <a:r>
              <a:rPr lang="en-US" sz="2800" dirty="0"/>
              <a:t>Add </a:t>
            </a:r>
            <a:r>
              <a:rPr lang="en-US" sz="2800" dirty="0" err="1"/>
              <a:t>srt</a:t>
            </a:r>
            <a:r>
              <a:rPr lang="en-US" sz="2800" dirty="0"/>
              <a:t> file to video file.</a:t>
            </a:r>
          </a:p>
          <a:p>
            <a:endParaRPr lang="en-US" sz="2800" dirty="0"/>
          </a:p>
          <a:p>
            <a:endParaRPr lang="en-US" sz="2500" b="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2867533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620000" cy="1143000"/>
          </a:xfrm>
        </p:spPr>
        <p:txBody>
          <a:bodyPr>
            <a:normAutofit/>
          </a:bodyPr>
          <a:lstStyle/>
          <a:p>
            <a:pPr algn="ctr"/>
            <a:r>
              <a:rPr lang="en-US" sz="4400" b="1" dirty="0">
                <a:latin typeface="Algerian" pitchFamily="82" charset="0"/>
              </a:rPr>
              <a:t>Existing work flow</a:t>
            </a:r>
          </a:p>
        </p:txBody>
      </p:sp>
      <p:sp>
        <p:nvSpPr>
          <p:cNvPr id="3" name="Date Placeholder 2"/>
          <p:cNvSpPr>
            <a:spLocks noGrp="1"/>
          </p:cNvSpPr>
          <p:nvPr>
            <p:ph type="dt" sz="half" idx="10"/>
          </p:nvPr>
        </p:nvSpPr>
        <p:spPr/>
        <p:txBody>
          <a:bodyPr/>
          <a:lstStyle/>
          <a:p>
            <a:r>
              <a:rPr lang="en-IN" smtClean="0"/>
              <a:t>15-Apr-20</a:t>
            </a:r>
            <a:endParaRPr lang="en-US" dirty="0"/>
          </a:p>
        </p:txBody>
      </p:sp>
      <p:sp>
        <p:nvSpPr>
          <p:cNvPr id="4" name="Footer Placeholder 3"/>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1235627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14082"/>
          </a:xfrm>
        </p:spPr>
        <p:txBody>
          <a:bodyPr/>
          <a:lstStyle/>
          <a:p>
            <a:pPr algn="ctr"/>
            <a:r>
              <a:rPr lang="en-US" dirty="0">
                <a:latin typeface="Arial Unicode MS" pitchFamily="34" charset="-128"/>
                <a:ea typeface="Arial Unicode MS" pitchFamily="34" charset="-128"/>
                <a:cs typeface="Arial Unicode MS" pitchFamily="34" charset="-128"/>
              </a:rPr>
              <a:t>existing work flow</a:t>
            </a:r>
            <a:endParaRPr lang="en-GB" dirty="0"/>
          </a:p>
        </p:txBody>
      </p:sp>
      <p:sp>
        <p:nvSpPr>
          <p:cNvPr id="3" name="Content Placeholder 2"/>
          <p:cNvSpPr>
            <a:spLocks noGrp="1"/>
          </p:cNvSpPr>
          <p:nvPr>
            <p:ph idx="1"/>
          </p:nvPr>
        </p:nvSpPr>
        <p:spPr>
          <a:xfrm>
            <a:off x="457200" y="1219200"/>
            <a:ext cx="7924800" cy="4906963"/>
          </a:xfrm>
        </p:spPr>
        <p:txBody>
          <a:bodyPr>
            <a:noAutofit/>
          </a:bodyPr>
          <a:lstStyle/>
          <a:p>
            <a:r>
              <a:rPr lang="en-US" sz="2800" dirty="0"/>
              <a:t> </a:t>
            </a:r>
          </a:p>
          <a:p>
            <a:pPr>
              <a:buFont typeface="Wingdings" pitchFamily="2" charset="2"/>
              <a:buChar char="ü"/>
            </a:pPr>
            <a:endParaRPr lang="en-US" sz="2800" dirty="0"/>
          </a:p>
          <a:p>
            <a:pPr algn="just">
              <a:buFont typeface="Wingdings" pitchFamily="2" charset="2"/>
              <a:buChar char="ü"/>
            </a:pPr>
            <a:r>
              <a:rPr lang="en-US" sz="2800" dirty="0"/>
              <a:t>Currently if we want subtitle for particular  video than we have to download subtitle file using internet  and add that subtitle in media player while playing the video.</a:t>
            </a:r>
          </a:p>
          <a:p>
            <a:pPr algn="just"/>
            <a:endParaRPr lang="en-IN"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3117250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620000" cy="1143000"/>
          </a:xfrm>
        </p:spPr>
        <p:txBody>
          <a:bodyPr>
            <a:normAutofit/>
          </a:bodyPr>
          <a:lstStyle/>
          <a:p>
            <a:pPr algn="ctr"/>
            <a:r>
              <a:rPr lang="en-US" sz="4400" b="1" dirty="0">
                <a:latin typeface="Algerian" pitchFamily="82" charset="0"/>
              </a:rPr>
              <a:t>Proposed work flow</a:t>
            </a:r>
          </a:p>
        </p:txBody>
      </p:sp>
      <p:sp>
        <p:nvSpPr>
          <p:cNvPr id="3" name="Date Placeholder 2"/>
          <p:cNvSpPr>
            <a:spLocks noGrp="1"/>
          </p:cNvSpPr>
          <p:nvPr>
            <p:ph type="dt" sz="half" idx="10"/>
          </p:nvPr>
        </p:nvSpPr>
        <p:spPr/>
        <p:txBody>
          <a:bodyPr/>
          <a:lstStyle/>
          <a:p>
            <a:r>
              <a:rPr lang="en-IN" smtClean="0"/>
              <a:t>15-Apr-20</a:t>
            </a:r>
            <a:endParaRPr lang="en-US" dirty="0"/>
          </a:p>
        </p:txBody>
      </p:sp>
      <p:sp>
        <p:nvSpPr>
          <p:cNvPr id="4" name="Footer Placeholder 3"/>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12356279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14082"/>
          </a:xfrm>
        </p:spPr>
        <p:txBody>
          <a:bodyPr>
            <a:normAutofit/>
          </a:bodyPr>
          <a:lstStyle/>
          <a:p>
            <a:pPr algn="ctr"/>
            <a:r>
              <a:rPr lang="en-US" dirty="0">
                <a:latin typeface="Arial Unicode MS" pitchFamily="34" charset="-128"/>
                <a:ea typeface="Arial Unicode MS" pitchFamily="34" charset="-128"/>
                <a:cs typeface="Arial Unicode MS" pitchFamily="34" charset="-128"/>
              </a:rPr>
              <a:t>proposed work flow</a:t>
            </a:r>
            <a:endParaRPr lang="en-GB" dirty="0"/>
          </a:p>
        </p:txBody>
      </p:sp>
      <p:sp>
        <p:nvSpPr>
          <p:cNvPr id="3" name="Content Placeholder 2"/>
          <p:cNvSpPr>
            <a:spLocks noGrp="1"/>
          </p:cNvSpPr>
          <p:nvPr>
            <p:ph idx="1"/>
          </p:nvPr>
        </p:nvSpPr>
        <p:spPr>
          <a:xfrm>
            <a:off x="457200" y="1219200"/>
            <a:ext cx="7924800" cy="4906963"/>
          </a:xfrm>
        </p:spPr>
        <p:txBody>
          <a:bodyPr>
            <a:noAutofit/>
          </a:bodyPr>
          <a:lstStyle/>
          <a:p>
            <a:r>
              <a:rPr lang="en-US" sz="2800" dirty="0"/>
              <a:t> </a:t>
            </a:r>
          </a:p>
          <a:p>
            <a:pPr algn="just">
              <a:buFont typeface="Wingdings" pitchFamily="2" charset="2"/>
              <a:buChar char="ü"/>
            </a:pPr>
            <a:r>
              <a:rPr lang="en-US" sz="2800" dirty="0"/>
              <a:t>We </a:t>
            </a:r>
            <a:r>
              <a:rPr lang="en-US" sz="2800" dirty="0" smtClean="0"/>
              <a:t>have made software </a:t>
            </a:r>
            <a:r>
              <a:rPr lang="en-US" sz="2800" dirty="0"/>
              <a:t>in that we have to give video as input and the software will automatically generate subtitle for that video and play the video with subtitle. </a:t>
            </a:r>
          </a:p>
          <a:p>
            <a:pPr algn="just"/>
            <a:endParaRPr lang="en-IN"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3117250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pic>
        <p:nvPicPr>
          <p:cNvPr id="7" name="Content Placeholder 6" descr="https://documents.lucidchart.com/documents/64c22a2a-9280-4a27-8dc6-1ea2b623b262/pages/0_0?a=1111&amp;x=541&amp;y=49&amp;w=418&amp;h=1122&amp;store=1&amp;accept=image%2F*&amp;auth=LCA%2047e3a4d7db0e6ce77b23075e63e1c6129cd17427-ts%3D1584703879"/>
          <p:cNvPicPr>
            <a:picLocks noGrp="1"/>
          </p:cNvPicPr>
          <p:nvPr>
            <p:ph idx="1"/>
          </p:nvPr>
        </p:nvPicPr>
        <p:blipFill rotWithShape="1">
          <a:blip r:embed="rId2">
            <a:extLst>
              <a:ext uri="{28A0092B-C50C-407E-A947-70E740481C1C}">
                <a14:useLocalDpi xmlns:a14="http://schemas.microsoft.com/office/drawing/2010/main" val="0"/>
              </a:ext>
            </a:extLst>
          </a:blip>
          <a:srcRect l="19642" t="5792" r="6123" b="5509"/>
          <a:stretch/>
        </p:blipFill>
        <p:spPr bwMode="auto">
          <a:xfrm>
            <a:off x="2895600" y="304800"/>
            <a:ext cx="2971800" cy="5715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6680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620000" cy="1143000"/>
          </a:xfrm>
        </p:spPr>
        <p:txBody>
          <a:bodyPr>
            <a:normAutofit/>
          </a:bodyPr>
          <a:lstStyle/>
          <a:p>
            <a:pPr algn="ctr"/>
            <a:r>
              <a:rPr lang="en-US" sz="4400" b="1" dirty="0" smtClean="0">
                <a:latin typeface="Algerian" pitchFamily="82" charset="0"/>
              </a:rPr>
              <a:t>Implementation</a:t>
            </a:r>
            <a:endParaRPr lang="en-US" sz="4400" b="1" dirty="0">
              <a:latin typeface="Algerian" pitchFamily="82" charset="0"/>
            </a:endParaRPr>
          </a:p>
        </p:txBody>
      </p:sp>
      <p:sp>
        <p:nvSpPr>
          <p:cNvPr id="3" name="Date Placeholder 2"/>
          <p:cNvSpPr>
            <a:spLocks noGrp="1"/>
          </p:cNvSpPr>
          <p:nvPr>
            <p:ph type="dt" sz="half" idx="10"/>
          </p:nvPr>
        </p:nvSpPr>
        <p:spPr/>
        <p:txBody>
          <a:bodyPr/>
          <a:lstStyle/>
          <a:p>
            <a:r>
              <a:rPr lang="en-IN" smtClean="0"/>
              <a:t>15-Apr-20</a:t>
            </a:r>
            <a:endParaRPr lang="en-US" dirty="0"/>
          </a:p>
        </p:txBody>
      </p:sp>
      <p:sp>
        <p:nvSpPr>
          <p:cNvPr id="4" name="Footer Placeholder 3"/>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140668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sp>
        <p:nvSpPr>
          <p:cNvPr id="7" name="Content Placeholder 2"/>
          <p:cNvSpPr>
            <a:spLocks noGrp="1"/>
          </p:cNvSpPr>
          <p:nvPr>
            <p:ph idx="1"/>
          </p:nvPr>
        </p:nvSpPr>
        <p:spPr>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endParaRPr lang="en-US" dirty="0" smtClean="0"/>
          </a:p>
          <a:p>
            <a:pPr>
              <a:buNone/>
            </a:pPr>
            <a:r>
              <a:rPr lang="en-US" dirty="0" smtClean="0"/>
              <a:t>						</a:t>
            </a:r>
          </a:p>
          <a:p>
            <a:pPr>
              <a:buNone/>
            </a:pPr>
            <a:endParaRPr lang="en-US" dirty="0" smtClean="0"/>
          </a:p>
        </p:txBody>
      </p:sp>
      <p:graphicFrame>
        <p:nvGraphicFramePr>
          <p:cNvPr id="9" name="Table 8"/>
          <p:cNvGraphicFramePr>
            <a:graphicFrameLocks noGrp="1"/>
          </p:cNvGraphicFramePr>
          <p:nvPr>
            <p:extLst>
              <p:ext uri="{D42A27DB-BD31-4B8C-83A1-F6EECF244321}">
                <p14:modId xmlns:p14="http://schemas.microsoft.com/office/powerpoint/2010/main" val="183759860"/>
              </p:ext>
            </p:extLst>
          </p:nvPr>
        </p:nvGraphicFramePr>
        <p:xfrm>
          <a:off x="609600" y="2990315"/>
          <a:ext cx="6934200" cy="1898132"/>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877724892"/>
                    </a:ext>
                  </a:extLst>
                </a:gridCol>
                <a:gridCol w="4572000">
                  <a:extLst>
                    <a:ext uri="{9D8B030D-6E8A-4147-A177-3AD203B41FA5}">
                      <a16:colId xmlns:a16="http://schemas.microsoft.com/office/drawing/2014/main" val="78780989"/>
                    </a:ext>
                  </a:extLst>
                </a:gridCol>
              </a:tblGrid>
              <a:tr h="693230">
                <a:tc>
                  <a:txBody>
                    <a:bodyPr/>
                    <a:lstStyle/>
                    <a:p>
                      <a:r>
                        <a:rPr lang="en-IN" dirty="0" smtClean="0">
                          <a:solidFill>
                            <a:schemeClr val="tx1"/>
                          </a:solidFill>
                        </a:rPr>
                        <a:t>PROJECT</a:t>
                      </a:r>
                      <a:endParaRPr lang="en-IN" dirty="0">
                        <a:solidFill>
                          <a:schemeClr val="tx1"/>
                        </a:solidFill>
                      </a:endParaRPr>
                    </a:p>
                  </a:txBody>
                  <a:tcPr/>
                </a:tc>
                <a:tc>
                  <a:txBody>
                    <a:bodyPr/>
                    <a:lstStyle/>
                    <a:p>
                      <a:r>
                        <a:rPr lang="en-IN" dirty="0" smtClean="0">
                          <a:solidFill>
                            <a:schemeClr val="tx1"/>
                          </a:solidFill>
                        </a:rPr>
                        <a:t>AUTOMATIC CAPTION GENERATOR</a:t>
                      </a:r>
                      <a:endParaRPr lang="en-IN" dirty="0">
                        <a:solidFill>
                          <a:schemeClr val="tx1"/>
                        </a:solidFill>
                      </a:endParaRPr>
                    </a:p>
                  </a:txBody>
                  <a:tcPr/>
                </a:tc>
                <a:extLst>
                  <a:ext uri="{0D108BD9-81ED-4DB2-BD59-A6C34878D82A}">
                    <a16:rowId xmlns:a16="http://schemas.microsoft.com/office/drawing/2014/main" val="4258857321"/>
                  </a:ext>
                </a:extLst>
              </a:tr>
              <a:tr h="401634">
                <a:tc>
                  <a:txBody>
                    <a:bodyPr/>
                    <a:lstStyle/>
                    <a:p>
                      <a:r>
                        <a:rPr lang="en-IN" dirty="0" smtClean="0"/>
                        <a:t>GUI</a:t>
                      </a:r>
                      <a:endParaRPr lang="en-IN" dirty="0"/>
                    </a:p>
                  </a:txBody>
                  <a:tcPr/>
                </a:tc>
                <a:tc>
                  <a:txBody>
                    <a:bodyPr/>
                    <a:lstStyle/>
                    <a:p>
                      <a:r>
                        <a:rPr lang="en-IN" dirty="0" err="1" smtClean="0"/>
                        <a:t>Jframe</a:t>
                      </a:r>
                      <a:r>
                        <a:rPr lang="en-IN" dirty="0" smtClean="0"/>
                        <a:t>(GUI)</a:t>
                      </a:r>
                      <a:endParaRPr lang="en-IN" dirty="0"/>
                    </a:p>
                  </a:txBody>
                  <a:tcPr/>
                </a:tc>
                <a:extLst>
                  <a:ext uri="{0D108BD9-81ED-4DB2-BD59-A6C34878D82A}">
                    <a16:rowId xmlns:a16="http://schemas.microsoft.com/office/drawing/2014/main" val="2916737574"/>
                  </a:ext>
                </a:extLst>
              </a:tr>
              <a:tr h="401634">
                <a:tc>
                  <a:txBody>
                    <a:bodyPr/>
                    <a:lstStyle/>
                    <a:p>
                      <a:r>
                        <a:rPr lang="en-IN" dirty="0" smtClean="0"/>
                        <a:t>Audio Extraction</a:t>
                      </a:r>
                      <a:endParaRPr lang="en-IN" dirty="0"/>
                    </a:p>
                  </a:txBody>
                  <a:tcPr/>
                </a:tc>
                <a:tc>
                  <a:txBody>
                    <a:bodyPr/>
                    <a:lstStyle/>
                    <a:p>
                      <a:r>
                        <a:rPr lang="en-IN" dirty="0" smtClean="0"/>
                        <a:t>JAVE library(</a:t>
                      </a:r>
                      <a:r>
                        <a:rPr lang="en-IN" dirty="0" err="1" smtClean="0"/>
                        <a:t>converToWave</a:t>
                      </a:r>
                      <a:r>
                        <a:rPr lang="en-IN" dirty="0" smtClean="0"/>
                        <a:t>())</a:t>
                      </a:r>
                      <a:endParaRPr lang="en-IN" dirty="0"/>
                    </a:p>
                  </a:txBody>
                  <a:tcPr/>
                </a:tc>
                <a:extLst>
                  <a:ext uri="{0D108BD9-81ED-4DB2-BD59-A6C34878D82A}">
                    <a16:rowId xmlns:a16="http://schemas.microsoft.com/office/drawing/2014/main" val="1067727751"/>
                  </a:ext>
                </a:extLst>
              </a:tr>
              <a:tr h="401634">
                <a:tc>
                  <a:txBody>
                    <a:bodyPr/>
                    <a:lstStyle/>
                    <a:p>
                      <a:r>
                        <a:rPr lang="en-IN" dirty="0" smtClean="0"/>
                        <a:t>Subtitle Generation</a:t>
                      </a:r>
                      <a:endParaRPr lang="en-IN" dirty="0"/>
                    </a:p>
                  </a:txBody>
                  <a:tcPr/>
                </a:tc>
                <a:tc>
                  <a:txBody>
                    <a:bodyPr/>
                    <a:lstStyle/>
                    <a:p>
                      <a:r>
                        <a:rPr lang="en-IN" dirty="0" smtClean="0"/>
                        <a:t>JAVA library CMUSphinx4</a:t>
                      </a:r>
                      <a:endParaRPr lang="en-IN" dirty="0"/>
                    </a:p>
                  </a:txBody>
                  <a:tcPr/>
                </a:tc>
                <a:extLst>
                  <a:ext uri="{0D108BD9-81ED-4DB2-BD59-A6C34878D82A}">
                    <a16:rowId xmlns:a16="http://schemas.microsoft.com/office/drawing/2014/main" val="3795647289"/>
                  </a:ext>
                </a:extLst>
              </a:tr>
            </a:tbl>
          </a:graphicData>
        </a:graphic>
      </p:graphicFrame>
    </p:spTree>
    <p:extLst>
      <p:ext uri="{BB962C8B-B14F-4D97-AF65-F5344CB8AC3E}">
        <p14:creationId xmlns:p14="http://schemas.microsoft.com/office/powerpoint/2010/main" val="3168423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Language : JAVA</a:t>
            </a:r>
            <a:endParaRPr lang="en-IN"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ü"/>
            </a:pPr>
            <a:r>
              <a:rPr lang="en-US" dirty="0"/>
              <a:t>Sphinx4:</a:t>
            </a:r>
          </a:p>
          <a:p>
            <a:pPr marL="342900" indent="-342900">
              <a:buFont typeface="Wingdings" panose="05000000000000000000" pitchFamily="2" charset="2"/>
              <a:buChar char="ü"/>
            </a:pPr>
            <a:r>
              <a:rPr lang="en-US" dirty="0"/>
              <a:t>Sphinx4 is a pure Java speech recognition library. </a:t>
            </a:r>
          </a:p>
          <a:p>
            <a:pPr marL="342900" indent="-342900">
              <a:buFont typeface="Wingdings" panose="05000000000000000000" pitchFamily="2" charset="2"/>
              <a:buChar char="ü"/>
            </a:pPr>
            <a:r>
              <a:rPr lang="en-US" dirty="0"/>
              <a:t>It provides a quick and easy API to convert the speech recordings into text with the help of </a:t>
            </a:r>
            <a:r>
              <a:rPr lang="en-US" dirty="0" err="1"/>
              <a:t>CMUSphinx</a:t>
            </a:r>
            <a:r>
              <a:rPr lang="en-US" dirty="0"/>
              <a:t> acoustic models. </a:t>
            </a:r>
          </a:p>
          <a:p>
            <a:pPr marL="342900" indent="-342900">
              <a:buFont typeface="Wingdings" panose="05000000000000000000" pitchFamily="2" charset="2"/>
              <a:buChar char="ü"/>
            </a:pPr>
            <a:r>
              <a:rPr lang="en-US" dirty="0"/>
              <a:t>It can be used on servers and in desktop applications. </a:t>
            </a:r>
            <a:endParaRPr lang="en-US" dirty="0" smtClean="0"/>
          </a:p>
          <a:p>
            <a:pPr marL="342900" indent="-342900">
              <a:buFont typeface="Wingdings" panose="05000000000000000000" pitchFamily="2" charset="2"/>
              <a:buChar char="ü"/>
            </a:pPr>
            <a:r>
              <a:rPr lang="en-US" dirty="0" smtClean="0"/>
              <a:t>Sphinx4 </a:t>
            </a:r>
            <a:r>
              <a:rPr lang="en-US" dirty="0"/>
              <a:t>supports US English and many other languages.</a:t>
            </a:r>
          </a:p>
          <a:p>
            <a:endParaRPr lang="en-IN" dirty="0"/>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spTree>
    <p:extLst>
      <p:ext uri="{BB962C8B-B14F-4D97-AF65-F5344CB8AC3E}">
        <p14:creationId xmlns:p14="http://schemas.microsoft.com/office/powerpoint/2010/main" val="64386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371600"/>
          </a:xfrm>
        </p:spPr>
        <p:txBody>
          <a:bodyPr/>
          <a:lstStyle/>
          <a:p>
            <a:pPr algn="ctr"/>
            <a:r>
              <a:rPr lang="en-US" dirty="0">
                <a:latin typeface="Arial Black" pitchFamily="34" charset="0"/>
              </a:rPr>
              <a:t>automatic caption generator</a:t>
            </a:r>
            <a:endParaRPr lang="en-US"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p:txBody>
          <a:bodyPr>
            <a:normAutofit/>
          </a:bodyPr>
          <a:lstStyle/>
          <a:p>
            <a:pPr algn="just">
              <a:buFont typeface="Wingdings" pitchFamily="2" charset="2"/>
              <a:buChar char="ü"/>
            </a:pPr>
            <a:r>
              <a:rPr lang="en-IN" sz="2800" dirty="0"/>
              <a:t>Nowadays its being easier to find subtitle for any movies or web-series but sometimes its hard to find or impossible for particular video.( </a:t>
            </a:r>
            <a:r>
              <a:rPr lang="en-IN" sz="2800" dirty="0" err="1"/>
              <a:t>i.e</a:t>
            </a:r>
            <a:r>
              <a:rPr lang="en-IN" sz="2800" dirty="0"/>
              <a:t> speech ).</a:t>
            </a:r>
          </a:p>
          <a:p>
            <a:pPr algn="just">
              <a:buFont typeface="Wingdings" pitchFamily="2" charset="2"/>
              <a:buChar char="ü"/>
            </a:pPr>
            <a:r>
              <a:rPr lang="en-IN" sz="2800" dirty="0"/>
              <a:t>To solve this problem we </a:t>
            </a:r>
            <a:r>
              <a:rPr lang="en-IN" sz="2800" dirty="0" smtClean="0"/>
              <a:t>have built a </a:t>
            </a:r>
            <a:r>
              <a:rPr lang="en-IN" sz="2800" dirty="0"/>
              <a:t>software which will automatically generate subtitle for the videos.</a:t>
            </a:r>
          </a:p>
          <a:p>
            <a:pPr algn="just">
              <a:buFont typeface="Wingdings" pitchFamily="2" charset="2"/>
              <a:buChar char="Ø"/>
            </a:pPr>
            <a:endParaRPr lang="en-US" sz="25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dirty="0" smtClean="0"/>
              <a:t>15-Apr-20</a:t>
            </a:r>
            <a:endParaRPr lang="en-US" dirty="0"/>
          </a:p>
        </p:txBody>
      </p:sp>
      <p:sp>
        <p:nvSpPr>
          <p:cNvPr id="5" name="Footer Placeholder 4"/>
          <p:cNvSpPr>
            <a:spLocks noGrp="1"/>
          </p:cNvSpPr>
          <p:nvPr>
            <p:ph type="ftr" sz="quarter" idx="11"/>
          </p:nvPr>
        </p:nvSpPr>
        <p:spPr/>
        <p:txBody>
          <a:bodyPr/>
          <a:lstStyle/>
          <a:p>
            <a:r>
              <a:rPr lang="en-US" dirty="0"/>
              <a:t>AUTOMATIC CAPTION GENERATOR</a:t>
            </a:r>
          </a:p>
        </p:txBody>
      </p:sp>
    </p:spTree>
    <p:extLst>
      <p:ext uri="{BB962C8B-B14F-4D97-AF65-F5344CB8AC3E}">
        <p14:creationId xmlns:p14="http://schemas.microsoft.com/office/powerpoint/2010/main" val="9601117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Speech recognition</a:t>
            </a:r>
            <a:endParaRPr lang="en-IN" dirty="0"/>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pic>
        <p:nvPicPr>
          <p:cNvPr id="6"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562600" cy="3505200"/>
          </a:xfrm>
          <a:prstGeom prst="rect">
            <a:avLst/>
          </a:prstGeom>
          <a:noFill/>
          <a:ln>
            <a:noFill/>
          </a:ln>
        </p:spPr>
      </p:pic>
    </p:spTree>
    <p:extLst>
      <p:ext uri="{BB962C8B-B14F-4D97-AF65-F5344CB8AC3E}">
        <p14:creationId xmlns:p14="http://schemas.microsoft.com/office/powerpoint/2010/main" val="142698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Acoustic Model</a:t>
            </a:r>
            <a:endParaRPr lang="en-IN"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ü"/>
            </a:pPr>
            <a:r>
              <a:rPr lang="en-US" dirty="0"/>
              <a:t>An acoustic model is used in automatic speech recognition to represent the relationship between an audio signal and the phonemes </a:t>
            </a:r>
            <a:r>
              <a:rPr lang="en-US" dirty="0" smtClean="0"/>
              <a:t>that </a:t>
            </a:r>
            <a:r>
              <a:rPr lang="en-US" dirty="0"/>
              <a:t>make up speech.</a:t>
            </a:r>
          </a:p>
          <a:p>
            <a:pPr marL="342900" indent="-342900">
              <a:buFont typeface="Wingdings" panose="05000000000000000000" pitchFamily="2" charset="2"/>
              <a:buChar char="ü"/>
            </a:pPr>
            <a:r>
              <a:rPr lang="en-US" dirty="0"/>
              <a:t> The model is </a:t>
            </a:r>
            <a:r>
              <a:rPr lang="en-US" dirty="0" smtClean="0"/>
              <a:t>learning </a:t>
            </a:r>
            <a:r>
              <a:rPr lang="en-US" dirty="0"/>
              <a:t>from a set of audio recordings and their corresponding transcripts.</a:t>
            </a:r>
          </a:p>
          <a:p>
            <a:endParaRPr lang="en-IN" dirty="0"/>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spTree>
    <p:extLst>
      <p:ext uri="{BB962C8B-B14F-4D97-AF65-F5344CB8AC3E}">
        <p14:creationId xmlns:p14="http://schemas.microsoft.com/office/powerpoint/2010/main" val="1736517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a:t>
            </a:r>
            <a:endParaRPr lang="en-IN" dirty="0"/>
          </a:p>
        </p:txBody>
      </p:sp>
      <p:sp>
        <p:nvSpPr>
          <p:cNvPr id="3" name="Content Placeholder 2"/>
          <p:cNvSpPr>
            <a:spLocks noGrp="1"/>
          </p:cNvSpPr>
          <p:nvPr>
            <p:ph idx="1"/>
          </p:nvPr>
        </p:nvSpPr>
        <p:spPr/>
        <p:txBody>
          <a:bodyPr/>
          <a:lstStyle/>
          <a:p>
            <a:pPr marL="342900" lvl="0" indent="-342900">
              <a:buFont typeface="Wingdings" panose="05000000000000000000" pitchFamily="2" charset="2"/>
              <a:buChar char="ü"/>
            </a:pPr>
            <a:r>
              <a:rPr lang="en-US" dirty="0" smtClean="0"/>
              <a:t>A </a:t>
            </a:r>
            <a:r>
              <a:rPr lang="en-US" dirty="0"/>
              <a:t>language model is a grammar file for an entire language. </a:t>
            </a:r>
            <a:endParaRPr lang="en-US" dirty="0" smtClean="0"/>
          </a:p>
          <a:p>
            <a:pPr marL="342900" lvl="0" indent="-342900">
              <a:buFont typeface="Wingdings" panose="05000000000000000000" pitchFamily="2" charset="2"/>
              <a:buChar char="ü"/>
            </a:pPr>
            <a:r>
              <a:rPr lang="en-US" dirty="0" smtClean="0"/>
              <a:t>It </a:t>
            </a:r>
            <a:r>
              <a:rPr lang="en-US" dirty="0"/>
              <a:t>defines which word could follow previously recognized words and helps to significantly restrict the matching process by stripping words that are not probable.</a:t>
            </a:r>
            <a:endParaRPr lang="en-IN" dirty="0"/>
          </a:p>
          <a:p>
            <a:endParaRPr lang="en-IN" dirty="0"/>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spTree>
    <p:extLst>
      <p:ext uri="{BB962C8B-B14F-4D97-AF65-F5344CB8AC3E}">
        <p14:creationId xmlns:p14="http://schemas.microsoft.com/office/powerpoint/2010/main" val="1032017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endParaRPr lang="en-IN"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ü"/>
            </a:pPr>
            <a:r>
              <a:rPr lang="en-US" dirty="0"/>
              <a:t>A phonetic dictionary provides the system with a mapping of vocabulary words to sequences of phonemes</a:t>
            </a:r>
            <a:r>
              <a:rPr lang="en-US" dirty="0" smtClean="0"/>
              <a:t>.</a:t>
            </a:r>
          </a:p>
          <a:p>
            <a:pPr marL="342900" indent="-342900">
              <a:buFont typeface="Wingdings" panose="05000000000000000000" pitchFamily="2" charset="2"/>
              <a:buChar char="ü"/>
            </a:pPr>
            <a:r>
              <a:rPr lang="en-US" dirty="0" smtClean="0"/>
              <a:t>It contains </a:t>
            </a:r>
            <a:r>
              <a:rPr lang="en-US" dirty="0"/>
              <a:t>the list of all words in the language along with their pronunciations. </a:t>
            </a:r>
            <a:r>
              <a:rPr lang="en-US" dirty="0" smtClean="0"/>
              <a:t> </a:t>
            </a:r>
            <a:r>
              <a:rPr lang="en-US" dirty="0"/>
              <a:t>It might look like this:</a:t>
            </a:r>
          </a:p>
          <a:p>
            <a:pPr lvl="1"/>
            <a:r>
              <a:rPr lang="en-US" dirty="0"/>
              <a:t>hello H EH L OW </a:t>
            </a:r>
          </a:p>
          <a:p>
            <a:pPr lvl="1"/>
            <a:r>
              <a:rPr lang="en-US" dirty="0"/>
              <a:t>world W ER L D</a:t>
            </a:r>
          </a:p>
          <a:p>
            <a:pPr lvl="1"/>
            <a:r>
              <a:rPr lang="en-US" dirty="0"/>
              <a:t>the TH IH </a:t>
            </a:r>
          </a:p>
          <a:p>
            <a:pPr lvl="1"/>
            <a:r>
              <a:rPr lang="en-US" dirty="0"/>
              <a:t>the(2) TH AH</a:t>
            </a:r>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spTree>
    <p:extLst>
      <p:ext uri="{BB962C8B-B14F-4D97-AF65-F5344CB8AC3E}">
        <p14:creationId xmlns:p14="http://schemas.microsoft.com/office/powerpoint/2010/main" val="1199840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5" y="152400"/>
            <a:ext cx="5791200" cy="1371600"/>
          </a:xfrm>
        </p:spPr>
        <p:txBody>
          <a:bodyPr/>
          <a:lstStyle/>
          <a:p>
            <a:r>
              <a:rPr lang="en-US" dirty="0" smtClean="0"/>
              <a:t>Software </a:t>
            </a:r>
            <a:r>
              <a:rPr lang="en-US" dirty="0" err="1" smtClean="0"/>
              <a:t>gui</a:t>
            </a:r>
            <a:endParaRPr lang="en-IN" dirty="0"/>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514600"/>
            <a:ext cx="5656739" cy="2049689"/>
          </a:xfrm>
          <a:ln>
            <a:solidFill>
              <a:schemeClr val="tx1"/>
            </a:solidFill>
          </a:ln>
        </p:spPr>
      </p:pic>
    </p:spTree>
    <p:extLst>
      <p:ext uri="{BB962C8B-B14F-4D97-AF65-F5344CB8AC3E}">
        <p14:creationId xmlns:p14="http://schemas.microsoft.com/office/powerpoint/2010/main" val="1978093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sp>
        <p:nvSpPr>
          <p:cNvPr id="8" name="Title 1"/>
          <p:cNvSpPr>
            <a:spLocks noGrp="1"/>
          </p:cNvSpPr>
          <p:nvPr>
            <p:ph type="title"/>
          </p:nvPr>
        </p:nvSpPr>
        <p:spPr>
          <a:xfrm>
            <a:off x="468745" y="152400"/>
            <a:ext cx="5791200" cy="1371600"/>
          </a:xfrm>
        </p:spPr>
        <p:txBody>
          <a:bodyPr/>
          <a:lstStyle/>
          <a:p>
            <a:r>
              <a:rPr lang="en-US" dirty="0" smtClean="0"/>
              <a:t>For choosing video file</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576819"/>
            <a:ext cx="4724400" cy="4070762"/>
          </a:xfrm>
          <a:ln>
            <a:solidFill>
              <a:schemeClr val="tx1"/>
            </a:solidFill>
          </a:ln>
        </p:spPr>
      </p:pic>
    </p:spTree>
    <p:extLst>
      <p:ext uri="{BB962C8B-B14F-4D97-AF65-F5344CB8AC3E}">
        <p14:creationId xmlns:p14="http://schemas.microsoft.com/office/powerpoint/2010/main" val="31086801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162800" cy="1371600"/>
          </a:xfrm>
        </p:spPr>
        <p:txBody>
          <a:bodyPr/>
          <a:lstStyle/>
          <a:p>
            <a:r>
              <a:rPr lang="en-IN" dirty="0" smtClean="0"/>
              <a:t>Step by step process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274" y="4305775"/>
            <a:ext cx="2454275" cy="1152198"/>
          </a:xfrm>
          <a:ln>
            <a:solidFill>
              <a:schemeClr val="tx1"/>
            </a:solidFill>
          </a:ln>
        </p:spPr>
      </p:pic>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139" y="2170537"/>
            <a:ext cx="4320914" cy="1562235"/>
          </a:xfrm>
          <a:prstGeom prst="rect">
            <a:avLst/>
          </a:prstGeom>
          <a:ln>
            <a:solidFill>
              <a:schemeClr val="tx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4552" y="4326532"/>
            <a:ext cx="2568123" cy="1201688"/>
          </a:xfrm>
          <a:prstGeom prst="rect">
            <a:avLst/>
          </a:prstGeom>
          <a:ln>
            <a:solidFill>
              <a:schemeClr val="tx1"/>
            </a:solid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6600" y="4305775"/>
            <a:ext cx="2628901" cy="1220207"/>
          </a:xfrm>
          <a:prstGeom prst="rect">
            <a:avLst/>
          </a:prstGeom>
          <a:ln>
            <a:solidFill>
              <a:schemeClr val="tx1"/>
            </a:solidFill>
          </a:ln>
        </p:spPr>
      </p:pic>
    </p:spTree>
    <p:extLst>
      <p:ext uri="{BB962C8B-B14F-4D97-AF65-F5344CB8AC3E}">
        <p14:creationId xmlns:p14="http://schemas.microsoft.com/office/powerpoint/2010/main" val="899938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lstStyle/>
          <a:p>
            <a:r>
              <a:rPr lang="en-US" dirty="0" smtClean="0"/>
              <a:t>Generated audio and subtitle file</a:t>
            </a:r>
            <a:endParaRPr lang="en-IN" dirty="0"/>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pic>
        <p:nvPicPr>
          <p:cNvPr id="9" name="Content Placeholder 6"/>
          <p:cNvPicPr>
            <a:picLocks noChangeAspect="1"/>
          </p:cNvPicPr>
          <p:nvPr/>
        </p:nvPicPr>
        <p:blipFill rotWithShape="1">
          <a:blip r:embed="rId2"/>
          <a:srcRect l="9000" t="29204" r="84000" b="49463"/>
          <a:stretch/>
        </p:blipFill>
        <p:spPr>
          <a:xfrm>
            <a:off x="4357433" y="2536370"/>
            <a:ext cx="1676400" cy="2873829"/>
          </a:xfrm>
          <a:prstGeom prst="rect">
            <a:avLst/>
          </a:prstGeom>
          <a:ln>
            <a:solidFill>
              <a:schemeClr val="tx1"/>
            </a:solidFill>
          </a:ln>
        </p:spPr>
      </p:pic>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7734" y="3124200"/>
            <a:ext cx="2383339" cy="1828800"/>
          </a:xfrm>
          <a:ln>
            <a:solidFill>
              <a:schemeClr val="tx1"/>
            </a:solidFill>
          </a:ln>
        </p:spPr>
      </p:pic>
    </p:spTree>
    <p:extLst>
      <p:ext uri="{BB962C8B-B14F-4D97-AF65-F5344CB8AC3E}">
        <p14:creationId xmlns:p14="http://schemas.microsoft.com/office/powerpoint/2010/main" val="1611706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1371600"/>
          </a:xfrm>
        </p:spPr>
        <p:txBody>
          <a:bodyPr/>
          <a:lstStyle/>
          <a:p>
            <a:r>
              <a:rPr lang="en-IN" dirty="0" smtClean="0"/>
              <a:t>Playing video with subtitle</a:t>
            </a:r>
            <a:endParaRPr lang="en-IN" dirty="0"/>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smtClean="0"/>
              <a:t>AUTOMATIC CAPTION GENERATOR</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7064" y="2229172"/>
            <a:ext cx="5257799" cy="3558848"/>
          </a:xfrm>
          <a:ln>
            <a:solidFill>
              <a:schemeClr val="tx1"/>
            </a:solidFill>
          </a:ln>
        </p:spPr>
      </p:pic>
    </p:spTree>
    <p:extLst>
      <p:ext uri="{BB962C8B-B14F-4D97-AF65-F5344CB8AC3E}">
        <p14:creationId xmlns:p14="http://schemas.microsoft.com/office/powerpoint/2010/main" val="435032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620000" cy="1143000"/>
          </a:xfrm>
        </p:spPr>
        <p:txBody>
          <a:bodyPr>
            <a:normAutofit/>
          </a:bodyPr>
          <a:lstStyle/>
          <a:p>
            <a:pPr algn="ctr"/>
            <a:r>
              <a:rPr lang="en-US" sz="4400" b="1" dirty="0" smtClean="0">
                <a:latin typeface="Algerian" pitchFamily="82" charset="0"/>
              </a:rPr>
              <a:t>Future scope</a:t>
            </a:r>
            <a:endParaRPr lang="en-US" sz="4400" b="1" dirty="0">
              <a:latin typeface="Algerian" pitchFamily="82" charset="0"/>
            </a:endParaRPr>
          </a:p>
        </p:txBody>
      </p:sp>
      <p:sp>
        <p:nvSpPr>
          <p:cNvPr id="3" name="Date Placeholder 2"/>
          <p:cNvSpPr>
            <a:spLocks noGrp="1"/>
          </p:cNvSpPr>
          <p:nvPr>
            <p:ph type="dt" sz="half" idx="10"/>
          </p:nvPr>
        </p:nvSpPr>
        <p:spPr/>
        <p:txBody>
          <a:bodyPr/>
          <a:lstStyle/>
          <a:p>
            <a:r>
              <a:rPr lang="en-IN" smtClean="0"/>
              <a:t>15-Apr-20</a:t>
            </a:r>
            <a:endParaRPr lang="en-US" dirty="0"/>
          </a:p>
        </p:txBody>
      </p:sp>
      <p:sp>
        <p:nvSpPr>
          <p:cNvPr id="4" name="Footer Placeholder 3"/>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13985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362200"/>
            <a:ext cx="7620000" cy="1143000"/>
          </a:xfrm>
        </p:spPr>
        <p:txBody>
          <a:bodyPr>
            <a:normAutofit/>
          </a:bodyPr>
          <a:lstStyle/>
          <a:p>
            <a:pPr algn="ctr"/>
            <a:r>
              <a:rPr lang="en-US" sz="4400" b="1" dirty="0">
                <a:latin typeface="Algerian" pitchFamily="82" charset="0"/>
              </a:rPr>
              <a:t>motivation</a:t>
            </a:r>
          </a:p>
        </p:txBody>
      </p:sp>
      <p:sp>
        <p:nvSpPr>
          <p:cNvPr id="2" name="Date Placeholder 1"/>
          <p:cNvSpPr>
            <a:spLocks noGrp="1"/>
          </p:cNvSpPr>
          <p:nvPr>
            <p:ph type="dt" sz="half" idx="10"/>
          </p:nvPr>
        </p:nvSpPr>
        <p:spPr/>
        <p:txBody>
          <a:bodyPr/>
          <a:lstStyle/>
          <a:p>
            <a:r>
              <a:rPr lang="en-IN" dirty="0" smtClean="0"/>
              <a:t>15-Apr-20</a:t>
            </a:r>
            <a:endParaRPr lang="en-US" dirty="0"/>
          </a:p>
        </p:txBody>
      </p:sp>
      <p:sp>
        <p:nvSpPr>
          <p:cNvPr id="3" name="Footer Placeholder 2"/>
          <p:cNvSpPr>
            <a:spLocks noGrp="1"/>
          </p:cNvSpPr>
          <p:nvPr>
            <p:ph type="ftr" sz="quarter" idx="11"/>
          </p:nvPr>
        </p:nvSpPr>
        <p:spPr/>
        <p:txBody>
          <a:bodyPr/>
          <a:lstStyle/>
          <a:p>
            <a:r>
              <a:rPr lang="en-US" dirty="0"/>
              <a:t>AUTOMATIC CAPTION GENERATOR</a:t>
            </a:r>
          </a:p>
        </p:txBody>
      </p:sp>
    </p:spTree>
    <p:extLst>
      <p:ext uri="{BB962C8B-B14F-4D97-AF65-F5344CB8AC3E}">
        <p14:creationId xmlns:p14="http://schemas.microsoft.com/office/powerpoint/2010/main" val="40153433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1371600"/>
          </a:xfrm>
        </p:spPr>
        <p:txBody>
          <a:bodyPr/>
          <a:lstStyle/>
          <a:p>
            <a:pPr algn="ctr"/>
            <a:r>
              <a:rPr lang="en-US" dirty="0" smtClean="0">
                <a:ea typeface="Arial Unicode MS" pitchFamily="34" charset="-128"/>
              </a:rPr>
              <a:t>Future scope</a:t>
            </a:r>
            <a:endParaRPr lang="en-US" dirty="0"/>
          </a:p>
        </p:txBody>
      </p:sp>
      <p:sp>
        <p:nvSpPr>
          <p:cNvPr id="3" name="Content Placeholder 2"/>
          <p:cNvSpPr>
            <a:spLocks noGrp="1"/>
          </p:cNvSpPr>
          <p:nvPr>
            <p:ph idx="1"/>
          </p:nvPr>
        </p:nvSpPr>
        <p:spPr/>
        <p:txBody>
          <a:bodyPr>
            <a:normAutofit/>
          </a:bodyPr>
          <a:lstStyle/>
          <a:p>
            <a:pPr marL="342900" indent="-342900">
              <a:buFont typeface="Wingdings" panose="05000000000000000000" pitchFamily="2" charset="2"/>
              <a:buChar char="ü"/>
            </a:pPr>
            <a:r>
              <a:rPr lang="en-IN" dirty="0"/>
              <a:t>In future, we can generate subtitle for other language by training the model with sufficient dataset of particular language. </a:t>
            </a:r>
            <a:endParaRPr lang="en-IN" dirty="0" smtClean="0"/>
          </a:p>
          <a:p>
            <a:pPr marL="342900" indent="-342900">
              <a:buFont typeface="Wingdings" panose="05000000000000000000" pitchFamily="2" charset="2"/>
              <a:buChar char="ü"/>
            </a:pPr>
            <a:r>
              <a:rPr lang="en-IN" dirty="0" smtClean="0"/>
              <a:t>Another </a:t>
            </a:r>
            <a:r>
              <a:rPr lang="en-IN" dirty="0"/>
              <a:t>thing we can do is one language subtitles can also be translated into other languages. </a:t>
            </a:r>
          </a:p>
          <a:p>
            <a:pPr marL="342900" indent="-342900">
              <a:buFont typeface="Wingdings" panose="05000000000000000000" pitchFamily="2" charset="2"/>
              <a:buChar char="ü"/>
            </a:pPr>
            <a:r>
              <a:rPr lang="en-IN" dirty="0" smtClean="0"/>
              <a:t>We can also do for  mix language video by training model with multi language dataset.  </a:t>
            </a:r>
          </a:p>
          <a:p>
            <a:pPr marL="342900" indent="-342900">
              <a:buFont typeface="Wingdings" panose="05000000000000000000" pitchFamily="2" charset="2"/>
              <a:buChar char="ü"/>
            </a:pPr>
            <a:endParaRPr lang="en-US" sz="2500" b="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3312567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620000" cy="1143000"/>
          </a:xfrm>
        </p:spPr>
        <p:txBody>
          <a:bodyPr>
            <a:normAutofit/>
          </a:bodyPr>
          <a:lstStyle/>
          <a:p>
            <a:pPr algn="ctr"/>
            <a:r>
              <a:rPr lang="en-US" sz="4400" b="1" dirty="0">
                <a:latin typeface="Algerian" pitchFamily="82" charset="0"/>
              </a:rPr>
              <a:t>conclusion</a:t>
            </a:r>
          </a:p>
        </p:txBody>
      </p:sp>
      <p:sp>
        <p:nvSpPr>
          <p:cNvPr id="3" name="Date Placeholder 2"/>
          <p:cNvSpPr>
            <a:spLocks noGrp="1"/>
          </p:cNvSpPr>
          <p:nvPr>
            <p:ph type="dt" sz="half" idx="10"/>
          </p:nvPr>
        </p:nvSpPr>
        <p:spPr/>
        <p:txBody>
          <a:bodyPr/>
          <a:lstStyle/>
          <a:p>
            <a:r>
              <a:rPr lang="en-IN" smtClean="0"/>
              <a:t>15-Apr-20</a:t>
            </a:r>
            <a:endParaRPr lang="en-US" dirty="0"/>
          </a:p>
        </p:txBody>
      </p:sp>
      <p:sp>
        <p:nvSpPr>
          <p:cNvPr id="4" name="Footer Placeholder 3"/>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1235627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1371600"/>
          </a:xfrm>
        </p:spPr>
        <p:txBody>
          <a:bodyPr/>
          <a:lstStyle/>
          <a:p>
            <a:pPr algn="ctr"/>
            <a:r>
              <a:rPr lang="en-US" dirty="0">
                <a:latin typeface="Arial Unicode MS" pitchFamily="34" charset="-128"/>
                <a:ea typeface="Arial Unicode MS" pitchFamily="34" charset="-128"/>
                <a:cs typeface="Arial Unicode MS" pitchFamily="34" charset="-128"/>
              </a:rPr>
              <a:t>conclusion</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ü"/>
            </a:pPr>
            <a:r>
              <a:rPr lang="en-US" dirty="0"/>
              <a:t>We have modified the manual typing part in conventional subtitle generation and made it automatic by use of speech recognition. </a:t>
            </a:r>
            <a:endParaRPr lang="en-US" sz="2800" dirty="0"/>
          </a:p>
          <a:p>
            <a:pPr algn="just">
              <a:buFont typeface="Wingdings" pitchFamily="2" charset="2"/>
              <a:buChar char="ü"/>
            </a:pPr>
            <a:r>
              <a:rPr lang="en-US" dirty="0"/>
              <a:t>This method can save a lot of time and increase productivity. </a:t>
            </a:r>
            <a:endParaRPr lang="en-US" dirty="0" smtClean="0"/>
          </a:p>
          <a:p>
            <a:pPr algn="just">
              <a:buFont typeface="Wingdings" pitchFamily="2" charset="2"/>
              <a:buChar char="ü"/>
            </a:pPr>
            <a:r>
              <a:rPr lang="en-US" dirty="0" smtClean="0"/>
              <a:t>In </a:t>
            </a:r>
            <a:r>
              <a:rPr lang="en-US" dirty="0"/>
              <a:t>addition, It is Helpful for people who are not very good at English and also facing difficulties to understand proper pronunciation of language, so it will help them to enjoy the video without any queries related to language</a:t>
            </a:r>
            <a:r>
              <a:rPr lang="en-US" dirty="0" smtClean="0"/>
              <a:t>.</a:t>
            </a:r>
          </a:p>
          <a:p>
            <a:pPr algn="just">
              <a:buFont typeface="Wingdings" pitchFamily="2" charset="2"/>
              <a:buChar char="ü"/>
            </a:pPr>
            <a:r>
              <a:rPr lang="en-US" dirty="0" smtClean="0"/>
              <a:t> </a:t>
            </a:r>
            <a:r>
              <a:rPr lang="en-US" dirty="0"/>
              <a:t>It will also help deaf people to understand the video.</a:t>
            </a:r>
            <a:endParaRPr lang="en-US" sz="2800" dirty="0"/>
          </a:p>
          <a:p>
            <a:endParaRPr lang="en-US" sz="2500" b="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smtClean="0"/>
              <a:t>15-Apr-20</a:t>
            </a:r>
            <a:endParaRPr lang="en-US" dirty="0"/>
          </a:p>
        </p:txBody>
      </p:sp>
      <p:sp>
        <p:nvSpPr>
          <p:cNvPr id="5" name="Footer Placeholder 4"/>
          <p:cNvSpPr>
            <a:spLocks noGrp="1"/>
          </p:cNvSpPr>
          <p:nvPr>
            <p:ph type="ftr" sz="quarter" idx="11"/>
          </p:nvPr>
        </p:nvSpPr>
        <p:spPr/>
        <p:txBody>
          <a:bodyPr/>
          <a:lstStyle/>
          <a:p>
            <a:r>
              <a:rPr lang="en-US"/>
              <a:t>AUTOMATIC CAPTION GENERATOR</a:t>
            </a:r>
            <a:endParaRPr lang="en-US" dirty="0"/>
          </a:p>
        </p:txBody>
      </p:sp>
    </p:spTree>
    <p:extLst>
      <p:ext uri="{BB962C8B-B14F-4D97-AF65-F5344CB8AC3E}">
        <p14:creationId xmlns:p14="http://schemas.microsoft.com/office/powerpoint/2010/main" val="2867533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12837"/>
            <a:ext cx="7620000" cy="4373563"/>
          </a:xfrm>
        </p:spPr>
        <p:txBody>
          <a:bodyPr>
            <a:noAutofit/>
          </a:bodyPr>
          <a:lstStyle/>
          <a:p>
            <a:endParaRPr lang="en-US" sz="8000" b="1" dirty="0">
              <a:solidFill>
                <a:schemeClr val="tx2"/>
              </a:solidFill>
              <a:effectLst>
                <a:outerShdw blurRad="38100" dist="38100" dir="2700000" algn="tl">
                  <a:srgbClr val="000000">
                    <a:alpha val="43137"/>
                  </a:srgbClr>
                </a:outerShdw>
              </a:effectLst>
              <a:latin typeface="Algerian" pitchFamily="82" charset="0"/>
              <a:cs typeface="Arial" pitchFamily="34" charset="0"/>
            </a:endParaRPr>
          </a:p>
          <a:p>
            <a:pPr algn="ctr">
              <a:buNone/>
            </a:pPr>
            <a:r>
              <a:rPr lang="en-US" sz="8000" b="1" dirty="0">
                <a:solidFill>
                  <a:schemeClr val="tx2"/>
                </a:solidFill>
                <a:effectLst>
                  <a:outerShdw blurRad="38100" dist="38100" dir="2700000" algn="tl">
                    <a:srgbClr val="000000">
                      <a:alpha val="43137"/>
                    </a:srgbClr>
                  </a:outerShdw>
                </a:effectLst>
                <a:latin typeface="Algerian" pitchFamily="82" charset="0"/>
                <a:cs typeface="Arial" pitchFamily="34" charset="0"/>
              </a:rPr>
              <a:t>THANK YOU…</a:t>
            </a:r>
          </a:p>
        </p:txBody>
      </p:sp>
      <p:sp>
        <p:nvSpPr>
          <p:cNvPr id="2" name="Date Placeholder 1"/>
          <p:cNvSpPr>
            <a:spLocks noGrp="1"/>
          </p:cNvSpPr>
          <p:nvPr>
            <p:ph type="dt" sz="half" idx="10"/>
          </p:nvPr>
        </p:nvSpPr>
        <p:spPr/>
        <p:txBody>
          <a:bodyPr/>
          <a:lstStyle/>
          <a:p>
            <a:r>
              <a:rPr lang="en-IN" smtClean="0"/>
              <a:t>15-Apr-20</a:t>
            </a:r>
            <a:endParaRPr lang="en-US" dirty="0"/>
          </a:p>
        </p:txBody>
      </p:sp>
      <p:sp>
        <p:nvSpPr>
          <p:cNvPr id="4" name="Footer Placeholder 3"/>
          <p:cNvSpPr>
            <a:spLocks noGrp="1"/>
          </p:cNvSpPr>
          <p:nvPr>
            <p:ph type="ftr" sz="quarter" idx="11"/>
          </p:nvPr>
        </p:nvSpPr>
        <p:spPr/>
        <p:txBody>
          <a:bodyPr/>
          <a:lstStyle/>
          <a:p>
            <a:r>
              <a:rPr lang="en-US"/>
              <a:t>AUTOMATIC CAPTION GENERATOR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371600"/>
          </a:xfrm>
        </p:spPr>
        <p:txBody>
          <a:bodyPr/>
          <a:lstStyle/>
          <a:p>
            <a:pPr algn="ctr"/>
            <a:r>
              <a:rPr lang="en-US" dirty="0">
                <a:latin typeface="Arial Unicode MS" pitchFamily="34" charset="-128"/>
                <a:ea typeface="Arial Unicode MS" pitchFamily="34" charset="-128"/>
                <a:cs typeface="Arial Unicode MS" pitchFamily="34" charset="-128"/>
              </a:rPr>
              <a:t>motivation</a:t>
            </a:r>
          </a:p>
        </p:txBody>
      </p:sp>
      <p:sp>
        <p:nvSpPr>
          <p:cNvPr id="3" name="Content Placeholder 2"/>
          <p:cNvSpPr>
            <a:spLocks noGrp="1"/>
          </p:cNvSpPr>
          <p:nvPr>
            <p:ph idx="1"/>
          </p:nvPr>
        </p:nvSpPr>
        <p:spPr>
          <a:xfrm>
            <a:off x="533400" y="1752600"/>
            <a:ext cx="7924800" cy="4572000"/>
          </a:xfrm>
        </p:spPr>
        <p:txBody>
          <a:bodyPr>
            <a:normAutofit lnSpcReduction="10000"/>
          </a:bodyPr>
          <a:lstStyle/>
          <a:p>
            <a:pPr algn="just">
              <a:buFont typeface="Wingdings" panose="05000000000000000000" pitchFamily="2" charset="2"/>
              <a:buChar char="ü"/>
            </a:pPr>
            <a:r>
              <a:rPr lang="en-US" sz="2800" dirty="0"/>
              <a:t>We got motivated from the lecture videos,  movies and some talks that does not have subtitles. Sometimes we don’t get subtitle from internet for specific video.</a:t>
            </a:r>
          </a:p>
          <a:p>
            <a:pPr algn="just">
              <a:buFont typeface="Wingdings" panose="05000000000000000000" pitchFamily="2" charset="2"/>
              <a:buChar char="ü"/>
            </a:pPr>
            <a:r>
              <a:rPr lang="en-US" sz="2800" dirty="0"/>
              <a:t> There are many online “ speech to text ” generator but they are not providing video to subtitle generator.</a:t>
            </a:r>
          </a:p>
          <a:p>
            <a:pPr algn="just">
              <a:buFont typeface="Wingdings" panose="05000000000000000000" pitchFamily="2" charset="2"/>
              <a:buChar char="ü"/>
            </a:pPr>
            <a:r>
              <a:rPr lang="en-US" sz="2800" dirty="0"/>
              <a:t>Some deaf people and Some people who are having hearing problem so it will help them.</a:t>
            </a:r>
          </a:p>
          <a:p>
            <a:pPr algn="just"/>
            <a:endParaRPr lang="en-US" sz="2500" b="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dirty="0" smtClean="0"/>
              <a:t>15-Apr-20</a:t>
            </a:r>
            <a:endParaRPr lang="en-US" dirty="0"/>
          </a:p>
        </p:txBody>
      </p:sp>
      <p:sp>
        <p:nvSpPr>
          <p:cNvPr id="5" name="Footer Placeholder 4"/>
          <p:cNvSpPr>
            <a:spLocks noGrp="1"/>
          </p:cNvSpPr>
          <p:nvPr>
            <p:ph type="ftr" sz="quarter" idx="11"/>
          </p:nvPr>
        </p:nvSpPr>
        <p:spPr/>
        <p:txBody>
          <a:bodyPr/>
          <a:lstStyle/>
          <a:p>
            <a:r>
              <a:rPr lang="en-US" dirty="0"/>
              <a:t>AUTOMATIC CAPTION GENERATOR</a:t>
            </a:r>
          </a:p>
        </p:txBody>
      </p:sp>
    </p:spTree>
    <p:extLst>
      <p:ext uri="{BB962C8B-B14F-4D97-AF65-F5344CB8AC3E}">
        <p14:creationId xmlns:p14="http://schemas.microsoft.com/office/powerpoint/2010/main" val="4155594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362200"/>
            <a:ext cx="7620000" cy="1143000"/>
          </a:xfrm>
        </p:spPr>
        <p:txBody>
          <a:bodyPr>
            <a:normAutofit/>
          </a:bodyPr>
          <a:lstStyle/>
          <a:p>
            <a:pPr algn="ctr"/>
            <a:r>
              <a:rPr lang="en-US" sz="4400" b="1" dirty="0">
                <a:latin typeface="Algerian" pitchFamily="82" charset="0"/>
              </a:rPr>
              <a:t>Aim &amp; objectives</a:t>
            </a:r>
          </a:p>
        </p:txBody>
      </p:sp>
      <p:sp>
        <p:nvSpPr>
          <p:cNvPr id="2" name="Date Placeholder 1"/>
          <p:cNvSpPr>
            <a:spLocks noGrp="1"/>
          </p:cNvSpPr>
          <p:nvPr>
            <p:ph type="dt" sz="half" idx="10"/>
          </p:nvPr>
        </p:nvSpPr>
        <p:spPr/>
        <p:txBody>
          <a:bodyPr/>
          <a:lstStyle/>
          <a:p>
            <a:r>
              <a:rPr lang="en-IN" dirty="0" smtClean="0"/>
              <a:t>15-Apr-20</a:t>
            </a:r>
            <a:endParaRPr lang="en-US" dirty="0"/>
          </a:p>
        </p:txBody>
      </p:sp>
      <p:sp>
        <p:nvSpPr>
          <p:cNvPr id="3" name="Footer Placeholder 2"/>
          <p:cNvSpPr>
            <a:spLocks noGrp="1"/>
          </p:cNvSpPr>
          <p:nvPr>
            <p:ph type="ftr" sz="quarter" idx="11"/>
          </p:nvPr>
        </p:nvSpPr>
        <p:spPr/>
        <p:txBody>
          <a:bodyPr/>
          <a:lstStyle/>
          <a:p>
            <a:r>
              <a:rPr lang="en-US" dirty="0"/>
              <a:t>AUTOMATIC CAPTION GENERATOR</a:t>
            </a:r>
          </a:p>
        </p:txBody>
      </p:sp>
    </p:spTree>
    <p:extLst>
      <p:ext uri="{BB962C8B-B14F-4D97-AF65-F5344CB8AC3E}">
        <p14:creationId xmlns:p14="http://schemas.microsoft.com/office/powerpoint/2010/main" val="4070619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371600"/>
          </a:xfrm>
        </p:spPr>
        <p:txBody>
          <a:bodyPr/>
          <a:lstStyle/>
          <a:p>
            <a:pPr algn="ctr"/>
            <a:r>
              <a:rPr lang="en-US" dirty="0">
                <a:latin typeface="Arial Unicode MS" pitchFamily="34" charset="-128"/>
                <a:ea typeface="Arial Unicode MS" pitchFamily="34" charset="-128"/>
                <a:cs typeface="Arial Unicode MS" pitchFamily="34" charset="-128"/>
              </a:rPr>
              <a:t>Aim &amp; objectives</a:t>
            </a:r>
          </a:p>
        </p:txBody>
      </p:sp>
      <p:sp>
        <p:nvSpPr>
          <p:cNvPr id="3" name="Content Placeholder 2"/>
          <p:cNvSpPr>
            <a:spLocks noGrp="1"/>
          </p:cNvSpPr>
          <p:nvPr>
            <p:ph idx="1"/>
          </p:nvPr>
        </p:nvSpPr>
        <p:spPr>
          <a:xfrm>
            <a:off x="533400" y="1752600"/>
            <a:ext cx="7924800" cy="4191000"/>
          </a:xfrm>
        </p:spPr>
        <p:txBody>
          <a:bodyPr>
            <a:normAutofit/>
          </a:bodyPr>
          <a:lstStyle/>
          <a:p>
            <a:pPr algn="just">
              <a:buFont typeface="Wingdings" panose="05000000000000000000" pitchFamily="2" charset="2"/>
              <a:buChar char="ü"/>
            </a:pPr>
            <a:r>
              <a:rPr lang="en-US" sz="2800" dirty="0"/>
              <a:t>To generate subtitles automatically with speech and voice recognition techniques.</a:t>
            </a:r>
            <a:endParaRPr lang="en-IN" sz="2800" dirty="0"/>
          </a:p>
          <a:p>
            <a:pPr algn="just">
              <a:buFont typeface="Wingdings" panose="05000000000000000000" pitchFamily="2" charset="2"/>
              <a:buChar char="ü"/>
            </a:pPr>
            <a:r>
              <a:rPr lang="en-IN" sz="2800" dirty="0"/>
              <a:t>To generate subtitles for those videos who’s subtitles are not available online and also for any homemade videos.</a:t>
            </a:r>
            <a:endParaRPr lang="en-US" sz="2800" dirty="0"/>
          </a:p>
          <a:p>
            <a:pPr algn="just">
              <a:buFont typeface="Wingdings" panose="05000000000000000000" pitchFamily="2" charset="2"/>
              <a:buChar char="ü"/>
            </a:pPr>
            <a:r>
              <a:rPr lang="en-US" sz="2800" dirty="0"/>
              <a:t> It helps to generate subtitle on offline basis. It does not required internet connection. </a:t>
            </a:r>
            <a:endParaRPr lang="en-IN" sz="2800" dirty="0"/>
          </a:p>
          <a:p>
            <a:pPr marL="342900" indent="-342900" algn="just">
              <a:buFont typeface="Wingdings" pitchFamily="2" charset="2"/>
              <a:buChar char="Ø"/>
            </a:pPr>
            <a:endParaRPr lang="en-US" sz="2500" b="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dirty="0" smtClean="0"/>
              <a:t>15-Apr-20</a:t>
            </a:r>
            <a:endParaRPr lang="en-US" dirty="0"/>
          </a:p>
        </p:txBody>
      </p:sp>
      <p:sp>
        <p:nvSpPr>
          <p:cNvPr id="5" name="Footer Placeholder 4"/>
          <p:cNvSpPr>
            <a:spLocks noGrp="1"/>
          </p:cNvSpPr>
          <p:nvPr>
            <p:ph type="ftr" sz="quarter" idx="11"/>
          </p:nvPr>
        </p:nvSpPr>
        <p:spPr/>
        <p:txBody>
          <a:bodyPr/>
          <a:lstStyle/>
          <a:p>
            <a:r>
              <a:rPr lang="en-US" dirty="0"/>
              <a:t>AUTOMATIC CAPTION GENERATOR</a:t>
            </a:r>
          </a:p>
        </p:txBody>
      </p:sp>
    </p:spTree>
    <p:extLst>
      <p:ext uri="{BB962C8B-B14F-4D97-AF65-F5344CB8AC3E}">
        <p14:creationId xmlns:p14="http://schemas.microsoft.com/office/powerpoint/2010/main" val="3067394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620000" cy="1143000"/>
          </a:xfrm>
        </p:spPr>
        <p:txBody>
          <a:bodyPr>
            <a:normAutofit/>
          </a:bodyPr>
          <a:lstStyle/>
          <a:p>
            <a:pPr algn="ctr"/>
            <a:r>
              <a:rPr lang="en-US" sz="4400" b="1" dirty="0">
                <a:latin typeface="Algerian" pitchFamily="82" charset="0"/>
              </a:rPr>
              <a:t>Literature survey</a:t>
            </a:r>
          </a:p>
        </p:txBody>
      </p:sp>
      <p:sp>
        <p:nvSpPr>
          <p:cNvPr id="3" name="Date Placeholder 2"/>
          <p:cNvSpPr>
            <a:spLocks noGrp="1"/>
          </p:cNvSpPr>
          <p:nvPr>
            <p:ph type="dt" sz="half" idx="10"/>
          </p:nvPr>
        </p:nvSpPr>
        <p:spPr/>
        <p:txBody>
          <a:bodyPr/>
          <a:lstStyle/>
          <a:p>
            <a:r>
              <a:rPr lang="en-IN" dirty="0" smtClean="0"/>
              <a:t>15-Apr-20</a:t>
            </a:r>
            <a:endParaRPr lang="en-US" dirty="0"/>
          </a:p>
        </p:txBody>
      </p:sp>
      <p:sp>
        <p:nvSpPr>
          <p:cNvPr id="4" name="Footer Placeholder 3"/>
          <p:cNvSpPr>
            <a:spLocks noGrp="1"/>
          </p:cNvSpPr>
          <p:nvPr>
            <p:ph type="ftr" sz="quarter" idx="11"/>
          </p:nvPr>
        </p:nvSpPr>
        <p:spPr/>
        <p:txBody>
          <a:bodyPr/>
          <a:lstStyle/>
          <a:p>
            <a:r>
              <a:rPr lang="en-US" dirty="0"/>
              <a:t>AUTOMATIC CAPTION GENERATOR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2396</TotalTime>
  <Words>2207</Words>
  <Application>Microsoft Office PowerPoint</Application>
  <PresentationFormat>On-screen Show (4:3)</PresentationFormat>
  <Paragraphs>532</Paragraphs>
  <Slides>53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Algerian</vt:lpstr>
      <vt:lpstr>Arial</vt:lpstr>
      <vt:lpstr>Arial Black</vt:lpstr>
      <vt:lpstr>Arial Unicode MS</vt:lpstr>
      <vt:lpstr>Calibri</vt:lpstr>
      <vt:lpstr>Times New Roman</vt:lpstr>
      <vt:lpstr>Wingdings</vt:lpstr>
      <vt:lpstr>Wingdings 2</vt:lpstr>
      <vt:lpstr>Essential</vt:lpstr>
      <vt:lpstr>Presentation on  automatic caption generator </vt:lpstr>
      <vt:lpstr>Outline</vt:lpstr>
      <vt:lpstr>INTRODUCTION</vt:lpstr>
      <vt:lpstr>automatic caption generator</vt:lpstr>
      <vt:lpstr>motivation</vt:lpstr>
      <vt:lpstr>motivation</vt:lpstr>
      <vt:lpstr>Aim &amp; objectives</vt:lpstr>
      <vt:lpstr>Aim &amp; objectives</vt:lpstr>
      <vt:lpstr>Literature survey</vt:lpstr>
      <vt:lpstr>            Paper 1: Bengali consonants-voice to text                                  conversion using machine learning tool</vt:lpstr>
      <vt:lpstr>        Paper 2: Speech Recognition system for English                              language</vt:lpstr>
      <vt:lpstr>Paper 3: automatic subtitle generation for video</vt:lpstr>
      <vt:lpstr>Paper 4: Using Automatic speech recognition to enhance education for all students : turning a vision into reality</vt:lpstr>
      <vt:lpstr>        Paper 5: minimum classification error rate         methods for speech recognition</vt:lpstr>
      <vt:lpstr>             Paper 6: Implementation of Speech to Text                             Conversion</vt:lpstr>
      <vt:lpstr>           Paper 7: Real-time Subtitle Synchronization in                                Live Television Programs</vt:lpstr>
      <vt:lpstr>          Paper 8: multimodel human emotion recognition</vt:lpstr>
      <vt:lpstr>     Paper 9: Generating Subtitles Automatically using                       Audio Extraction and Speech Recognition</vt:lpstr>
      <vt:lpstr>Paper 10: Introduction to Various Algorithms of                  Speech Recognition: HMM, DTW and ANN</vt:lpstr>
      <vt:lpstr>               Paper 11: Speech-To-Text Conversion (STT) System                                      Using Hidden Markov Model (HMM) </vt:lpstr>
      <vt:lpstr>             Paper 12:  A Review on Speech Recognition                                      Challenges and Approaches</vt:lpstr>
      <vt:lpstr>          Paper 13:  AUTOMATIC LECTURE SUBTITLE GENERATION                                 AND HOW IT HELPS</vt:lpstr>
      <vt:lpstr>          Paper 14:  A Comparative Study of Noise Reduction                            Techniques for Automatic Speech                                Recognition Systems</vt:lpstr>
      <vt:lpstr>         Paper 15: Design and Implementation of Java Media                                  Player</vt:lpstr>
      <vt:lpstr>      Paper 16: A Novel Model for Speech to Text Conversion</vt:lpstr>
      <vt:lpstr>     Paper 17: VOICE RECOGNITION SYSTEM: SPEECH-TO-TEXT</vt:lpstr>
      <vt:lpstr>     Paper 18: a review on speech recognition technique</vt:lpstr>
      <vt:lpstr>    Paper 19: recent advances in deep learning for            speech research at Microsoft</vt:lpstr>
      <vt:lpstr>      Paper 20: Speech recognition by machine : a review</vt:lpstr>
      <vt:lpstr>METHODOLOGY</vt:lpstr>
      <vt:lpstr>methodology</vt:lpstr>
      <vt:lpstr>Existing work flow</vt:lpstr>
      <vt:lpstr>existing work flow</vt:lpstr>
      <vt:lpstr>Proposed work flow</vt:lpstr>
      <vt:lpstr>proposed work flow</vt:lpstr>
      <vt:lpstr>PowerPoint Presentation</vt:lpstr>
      <vt:lpstr>Implementation</vt:lpstr>
      <vt:lpstr>Implementation</vt:lpstr>
      <vt:lpstr>Programming Language : JAVA</vt:lpstr>
      <vt:lpstr>Speech recognition</vt:lpstr>
      <vt:lpstr>Acoustic Model</vt:lpstr>
      <vt:lpstr>Language model</vt:lpstr>
      <vt:lpstr>Dictionary</vt:lpstr>
      <vt:lpstr>Software gui</vt:lpstr>
      <vt:lpstr>For choosing video file</vt:lpstr>
      <vt:lpstr>Step by step process</vt:lpstr>
      <vt:lpstr>Generated audio and subtitle file</vt:lpstr>
      <vt:lpstr>Playing video with subtitle</vt:lpstr>
      <vt:lpstr>Future scope</vt:lpstr>
      <vt:lpstr>Future scope</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ZANKHANA</dc:creator>
  <cp:lastModifiedBy>NEEL</cp:lastModifiedBy>
  <cp:revision>401</cp:revision>
  <dcterms:created xsi:type="dcterms:W3CDTF">2014-10-11T18:55:44Z</dcterms:created>
  <dcterms:modified xsi:type="dcterms:W3CDTF">2020-04-15T06:03:04Z</dcterms:modified>
</cp:coreProperties>
</file>