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58" r:id="rId3"/>
    <p:sldId id="272" r:id="rId4"/>
    <p:sldId id="264" r:id="rId5"/>
    <p:sldId id="257" r:id="rId6"/>
    <p:sldId id="259" r:id="rId7"/>
    <p:sldId id="260" r:id="rId8"/>
    <p:sldId id="261" r:id="rId9"/>
    <p:sldId id="263" r:id="rId10"/>
    <p:sldId id="269" r:id="rId11"/>
    <p:sldId id="270" r:id="rId12"/>
    <p:sldId id="271" r:id="rId13"/>
    <p:sldId id="267" r:id="rId14"/>
    <p:sldId id="268" r:id="rId15"/>
    <p:sldId id="265"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el Bhosale" initials="NB" lastIdx="1" clrIdx="0">
    <p:extLst>
      <p:ext uri="{19B8F6BF-5375-455C-9EA6-DF929625EA0E}">
        <p15:presenceInfo xmlns:p15="http://schemas.microsoft.com/office/powerpoint/2012/main" userId="03d47de6f3b236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73E49-A5E2-4334-8CD7-A025E3F44DD9}" type="datetimeFigureOut">
              <a:rPr lang="en-IN" smtClean="0"/>
              <a:t>03-09-2021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413AE-A47A-486A-80B0-039D7E7D2490}" type="slidenum">
              <a:rPr lang="en-IN" smtClean="0"/>
              <a:t>‹#›</a:t>
            </a:fld>
            <a:endParaRPr lang="en-IN"/>
          </a:p>
        </p:txBody>
      </p:sp>
    </p:spTree>
    <p:extLst>
      <p:ext uri="{BB962C8B-B14F-4D97-AF65-F5344CB8AC3E}">
        <p14:creationId xmlns:p14="http://schemas.microsoft.com/office/powerpoint/2010/main" val="357996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56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0428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49035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03534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37353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8303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58075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09893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6861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1122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022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498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1717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9264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73204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1295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6124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ED1C14C-A143-42F5-B247-D0E800131009}" type="datetimeFigureOut">
              <a:rPr lang="en-US" smtClean="0"/>
              <a:t>9/3/2021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8344362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linkedin.com/in/neel-bhosale-81ba7b1b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rod-apnortheast-a.online.tableau.com/#/site/neelbhosale/projects/156733"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AD1FC925-4682-46DC-89EC-22A755CA3F0F}"/>
              </a:ext>
            </a:extLst>
          </p:cNvPr>
          <p:cNvSpPr>
            <a:spLocks noGrp="1"/>
          </p:cNvSpPr>
          <p:nvPr>
            <p:ph type="ctrTitle"/>
          </p:nvPr>
        </p:nvSpPr>
        <p:spPr>
          <a:xfrm>
            <a:off x="684212" y="268548"/>
            <a:ext cx="10636931" cy="2971801"/>
          </a:xfrm>
        </p:spPr>
        <p:txBody>
          <a:bodyPr/>
          <a:lstStyle/>
          <a:p>
            <a:r>
              <a:rPr lang="en-IN" dirty="0">
                <a:latin typeface="Bookman Old Style" panose="02050604050505020204" pitchFamily="18" charset="0"/>
              </a:rPr>
              <a:t>Sales Insights Project Report</a:t>
            </a:r>
            <a:endParaRPr dirty="0">
              <a:latin typeface="Bookman Old Style" panose="02050604050505020204" pitchFamily="18" charset="0"/>
            </a:endParaRPr>
          </a:p>
        </p:txBody>
      </p:sp>
      <p:sp>
        <p:nvSpPr>
          <p:cNvPr id="3" name="slide1">
            <a:extLst>
              <a:ext uri="{FF2B5EF4-FFF2-40B4-BE49-F238E27FC236}">
                <a16:creationId xmlns:a16="http://schemas.microsoft.com/office/drawing/2014/main" id="{25A9D8EB-6513-470D-9D79-CAF1CB05F245}"/>
              </a:ext>
            </a:extLst>
          </p:cNvPr>
          <p:cNvSpPr>
            <a:spLocks noGrp="1"/>
          </p:cNvSpPr>
          <p:nvPr>
            <p:ph type="subTitle" idx="1"/>
          </p:nvPr>
        </p:nvSpPr>
        <p:spPr>
          <a:xfrm>
            <a:off x="684212" y="3429000"/>
            <a:ext cx="6400800" cy="1947333"/>
          </a:xfrm>
        </p:spPr>
        <p:txBody>
          <a:bodyPr>
            <a:normAutofit/>
          </a:bodyPr>
          <a:lstStyle/>
          <a:p>
            <a:r>
              <a:rPr lang="en-IN" sz="4000" dirty="0">
                <a:solidFill>
                  <a:schemeClr val="accent1">
                    <a:lumMod val="50000"/>
                  </a:schemeClr>
                </a:solidFill>
                <a:latin typeface="Book Antiqua" panose="02040602050305030304" pitchFamily="18" charset="0"/>
              </a:rPr>
              <a:t>NEEL BHOSALE</a:t>
            </a:r>
            <a:endParaRPr sz="4000" dirty="0">
              <a:solidFill>
                <a:schemeClr val="accent1">
                  <a:lumMod val="50000"/>
                </a:schemeClr>
              </a:solidFill>
              <a:latin typeface="Book Antiqua" panose="02040602050305030304"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slide14" descr="Profit Margin By Market">
            <a:extLst>
              <a:ext uri="{FF2B5EF4-FFF2-40B4-BE49-F238E27FC236}">
                <a16:creationId xmlns:a16="http://schemas.microsoft.com/office/drawing/2014/main" id="{390EA609-B01B-4F76-894B-C0AC53069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55" y="1624612"/>
            <a:ext cx="11878290" cy="4998129"/>
          </a:xfrm>
          <a:prstGeom prst="rect">
            <a:avLst/>
          </a:prstGeom>
        </p:spPr>
      </p:pic>
      <p:sp>
        <p:nvSpPr>
          <p:cNvPr id="2" name="TextBox 1">
            <a:extLst>
              <a:ext uri="{FF2B5EF4-FFF2-40B4-BE49-F238E27FC236}">
                <a16:creationId xmlns:a16="http://schemas.microsoft.com/office/drawing/2014/main" id="{A656305A-C881-479C-81D2-48F0E726D79F}"/>
              </a:ext>
            </a:extLst>
          </p:cNvPr>
          <p:cNvSpPr txBox="1"/>
          <p:nvPr/>
        </p:nvSpPr>
        <p:spPr>
          <a:xfrm>
            <a:off x="156855" y="195309"/>
            <a:ext cx="11774733" cy="1323439"/>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This is </a:t>
            </a:r>
            <a:r>
              <a:rPr lang="en-IN" sz="2000" b="1" dirty="0">
                <a:latin typeface="Times New Roman" panose="02020603050405020304" pitchFamily="18" charset="0"/>
                <a:cs typeface="Times New Roman" panose="02020603050405020304" pitchFamily="18" charset="0"/>
              </a:rPr>
              <a:t>Profit Margin By Market</a:t>
            </a:r>
            <a:r>
              <a:rPr lang="en-IN" sz="2000" dirty="0">
                <a:latin typeface="Times New Roman" panose="02020603050405020304" pitchFamily="18" charset="0"/>
                <a:cs typeface="Times New Roman" panose="02020603050405020304" pitchFamily="18" charset="0"/>
              </a:rPr>
              <a:t>. In this we get the profit of each sales in market in percentage. </a:t>
            </a:r>
          </a:p>
          <a:p>
            <a:pPr algn="just"/>
            <a:r>
              <a:rPr lang="en-IN" sz="2000" dirty="0">
                <a:latin typeface="Times New Roman" panose="02020603050405020304" pitchFamily="18" charset="0"/>
                <a:cs typeface="Times New Roman" panose="02020603050405020304" pitchFamily="18" charset="0"/>
              </a:rPr>
              <a:t>We can see that Bengaluru has the negative profit margin in the whole market and behind that Kanpur city. We can see that Surat, Patna and Bhubaneshwar gives you the highest profit in the whole market and other cities have average profit.</a:t>
            </a:r>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lide15" descr="Revenue VS Profit">
            <a:extLst>
              <a:ext uri="{FF2B5EF4-FFF2-40B4-BE49-F238E27FC236}">
                <a16:creationId xmlns:a16="http://schemas.microsoft.com/office/drawing/2014/main" id="{78B99E98-154A-458A-81B9-88B87D950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559" y="1775534"/>
            <a:ext cx="11141476" cy="4833890"/>
          </a:xfrm>
          <a:prstGeom prst="rect">
            <a:avLst/>
          </a:prstGeom>
        </p:spPr>
      </p:pic>
      <p:sp>
        <p:nvSpPr>
          <p:cNvPr id="3" name="TextBox 2">
            <a:extLst>
              <a:ext uri="{FF2B5EF4-FFF2-40B4-BE49-F238E27FC236}">
                <a16:creationId xmlns:a16="http://schemas.microsoft.com/office/drawing/2014/main" id="{20C639F5-6959-4751-83C6-2BDBED7E5801}"/>
              </a:ext>
            </a:extLst>
          </p:cNvPr>
          <p:cNvSpPr txBox="1"/>
          <p:nvPr/>
        </p:nvSpPr>
        <p:spPr>
          <a:xfrm>
            <a:off x="612559" y="230819"/>
            <a:ext cx="11141476" cy="1323439"/>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In this sheet, we can see </a:t>
            </a:r>
            <a:r>
              <a:rPr lang="en-IN" sz="2000" b="1" dirty="0">
                <a:latin typeface="Times New Roman" panose="02020603050405020304" pitchFamily="18" charset="0"/>
                <a:cs typeface="Times New Roman" panose="02020603050405020304" pitchFamily="18" charset="0"/>
              </a:rPr>
              <a:t>Revenue VS Profit </a:t>
            </a:r>
            <a:r>
              <a:rPr lang="en-IN" sz="2000" dirty="0">
                <a:latin typeface="Times New Roman" panose="02020603050405020304" pitchFamily="18" charset="0"/>
                <a:cs typeface="Times New Roman" panose="02020603050405020304" pitchFamily="18" charset="0"/>
              </a:rPr>
              <a:t>in Sales. </a:t>
            </a:r>
          </a:p>
          <a:p>
            <a:pPr algn="just"/>
            <a:r>
              <a:rPr lang="en-IN" sz="2000" dirty="0">
                <a:latin typeface="Times New Roman" panose="02020603050405020304" pitchFamily="18" charset="0"/>
                <a:cs typeface="Times New Roman" panose="02020603050405020304" pitchFamily="18" charset="0"/>
              </a:rPr>
              <a:t>We can see the revenue was highest in the year 2018 in Q1, Q2 and Q3 i.e. 100M+ and profit in that particular quarter was low on other hand we see the revenue in 2018 Q1 &amp; 2019 Q1, we have the highest profit as compared other. 4.23% is highest profit and lowest is 0.96 in 2020 Q2.</a:t>
            </a:r>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slide16" descr="Pie Chart">
            <a:extLst>
              <a:ext uri="{FF2B5EF4-FFF2-40B4-BE49-F238E27FC236}">
                <a16:creationId xmlns:a16="http://schemas.microsoft.com/office/drawing/2014/main" id="{8D946488-3993-429E-BB01-037F6C6A9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61" y="1518082"/>
            <a:ext cx="11398928" cy="5055831"/>
          </a:xfrm>
          <a:prstGeom prst="rect">
            <a:avLst/>
          </a:prstGeom>
        </p:spPr>
      </p:pic>
      <p:sp>
        <p:nvSpPr>
          <p:cNvPr id="2" name="TextBox 1">
            <a:extLst>
              <a:ext uri="{FF2B5EF4-FFF2-40B4-BE49-F238E27FC236}">
                <a16:creationId xmlns:a16="http://schemas.microsoft.com/office/drawing/2014/main" id="{4BD56B32-F3E3-43D7-B058-AFB63FC25096}"/>
              </a:ext>
            </a:extLst>
          </p:cNvPr>
          <p:cNvSpPr txBox="1"/>
          <p:nvPr/>
        </p:nvSpPr>
        <p:spPr>
          <a:xfrm>
            <a:off x="426127" y="194645"/>
            <a:ext cx="11425562" cy="1323439"/>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This is </a:t>
            </a:r>
            <a:r>
              <a:rPr lang="en-IN" sz="2000" b="1" dirty="0">
                <a:latin typeface="Times New Roman" panose="02020603050405020304" pitchFamily="18" charset="0"/>
                <a:cs typeface="Times New Roman" panose="02020603050405020304" pitchFamily="18" charset="0"/>
              </a:rPr>
              <a:t>Pie Chart For Customer Type And  Their Revenue</a:t>
            </a:r>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We get to see that Brick and Mortar customers gives us highest sales about 75.60% as compared to E- Commerce i.e. 24.40%. We can conclude that we should invest in Brick and Mortar and make some offers in E-Commerce side. </a:t>
            </a:r>
          </a:p>
        </p:txBody>
      </p:sp>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Sales Insights">
            <a:extLst>
              <a:ext uri="{FF2B5EF4-FFF2-40B4-BE49-F238E27FC236}">
                <a16:creationId xmlns:a16="http://schemas.microsoft.com/office/drawing/2014/main" id="{9F4B2C68-AF4B-4B46-A3A1-458A86EED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39" y="1065320"/>
            <a:ext cx="11878322" cy="5704895"/>
          </a:xfrm>
          <a:prstGeom prst="rect">
            <a:avLst/>
          </a:prstGeom>
        </p:spPr>
      </p:pic>
      <p:sp>
        <p:nvSpPr>
          <p:cNvPr id="2" name="TextBox 1">
            <a:extLst>
              <a:ext uri="{FF2B5EF4-FFF2-40B4-BE49-F238E27FC236}">
                <a16:creationId xmlns:a16="http://schemas.microsoft.com/office/drawing/2014/main" id="{9A904D5B-21A7-4A6A-B753-190D44950EC7}"/>
              </a:ext>
            </a:extLst>
          </p:cNvPr>
          <p:cNvSpPr txBox="1"/>
          <p:nvPr/>
        </p:nvSpPr>
        <p:spPr>
          <a:xfrm>
            <a:off x="328474" y="266330"/>
            <a:ext cx="11706687" cy="707886"/>
          </a:xfrm>
          <a:prstGeom prst="rect">
            <a:avLst/>
          </a:prstGeom>
          <a:noFill/>
        </p:spPr>
        <p:txBody>
          <a:bodyPr wrap="square" rtlCol="0">
            <a:spAutoFit/>
          </a:bodyPr>
          <a:lstStyle/>
          <a:p>
            <a:pPr algn="ctr"/>
            <a:r>
              <a:rPr lang="en-IN" sz="4000" b="1" dirty="0"/>
              <a:t>SALES INSIGHTS DASHBOARD</a:t>
            </a:r>
          </a:p>
        </p:txBody>
      </p:sp>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lide13" descr="Profit analysis">
            <a:extLst>
              <a:ext uri="{FF2B5EF4-FFF2-40B4-BE49-F238E27FC236}">
                <a16:creationId xmlns:a16="http://schemas.microsoft.com/office/drawing/2014/main" id="{7CD5F5FB-D5A9-453E-A7E6-ADC4903E8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41" y="1038687"/>
            <a:ext cx="11748117" cy="5699464"/>
          </a:xfrm>
          <a:prstGeom prst="rect">
            <a:avLst/>
          </a:prstGeom>
        </p:spPr>
      </p:pic>
      <p:sp>
        <p:nvSpPr>
          <p:cNvPr id="2" name="TextBox 1">
            <a:extLst>
              <a:ext uri="{FF2B5EF4-FFF2-40B4-BE49-F238E27FC236}">
                <a16:creationId xmlns:a16="http://schemas.microsoft.com/office/drawing/2014/main" id="{481D57E5-0B9F-42DE-B5F8-D60C68D45AA4}"/>
              </a:ext>
            </a:extLst>
          </p:cNvPr>
          <p:cNvSpPr txBox="1"/>
          <p:nvPr/>
        </p:nvSpPr>
        <p:spPr>
          <a:xfrm>
            <a:off x="221942" y="248575"/>
            <a:ext cx="11620870" cy="707886"/>
          </a:xfrm>
          <a:prstGeom prst="rect">
            <a:avLst/>
          </a:prstGeom>
          <a:noFill/>
        </p:spPr>
        <p:txBody>
          <a:bodyPr wrap="square" rtlCol="0">
            <a:spAutoFit/>
          </a:bodyPr>
          <a:lstStyle/>
          <a:p>
            <a:pPr algn="ctr"/>
            <a:r>
              <a:rPr lang="en-IN" sz="4000" b="1" dirty="0"/>
              <a:t>PROFIT ANALYSIS DASHBOARD</a:t>
            </a:r>
          </a:p>
        </p:txBody>
      </p:sp>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B8211E-686F-41D7-8249-62BC7C878584}"/>
              </a:ext>
            </a:extLst>
          </p:cNvPr>
          <p:cNvSpPr txBox="1"/>
          <p:nvPr/>
        </p:nvSpPr>
        <p:spPr>
          <a:xfrm>
            <a:off x="683581" y="532661"/>
            <a:ext cx="10824838"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1D90FC38-F8EF-4C9E-BB9B-0B7FFB8FE0E0}"/>
              </a:ext>
            </a:extLst>
          </p:cNvPr>
          <p:cNvSpPr txBox="1"/>
          <p:nvPr/>
        </p:nvSpPr>
        <p:spPr>
          <a:xfrm>
            <a:off x="683581" y="1117436"/>
            <a:ext cx="11052699" cy="4524315"/>
          </a:xfrm>
          <a:prstGeom prst="rect">
            <a:avLst/>
          </a:prstGeom>
          <a:noFill/>
        </p:spPr>
        <p:txBody>
          <a:bodyPr wrap="square" rtlCol="0">
            <a:spAutoFit/>
          </a:bodyPr>
          <a:lstStyle/>
          <a:p>
            <a:pPr algn="just"/>
            <a:r>
              <a:rPr lang="en-IN" dirty="0"/>
              <a:t>So we conclude the following points:</a:t>
            </a:r>
          </a:p>
          <a:p>
            <a:pPr algn="just"/>
            <a:endParaRPr lang="en-IN" dirty="0"/>
          </a:p>
          <a:p>
            <a:pPr marL="285750" indent="-285750" algn="just">
              <a:buFont typeface="Arial" panose="020B0604020202020204" pitchFamily="34" charset="0"/>
              <a:buChar char="•"/>
            </a:pPr>
            <a:r>
              <a:rPr lang="en-IN" dirty="0"/>
              <a:t>We can invest more in the Surat, Patna, Mumbai and Delhi as this cities gives us more sales, revenue and profit in all cases.</a:t>
            </a:r>
          </a:p>
          <a:p>
            <a:pPr marL="285750" indent="-285750" algn="just">
              <a:buFont typeface="Arial" panose="020B0604020202020204" pitchFamily="34" charset="0"/>
              <a:buChar char="•"/>
            </a:pPr>
            <a:r>
              <a:rPr lang="en-IN" dirty="0"/>
              <a:t>We should look out in Bengaluru, Bhubaneshwar and Kanpur cities as it gives us lowest profit, revenue and as well as sales.</a:t>
            </a:r>
          </a:p>
          <a:p>
            <a:pPr marL="285750" indent="-285750" algn="just">
              <a:buFont typeface="Arial" panose="020B0604020202020204" pitchFamily="34" charset="0"/>
              <a:buChar char="•"/>
            </a:pPr>
            <a:r>
              <a:rPr lang="en-IN" dirty="0"/>
              <a:t>To increase the profit in the market, we should give offers on products and give them better deal or else we should take feedback of customers what they dislike about our product  in that area and workout on it.</a:t>
            </a:r>
          </a:p>
          <a:p>
            <a:pPr marL="285750" indent="-285750" algn="just">
              <a:buFont typeface="Arial" panose="020B0604020202020204" pitchFamily="34" charset="0"/>
              <a:buChar char="•"/>
            </a:pPr>
            <a:r>
              <a:rPr lang="en-IN" dirty="0"/>
              <a:t>We should increase the production in the top 5 cities which gives us profit and revenue in both terms.</a:t>
            </a:r>
          </a:p>
          <a:p>
            <a:pPr marL="285750" indent="-285750" algn="just">
              <a:buFont typeface="Arial" panose="020B0604020202020204" pitchFamily="34" charset="0"/>
              <a:buChar char="•"/>
            </a:pPr>
            <a:r>
              <a:rPr lang="en-IN" dirty="0"/>
              <a:t>We can ask for the feedback and make changes as they want and assure our best services.</a:t>
            </a:r>
          </a:p>
          <a:p>
            <a:pPr marL="285750" indent="-285750" algn="just">
              <a:buFont typeface="Arial" panose="020B0604020202020204" pitchFamily="34" charset="0"/>
              <a:buChar char="•"/>
            </a:pPr>
            <a:r>
              <a:rPr lang="en-IN" dirty="0"/>
              <a:t>As the revenue is fallen in year 2020, we should ask our team were it went wrong and make changes into it to increase revenue as well as profit.</a:t>
            </a:r>
          </a:p>
          <a:p>
            <a:pPr marL="285750" indent="-285750" algn="just">
              <a:buFont typeface="Arial" panose="020B0604020202020204" pitchFamily="34" charset="0"/>
              <a:buChar char="•"/>
            </a:pPr>
            <a:r>
              <a:rPr lang="en-IN" dirty="0"/>
              <a:t>We should increase the production and make it more better in the top 5 products all the time and in the particular cities.</a:t>
            </a:r>
          </a:p>
        </p:txBody>
      </p:sp>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19D5B-1BAD-47F3-B87D-9B5550DD370D}"/>
              </a:ext>
            </a:extLst>
          </p:cNvPr>
          <p:cNvSpPr>
            <a:spLocks noGrp="1"/>
          </p:cNvSpPr>
          <p:nvPr>
            <p:ph idx="1"/>
          </p:nvPr>
        </p:nvSpPr>
        <p:spPr>
          <a:xfrm>
            <a:off x="764110" y="1936242"/>
            <a:ext cx="10182056" cy="2201662"/>
          </a:xfrm>
        </p:spPr>
        <p:txBody>
          <a:bodyPr>
            <a:normAutofit/>
          </a:bodyPr>
          <a:lstStyle/>
          <a:p>
            <a:pPr marL="0" indent="0" algn="ctr">
              <a:buNone/>
            </a:pPr>
            <a:r>
              <a:rPr lang="en-IN" sz="6600" dirty="0">
                <a:latin typeface="Times New Roman" panose="02020603050405020304" pitchFamily="18" charset="0"/>
                <a:cs typeface="Times New Roman" panose="02020603050405020304" pitchFamily="18" charset="0"/>
              </a:rPr>
              <a:t>THANK YOU </a:t>
            </a:r>
          </a:p>
          <a:p>
            <a:pPr marL="0" indent="0" algn="ctr">
              <a:buNone/>
            </a:pPr>
            <a:r>
              <a:rPr lang="en-IN" sz="2600" dirty="0">
                <a:latin typeface="Times New Roman" panose="02020603050405020304" pitchFamily="18" charset="0"/>
                <a:cs typeface="Times New Roman" panose="02020603050405020304" pitchFamily="18" charset="0"/>
              </a:rPr>
              <a:t>Feedback Appreciated</a:t>
            </a:r>
          </a:p>
          <a:p>
            <a:pPr marL="0" indent="0">
              <a:buNone/>
            </a:pPr>
            <a:endParaRPr lang="en-IN" sz="6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4F5BE7C-0378-40E4-845E-F297C9FD971F}"/>
              </a:ext>
            </a:extLst>
          </p:cNvPr>
          <p:cNvSpPr txBox="1"/>
          <p:nvPr/>
        </p:nvSpPr>
        <p:spPr>
          <a:xfrm>
            <a:off x="2277436" y="3768572"/>
            <a:ext cx="7350711" cy="646331"/>
          </a:xfrm>
          <a:prstGeom prst="rect">
            <a:avLst/>
          </a:prstGeom>
          <a:noFill/>
        </p:spPr>
        <p:txBody>
          <a:bodyPr wrap="square" rtlCol="0">
            <a:spAutoFit/>
          </a:bodyPr>
          <a:lstStyle/>
          <a:p>
            <a:pPr algn="ctr"/>
            <a:r>
              <a:rPr lang="en-IN" dirty="0"/>
              <a:t>Neel Bhosale: </a:t>
            </a:r>
            <a:r>
              <a:rPr lang="en-IN" dirty="0">
                <a:hlinkClick r:id="rId2"/>
              </a:rPr>
              <a:t>LINKED PROFILE</a:t>
            </a:r>
            <a:endParaRPr lang="en-IN" dirty="0"/>
          </a:p>
          <a:p>
            <a:pPr algn="ctr"/>
            <a:r>
              <a:rPr lang="en-IN" dirty="0"/>
              <a:t>Email: neelbhosale5538@gmail.com</a:t>
            </a:r>
          </a:p>
        </p:txBody>
      </p:sp>
    </p:spTree>
    <p:extLst>
      <p:ext uri="{BB962C8B-B14F-4D97-AF65-F5344CB8AC3E}">
        <p14:creationId xmlns:p14="http://schemas.microsoft.com/office/powerpoint/2010/main" val="51959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CAAD2F-E93D-4F64-B467-80FC8B2ADA3F}"/>
              </a:ext>
            </a:extLst>
          </p:cNvPr>
          <p:cNvSpPr txBox="1"/>
          <p:nvPr/>
        </p:nvSpPr>
        <p:spPr>
          <a:xfrm>
            <a:off x="627017" y="761048"/>
            <a:ext cx="10937966" cy="5109091"/>
          </a:xfrm>
          <a:prstGeom prst="rect">
            <a:avLst/>
          </a:prstGeom>
          <a:noFill/>
        </p:spPr>
        <p:txBody>
          <a:bodyPr wrap="square" rtlCol="0">
            <a:spAutoFit/>
          </a:bodyPr>
          <a:lstStyle/>
          <a:p>
            <a:pPr algn="just"/>
            <a:r>
              <a:rPr lang="en-IN" sz="2800" dirty="0">
                <a:latin typeface="Lucida Sans" panose="020B0602030504020204" pitchFamily="34" charset="0"/>
              </a:rPr>
              <a:t>Hello Everyone, this is my very first project of Business Analytics Internship assigned by The TripadaSoft Solutions. </a:t>
            </a:r>
          </a:p>
          <a:p>
            <a:pPr algn="just"/>
            <a:endParaRPr lang="en-IN" sz="2800" dirty="0">
              <a:latin typeface="Lucida Sans" panose="020B0602030504020204" pitchFamily="34" charset="0"/>
            </a:endParaRPr>
          </a:p>
          <a:p>
            <a:pPr algn="just"/>
            <a:r>
              <a:rPr lang="en-IN" sz="2800" dirty="0">
                <a:latin typeface="Lucida Sans" panose="020B0602030504020204" pitchFamily="34" charset="0"/>
              </a:rPr>
              <a:t>The task was to create a Dashboard for any Dataset and gain insights and make report.</a:t>
            </a:r>
          </a:p>
          <a:p>
            <a:pPr algn="just"/>
            <a:endParaRPr lang="en-IN" sz="2800" dirty="0">
              <a:latin typeface="Lucida Sans" panose="020B0602030504020204" pitchFamily="34" charset="0"/>
            </a:endParaRPr>
          </a:p>
          <a:p>
            <a:pPr algn="just"/>
            <a:r>
              <a:rPr lang="en-IN" sz="2800" dirty="0">
                <a:latin typeface="Lucida Sans" panose="020B0602030504020204" pitchFamily="34" charset="0"/>
              </a:rPr>
              <a:t>I have used Tableau Software to make dashboard. You can check it online on Tableau Online by clicking </a:t>
            </a:r>
            <a:r>
              <a:rPr lang="en-IN" sz="2800" dirty="0">
                <a:latin typeface="Lucida Sans" panose="020B0602030504020204" pitchFamily="34" charset="0"/>
                <a:hlinkClick r:id="rId2"/>
              </a:rPr>
              <a:t>here.</a:t>
            </a:r>
            <a:endParaRPr lang="en-IN" sz="2800" dirty="0">
              <a:latin typeface="Lucida Sans" panose="020B0602030504020204" pitchFamily="34" charset="0"/>
            </a:endParaRPr>
          </a:p>
          <a:p>
            <a:pPr algn="just"/>
            <a:endParaRPr lang="en-IN" sz="2800" dirty="0">
              <a:latin typeface="Lucida Sans" panose="020B0602030504020204" pitchFamily="34" charset="0"/>
            </a:endParaRPr>
          </a:p>
          <a:p>
            <a:pPr algn="just"/>
            <a:r>
              <a:rPr lang="en-IN" sz="2800" dirty="0">
                <a:latin typeface="Lucida Sans" panose="020B0602030504020204" pitchFamily="34" charset="0"/>
              </a:rPr>
              <a:t>This dashboard gives you the insights about sales and profit(Created 2 different Dashboards for each).</a:t>
            </a:r>
          </a:p>
          <a:p>
            <a:endParaRPr lang="en-IN" dirty="0"/>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79DAD-DB63-4240-B9F6-BD151D79BE08}"/>
              </a:ext>
            </a:extLst>
          </p:cNvPr>
          <p:cNvSpPr>
            <a:spLocks noGrp="1"/>
          </p:cNvSpPr>
          <p:nvPr>
            <p:ph type="title"/>
          </p:nvPr>
        </p:nvSpPr>
        <p:spPr>
          <a:xfrm>
            <a:off x="630313" y="243806"/>
            <a:ext cx="11159231" cy="1507067"/>
          </a:xfrm>
        </p:spPr>
        <p:txBody>
          <a:bodyPr>
            <a:normAutofit fontScale="90000"/>
          </a:bodyPr>
          <a:lstStyle/>
          <a:p>
            <a:r>
              <a:rPr lang="en-IN" sz="2000" cap="none" dirty="0">
                <a:latin typeface="Times New Roman" panose="02020603050405020304" pitchFamily="18" charset="0"/>
                <a:cs typeface="Times New Roman" panose="02020603050405020304" pitchFamily="18" charset="0"/>
              </a:rPr>
              <a:t>So this are my tables in .Sql file. </a:t>
            </a:r>
            <a:br>
              <a:rPr lang="en-IN" sz="2000" cap="none" dirty="0">
                <a:latin typeface="Times New Roman" panose="02020603050405020304" pitchFamily="18" charset="0"/>
                <a:cs typeface="Times New Roman" panose="02020603050405020304" pitchFamily="18" charset="0"/>
              </a:rPr>
            </a:br>
            <a:r>
              <a:rPr lang="en-IN" sz="2000" cap="none" dirty="0">
                <a:latin typeface="Times New Roman" panose="02020603050405020304" pitchFamily="18" charset="0"/>
                <a:cs typeface="Times New Roman" panose="02020603050405020304" pitchFamily="18" charset="0"/>
              </a:rPr>
              <a:t>I </a:t>
            </a:r>
            <a:r>
              <a:rPr lang="en-IN" sz="2000" b="1" cap="none" dirty="0">
                <a:latin typeface="Times New Roman" panose="02020603050405020304" pitchFamily="18" charset="0"/>
                <a:cs typeface="Times New Roman" panose="02020603050405020304" pitchFamily="18" charset="0"/>
              </a:rPr>
              <a:t>have transactions, customers, data, markets and products table </a:t>
            </a:r>
            <a:r>
              <a:rPr lang="en-IN" sz="2000" cap="none" dirty="0">
                <a:latin typeface="Times New Roman" panose="02020603050405020304" pitchFamily="18" charset="0"/>
                <a:cs typeface="Times New Roman" panose="02020603050405020304" pitchFamily="18" charset="0"/>
              </a:rPr>
              <a:t>in this file.</a:t>
            </a:r>
            <a:br>
              <a:rPr lang="en-IN" sz="2000" cap="none" dirty="0">
                <a:latin typeface="Times New Roman" panose="02020603050405020304" pitchFamily="18" charset="0"/>
                <a:cs typeface="Times New Roman" panose="02020603050405020304" pitchFamily="18" charset="0"/>
              </a:rPr>
            </a:br>
            <a:br>
              <a:rPr lang="en-IN" sz="2000" cap="none" dirty="0">
                <a:latin typeface="Times New Roman" panose="02020603050405020304" pitchFamily="18" charset="0"/>
                <a:cs typeface="Times New Roman" panose="02020603050405020304" pitchFamily="18" charset="0"/>
              </a:rPr>
            </a:br>
            <a:r>
              <a:rPr lang="en-IN" sz="2000" cap="none" dirty="0">
                <a:latin typeface="Times New Roman" panose="02020603050405020304" pitchFamily="18" charset="0"/>
                <a:cs typeface="Times New Roman" panose="02020603050405020304" pitchFamily="18" charset="0"/>
              </a:rPr>
              <a:t>The below figure shows the connection between all the different tables. </a:t>
            </a:r>
            <a:br>
              <a:rPr lang="en-IN" sz="2000" cap="none" dirty="0">
                <a:latin typeface="Times New Roman" panose="02020603050405020304" pitchFamily="18" charset="0"/>
                <a:cs typeface="Times New Roman" panose="02020603050405020304" pitchFamily="18" charset="0"/>
              </a:rPr>
            </a:br>
            <a:r>
              <a:rPr lang="en-IN" sz="2000" cap="none" dirty="0">
                <a:latin typeface="Times New Roman" panose="02020603050405020304" pitchFamily="18" charset="0"/>
                <a:cs typeface="Times New Roman" panose="02020603050405020304" pitchFamily="18" charset="0"/>
              </a:rPr>
              <a:t>It is a Star Schema. Here, the Normalized amount is the revenue of the sales if each product.</a:t>
            </a:r>
          </a:p>
        </p:txBody>
      </p:sp>
      <p:pic>
        <p:nvPicPr>
          <p:cNvPr id="5" name="Content Placeholder 4">
            <a:extLst>
              <a:ext uri="{FF2B5EF4-FFF2-40B4-BE49-F238E27FC236}">
                <a16:creationId xmlns:a16="http://schemas.microsoft.com/office/drawing/2014/main" id="{FD05F33B-71BC-4BF6-8AE8-A624B35255CB}"/>
              </a:ext>
            </a:extLst>
          </p:cNvPr>
          <p:cNvPicPr>
            <a:picLocks noGrp="1" noChangeAspect="1"/>
          </p:cNvPicPr>
          <p:nvPr>
            <p:ph idx="1"/>
          </p:nvPr>
        </p:nvPicPr>
        <p:blipFill>
          <a:blip r:embed="rId2"/>
          <a:stretch>
            <a:fillRect/>
          </a:stretch>
        </p:blipFill>
        <p:spPr>
          <a:xfrm>
            <a:off x="630313" y="1821893"/>
            <a:ext cx="11159231" cy="4721279"/>
          </a:xfrm>
        </p:spPr>
      </p:pic>
    </p:spTree>
    <p:extLst>
      <p:ext uri="{BB962C8B-B14F-4D97-AF65-F5344CB8AC3E}">
        <p14:creationId xmlns:p14="http://schemas.microsoft.com/office/powerpoint/2010/main" val="217023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Year Filter">
            <a:extLst>
              <a:ext uri="{FF2B5EF4-FFF2-40B4-BE49-F238E27FC236}">
                <a16:creationId xmlns:a16="http://schemas.microsoft.com/office/drawing/2014/main" id="{30DD50FF-504F-42B2-9B6E-9EFF37D35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68" y="843379"/>
            <a:ext cx="2814869" cy="3945292"/>
          </a:xfrm>
          <a:prstGeom prst="rect">
            <a:avLst/>
          </a:prstGeom>
        </p:spPr>
      </p:pic>
      <p:pic>
        <p:nvPicPr>
          <p:cNvPr id="3" name="slide10" descr="Month Filter">
            <a:extLst>
              <a:ext uri="{FF2B5EF4-FFF2-40B4-BE49-F238E27FC236}">
                <a16:creationId xmlns:a16="http://schemas.microsoft.com/office/drawing/2014/main" id="{80647A4D-C9DE-4EE2-B8F1-A990FBF67A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75" y="4919107"/>
            <a:ext cx="10763250" cy="1476375"/>
          </a:xfrm>
          <a:prstGeom prst="rect">
            <a:avLst/>
          </a:prstGeom>
        </p:spPr>
      </p:pic>
      <p:sp>
        <p:nvSpPr>
          <p:cNvPr id="2" name="TextBox 1">
            <a:extLst>
              <a:ext uri="{FF2B5EF4-FFF2-40B4-BE49-F238E27FC236}">
                <a16:creationId xmlns:a16="http://schemas.microsoft.com/office/drawing/2014/main" id="{9D34AB81-1EFC-4623-BCE1-EB2C517AB978}"/>
              </a:ext>
            </a:extLst>
          </p:cNvPr>
          <p:cNvSpPr txBox="1"/>
          <p:nvPr/>
        </p:nvSpPr>
        <p:spPr>
          <a:xfrm>
            <a:off x="3844032" y="941033"/>
            <a:ext cx="7096217" cy="1200329"/>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Both are the filters for the sales and profit dashboard's. This will give use exact data about revenue, profit and loss for each market and products in the dataset.</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Revenue">
            <a:extLst>
              <a:ext uri="{FF2B5EF4-FFF2-40B4-BE49-F238E27FC236}">
                <a16:creationId xmlns:a16="http://schemas.microsoft.com/office/drawing/2014/main" id="{03D26A31-18C7-438D-AE39-1AEDB5104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4" y="1329418"/>
            <a:ext cx="2634615" cy="4897211"/>
          </a:xfrm>
          <a:prstGeom prst="rect">
            <a:avLst/>
          </a:prstGeom>
        </p:spPr>
      </p:pic>
      <p:pic>
        <p:nvPicPr>
          <p:cNvPr id="3" name="Picture 2">
            <a:extLst>
              <a:ext uri="{FF2B5EF4-FFF2-40B4-BE49-F238E27FC236}">
                <a16:creationId xmlns:a16="http://schemas.microsoft.com/office/drawing/2014/main" id="{DB9C7246-B011-40EE-BF0E-5EF82ABAF016}"/>
              </a:ext>
            </a:extLst>
          </p:cNvPr>
          <p:cNvPicPr>
            <a:picLocks noChangeAspect="1"/>
          </p:cNvPicPr>
          <p:nvPr/>
        </p:nvPicPr>
        <p:blipFill>
          <a:blip r:embed="rId3"/>
          <a:stretch>
            <a:fillRect/>
          </a:stretch>
        </p:blipFill>
        <p:spPr>
          <a:xfrm>
            <a:off x="4432663" y="1329418"/>
            <a:ext cx="2769325" cy="4897211"/>
          </a:xfrm>
          <a:prstGeom prst="rect">
            <a:avLst/>
          </a:prstGeom>
        </p:spPr>
      </p:pic>
      <p:pic>
        <p:nvPicPr>
          <p:cNvPr id="4" name="Picture 3">
            <a:extLst>
              <a:ext uri="{FF2B5EF4-FFF2-40B4-BE49-F238E27FC236}">
                <a16:creationId xmlns:a16="http://schemas.microsoft.com/office/drawing/2014/main" id="{309541FB-D386-47B1-BCB3-E8D598985AEA}"/>
              </a:ext>
            </a:extLst>
          </p:cNvPr>
          <p:cNvPicPr>
            <a:picLocks noChangeAspect="1"/>
          </p:cNvPicPr>
          <p:nvPr/>
        </p:nvPicPr>
        <p:blipFill>
          <a:blip r:embed="rId4"/>
          <a:stretch>
            <a:fillRect/>
          </a:stretch>
        </p:blipFill>
        <p:spPr>
          <a:xfrm>
            <a:off x="8384040" y="1329418"/>
            <a:ext cx="2634615" cy="4897212"/>
          </a:xfrm>
          <a:prstGeom prst="rect">
            <a:avLst/>
          </a:prstGeom>
        </p:spPr>
      </p:pic>
      <p:sp>
        <p:nvSpPr>
          <p:cNvPr id="5" name="TextBox 4">
            <a:extLst>
              <a:ext uri="{FF2B5EF4-FFF2-40B4-BE49-F238E27FC236}">
                <a16:creationId xmlns:a16="http://schemas.microsoft.com/office/drawing/2014/main" id="{D9619E5D-EB4C-4BBE-942F-03E87B4FEDAA}"/>
              </a:ext>
            </a:extLst>
          </p:cNvPr>
          <p:cNvSpPr txBox="1"/>
          <p:nvPr/>
        </p:nvSpPr>
        <p:spPr>
          <a:xfrm>
            <a:off x="474344" y="213064"/>
            <a:ext cx="10544311"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Below tables gives you the </a:t>
            </a:r>
            <a:r>
              <a:rPr lang="en-IN" sz="2400" b="1" dirty="0">
                <a:latin typeface="Times New Roman" panose="02020603050405020304" pitchFamily="18" charset="0"/>
                <a:cs typeface="Times New Roman" panose="02020603050405020304" pitchFamily="18" charset="0"/>
              </a:rPr>
              <a:t>Total Revenue, Sales Quantity and Profit gained </a:t>
            </a:r>
            <a:r>
              <a:rPr lang="en-IN" sz="2400" dirty="0">
                <a:latin typeface="Times New Roman" panose="02020603050405020304" pitchFamily="18" charset="0"/>
                <a:cs typeface="Times New Roman" panose="02020603050405020304" pitchFamily="18" charset="0"/>
              </a:rPr>
              <a:t>all over the year from 2017-2020</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Revenue By Market">
            <a:extLst>
              <a:ext uri="{FF2B5EF4-FFF2-40B4-BE49-F238E27FC236}">
                <a16:creationId xmlns:a16="http://schemas.microsoft.com/office/drawing/2014/main" id="{D9DB3DB9-DECA-4C72-A2D8-E88DE1B96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5" y="1840877"/>
            <a:ext cx="11620870" cy="4720962"/>
          </a:xfrm>
          <a:prstGeom prst="rect">
            <a:avLst/>
          </a:prstGeom>
        </p:spPr>
      </p:pic>
      <p:sp>
        <p:nvSpPr>
          <p:cNvPr id="2" name="TextBox 1">
            <a:extLst>
              <a:ext uri="{FF2B5EF4-FFF2-40B4-BE49-F238E27FC236}">
                <a16:creationId xmlns:a16="http://schemas.microsoft.com/office/drawing/2014/main" id="{064E611B-21DE-4DAD-9B50-6E66E89701FD}"/>
              </a:ext>
            </a:extLst>
          </p:cNvPr>
          <p:cNvSpPr txBox="1"/>
          <p:nvPr/>
        </p:nvSpPr>
        <p:spPr>
          <a:xfrm>
            <a:off x="301841" y="328474"/>
            <a:ext cx="11576481" cy="1200329"/>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This is </a:t>
            </a:r>
            <a:r>
              <a:rPr lang="en-IN" sz="2400" b="1" dirty="0">
                <a:latin typeface="Times New Roman" panose="02020603050405020304" pitchFamily="18" charset="0"/>
                <a:cs typeface="Times New Roman" panose="02020603050405020304" pitchFamily="18" charset="0"/>
              </a:rPr>
              <a:t>Revenue By Markets </a:t>
            </a:r>
            <a:r>
              <a:rPr lang="en-IN" sz="2400" dirty="0">
                <a:latin typeface="Times New Roman" panose="02020603050405020304" pitchFamily="18" charset="0"/>
                <a:cs typeface="Times New Roman" panose="02020603050405020304" pitchFamily="18" charset="0"/>
              </a:rPr>
              <a:t>sheet. We can see that Delhi NCR has the highest revenue about 519.57M and Bengaluru has the lowest revenue i.e. 0.37M.  Top 3 cities for highest revenue is Delhi, Mumbai and Ahmedabad. So we can invest more in this cities.</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ales by Market">
            <a:extLst>
              <a:ext uri="{FF2B5EF4-FFF2-40B4-BE49-F238E27FC236}">
                <a16:creationId xmlns:a16="http://schemas.microsoft.com/office/drawing/2014/main" id="{10EE92C1-54F7-49C4-8E8A-8F9FAAD7F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44" y="1837929"/>
            <a:ext cx="11922711" cy="4780123"/>
          </a:xfrm>
          <a:prstGeom prst="rect">
            <a:avLst/>
          </a:prstGeom>
        </p:spPr>
      </p:pic>
      <p:sp>
        <p:nvSpPr>
          <p:cNvPr id="2" name="TextBox 1">
            <a:extLst>
              <a:ext uri="{FF2B5EF4-FFF2-40B4-BE49-F238E27FC236}">
                <a16:creationId xmlns:a16="http://schemas.microsoft.com/office/drawing/2014/main" id="{56CB24C0-682A-4E63-B244-23524F9190B2}"/>
              </a:ext>
            </a:extLst>
          </p:cNvPr>
          <p:cNvSpPr txBox="1"/>
          <p:nvPr/>
        </p:nvSpPr>
        <p:spPr>
          <a:xfrm>
            <a:off x="169414" y="52825"/>
            <a:ext cx="11853169" cy="1785104"/>
          </a:xfrm>
          <a:prstGeom prst="rect">
            <a:avLst/>
          </a:prstGeom>
          <a:noFill/>
        </p:spPr>
        <p:txBody>
          <a:bodyPr wrap="square" rtlCol="0">
            <a:spAutoFit/>
          </a:bodyPr>
          <a:lstStyle/>
          <a:p>
            <a:pPr algn="just"/>
            <a:r>
              <a:rPr lang="en-IN" sz="2200" dirty="0">
                <a:latin typeface="Times New Roman" panose="02020603050405020304" pitchFamily="18" charset="0"/>
                <a:cs typeface="Times New Roman" panose="02020603050405020304" pitchFamily="18" charset="0"/>
              </a:rPr>
              <a:t>This is </a:t>
            </a:r>
            <a:r>
              <a:rPr lang="en-IN" sz="2200" b="1" dirty="0">
                <a:latin typeface="Times New Roman" panose="02020603050405020304" pitchFamily="18" charset="0"/>
                <a:cs typeface="Times New Roman" panose="02020603050405020304" pitchFamily="18" charset="0"/>
              </a:rPr>
              <a:t>Sales By Market </a:t>
            </a:r>
            <a:r>
              <a:rPr lang="en-IN" sz="2200" dirty="0">
                <a:latin typeface="Times New Roman" panose="02020603050405020304" pitchFamily="18" charset="0"/>
                <a:cs typeface="Times New Roman" panose="02020603050405020304" pitchFamily="18" charset="0"/>
              </a:rPr>
              <a:t>sheet, in this sheet we gain insights about sales are therein different Markets. </a:t>
            </a:r>
          </a:p>
          <a:p>
            <a:pPr algn="just"/>
            <a:r>
              <a:rPr lang="en-IN" sz="2200" dirty="0">
                <a:latin typeface="Times New Roman" panose="02020603050405020304" pitchFamily="18" charset="0"/>
                <a:cs typeface="Times New Roman" panose="02020603050405020304" pitchFamily="18" charset="0"/>
              </a:rPr>
              <a:t>First we see, Delhi has highest revenue as well as in Sales and on other side Bengaluru has lowest sales as well as revenue. Top 3 cities for selling products are Delhi NCR, Mumbai and Nagpur. We should add some discounts in the lower cities such as Patna, Bengaluru, Kanpur etc to gain more sales in that area.</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Top 5 Customers">
            <a:extLst>
              <a:ext uri="{FF2B5EF4-FFF2-40B4-BE49-F238E27FC236}">
                <a16:creationId xmlns:a16="http://schemas.microsoft.com/office/drawing/2014/main" id="{3A820A77-0DBD-4FD1-8D6F-92884C84B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497" y="514905"/>
            <a:ext cx="3178206" cy="5996866"/>
          </a:xfrm>
          <a:prstGeom prst="rect">
            <a:avLst/>
          </a:prstGeom>
        </p:spPr>
      </p:pic>
      <p:pic>
        <p:nvPicPr>
          <p:cNvPr id="3" name="slide7" descr="Top 5 Product">
            <a:extLst>
              <a:ext uri="{FF2B5EF4-FFF2-40B4-BE49-F238E27FC236}">
                <a16:creationId xmlns:a16="http://schemas.microsoft.com/office/drawing/2014/main" id="{18C6F718-0711-44D1-A779-13DB1679FE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9298" y="514905"/>
            <a:ext cx="3178206" cy="5996866"/>
          </a:xfrm>
          <a:prstGeom prst="rect">
            <a:avLst/>
          </a:prstGeom>
        </p:spPr>
      </p:pic>
      <p:sp>
        <p:nvSpPr>
          <p:cNvPr id="2" name="TextBox 1">
            <a:extLst>
              <a:ext uri="{FF2B5EF4-FFF2-40B4-BE49-F238E27FC236}">
                <a16:creationId xmlns:a16="http://schemas.microsoft.com/office/drawing/2014/main" id="{00E4D65E-13C9-45B4-BF16-88BDFE5C1CFC}"/>
              </a:ext>
            </a:extLst>
          </p:cNvPr>
          <p:cNvSpPr txBox="1"/>
          <p:nvPr/>
        </p:nvSpPr>
        <p:spPr>
          <a:xfrm>
            <a:off x="3805561" y="1278385"/>
            <a:ext cx="4580878" cy="2862322"/>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In the both sheets, we can see </a:t>
            </a:r>
            <a:r>
              <a:rPr lang="en-IN" sz="2000" b="1" dirty="0">
                <a:latin typeface="Times New Roman" panose="02020603050405020304" pitchFamily="18" charset="0"/>
                <a:cs typeface="Times New Roman" panose="02020603050405020304" pitchFamily="18" charset="0"/>
              </a:rPr>
              <a:t>Top 5 Customers And Products</a:t>
            </a:r>
            <a:r>
              <a:rPr lang="en-IN" sz="2000" dirty="0">
                <a:latin typeface="Times New Roman" panose="02020603050405020304" pitchFamily="18" charset="0"/>
                <a:cs typeface="Times New Roman" panose="02020603050405020304" pitchFamily="18" charset="0"/>
              </a:rPr>
              <a:t> which gives you the highest revenue in the sales.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As we can see in top Customer are from Electricalsara Stores and on the right side i.e. Top 5 products we can see the product code of the products that gives us the highest revenue.</a:t>
            </a: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Revenue By Year">
            <a:extLst>
              <a:ext uri="{FF2B5EF4-FFF2-40B4-BE49-F238E27FC236}">
                <a16:creationId xmlns:a16="http://schemas.microsoft.com/office/drawing/2014/main" id="{5D9F2694-E0BB-46ED-8D68-65544F574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357" y="1828799"/>
            <a:ext cx="10647286" cy="4824513"/>
          </a:xfrm>
          <a:prstGeom prst="rect">
            <a:avLst/>
          </a:prstGeom>
        </p:spPr>
      </p:pic>
      <p:sp>
        <p:nvSpPr>
          <p:cNvPr id="2" name="TextBox 1">
            <a:extLst>
              <a:ext uri="{FF2B5EF4-FFF2-40B4-BE49-F238E27FC236}">
                <a16:creationId xmlns:a16="http://schemas.microsoft.com/office/drawing/2014/main" id="{738CA2B1-34A0-4313-9E4D-B41725629BBB}"/>
              </a:ext>
            </a:extLst>
          </p:cNvPr>
          <p:cNvSpPr txBox="1"/>
          <p:nvPr/>
        </p:nvSpPr>
        <p:spPr>
          <a:xfrm>
            <a:off x="772357" y="204688"/>
            <a:ext cx="10647286" cy="1569660"/>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This is </a:t>
            </a:r>
            <a:r>
              <a:rPr lang="en-IN" sz="2400" b="1" dirty="0">
                <a:latin typeface="Times New Roman" panose="02020603050405020304" pitchFamily="18" charset="0"/>
                <a:cs typeface="Times New Roman" panose="02020603050405020304" pitchFamily="18" charset="0"/>
              </a:rPr>
              <a:t>Revenue By Year </a:t>
            </a:r>
            <a:r>
              <a:rPr lang="en-IN" sz="2400" dirty="0">
                <a:latin typeface="Times New Roman" panose="02020603050405020304" pitchFamily="18" charset="0"/>
                <a:cs typeface="Times New Roman" panose="02020603050405020304" pitchFamily="18" charset="0"/>
              </a:rPr>
              <a:t>sheet. In this we can see the revenue by year per month. </a:t>
            </a:r>
          </a:p>
          <a:p>
            <a:pPr algn="just"/>
            <a:r>
              <a:rPr lang="en-IN" sz="2400" dirty="0">
                <a:latin typeface="Times New Roman" panose="02020603050405020304" pitchFamily="18" charset="0"/>
                <a:cs typeface="Times New Roman" panose="02020603050405020304" pitchFamily="18" charset="0"/>
              </a:rPr>
              <a:t>Highest revenue is in the year 2018 int the month of JAN i.e. 42.5M and average revenue is in the year 2017 and 2019. We can see, the revenue is fallen in the year 2020 to 14.7M. We have to look into.</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453</TotalTime>
  <Words>883</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Book Antiqua</vt:lpstr>
      <vt:lpstr>Bookman Old Style</vt:lpstr>
      <vt:lpstr>Calibri</vt:lpstr>
      <vt:lpstr>Century Gothic</vt:lpstr>
      <vt:lpstr>Lucida Sans</vt:lpstr>
      <vt:lpstr>Times New Roman</vt:lpstr>
      <vt:lpstr>Wingdings 3</vt:lpstr>
      <vt:lpstr>Slice</vt:lpstr>
      <vt:lpstr>Sales Insights Project Report</vt:lpstr>
      <vt:lpstr>PowerPoint Presentation</vt:lpstr>
      <vt:lpstr>So this are my tables in .Sql file.  I have transactions, customers, data, markets and products table in this file.  The below figure shows the connection between all the different tables.  It is a Star Schema. Here, the Normalized amount is the revenue of the sales if each product.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Insights Project Report</dc:title>
  <dc:creator/>
  <cp:lastModifiedBy>Neel Bhosale</cp:lastModifiedBy>
  <cp:revision>7</cp:revision>
  <dcterms:created xsi:type="dcterms:W3CDTF">2021-09-01T13:06:34Z</dcterms:created>
  <dcterms:modified xsi:type="dcterms:W3CDTF">2021-09-03T16:44:42Z</dcterms:modified>
</cp:coreProperties>
</file>