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sldIdLst>
    <p:sldId id="257" r:id="rId5"/>
    <p:sldId id="258" r:id="rId6"/>
    <p:sldId id="259" r:id="rId7"/>
    <p:sldId id="264" r:id="rId8"/>
    <p:sldId id="275" r:id="rId9"/>
    <p:sldId id="280" r:id="rId10"/>
    <p:sldId id="276" r:id="rId11"/>
    <p:sldId id="281" r:id="rId12"/>
    <p:sldId id="271" r:id="rId13"/>
    <p:sldId id="272" r:id="rId14"/>
    <p:sldId id="273" r:id="rId15"/>
    <p:sldId id="274" r:id="rId16"/>
    <p:sldId id="260" r:id="rId17"/>
    <p:sldId id="278" r:id="rId18"/>
    <p:sldId id="277" r:id="rId19"/>
    <p:sldId id="282" r:id="rId20"/>
    <p:sldId id="283" r:id="rId21"/>
    <p:sldId id="284" r:id="rId22"/>
    <p:sldId id="293" r:id="rId23"/>
    <p:sldId id="294" r:id="rId24"/>
    <p:sldId id="286" r:id="rId25"/>
    <p:sldId id="285" r:id="rId26"/>
    <p:sldId id="279" r:id="rId27"/>
    <p:sldId id="291" r:id="rId28"/>
    <p:sldId id="287" r:id="rId29"/>
    <p:sldId id="288" r:id="rId30"/>
    <p:sldId id="292" r:id="rId31"/>
    <p:sldId id="270" r:id="rId32"/>
    <p:sldId id="268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FC57-02B8-4AEB-980F-DB3190E1332B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63923-DE86-4874-AFCB-19C3B5426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99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F077-740B-42FF-871D-5B4AEA691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09A8B-1153-48AC-A080-5B3350318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D439-F3C8-46E2-A373-BC6BAE58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B5FCA-BFA7-4FC3-A803-479329B87BA9}"/>
              </a:ext>
            </a:extLst>
          </p:cNvPr>
          <p:cNvSpPr txBox="1"/>
          <p:nvPr userDrawn="1"/>
        </p:nvSpPr>
        <p:spPr>
          <a:xfrm>
            <a:off x="3121892" y="6262454"/>
            <a:ext cx="59482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100" dirty="0"/>
              <a:t>All rights reserved</a:t>
            </a:r>
          </a:p>
          <a:p>
            <a:pPr algn="ctr"/>
            <a:r>
              <a:rPr lang="en-CA" sz="1100" dirty="0"/>
              <a:t>The learning material are </a:t>
            </a:r>
            <a:r>
              <a:rPr lang="en-US" sz="1100" dirty="0"/>
              <a:t>protected by intellectual property right laws</a:t>
            </a:r>
            <a:endParaRPr lang="en-CA" sz="1100" dirty="0"/>
          </a:p>
          <a:p>
            <a:pPr algn="ctr"/>
            <a:r>
              <a:rPr lang="en-CA" sz="1100" dirty="0"/>
              <a:t>Please do not share or duplicate</a:t>
            </a:r>
          </a:p>
        </p:txBody>
      </p:sp>
    </p:spTree>
    <p:extLst>
      <p:ext uri="{BB962C8B-B14F-4D97-AF65-F5344CB8AC3E}">
        <p14:creationId xmlns:p14="http://schemas.microsoft.com/office/powerpoint/2010/main" val="216752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53BA-AF60-4A85-A6A4-09367843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1D6FD-4EE1-434A-9599-8352CEF4D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364B-1A1C-40F3-8E8F-DD88A72B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37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57C94-E37F-4864-8EFB-BF80BD26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85A34-C017-4286-A775-306CC744A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E3CA-1948-49C8-9142-C9FF811B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07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B31A-DF5D-4835-BD8D-3888F43C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8C7F-37FD-4B7B-BF29-1AB40E64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448BA-C347-4CA0-88A2-1448FA85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63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7AC4-59A2-435A-89C7-357AB9F1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415D-901F-4A5D-B1E0-C1830F06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8877-A3B1-43AE-829B-82870F8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93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2925-3357-4047-AB8B-08D3A8BE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2368-1DC1-4A27-9C6C-A9CD9C8AA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0567-C5F5-4F0A-BF67-C68DDF6C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9B98B-249A-478A-980A-60ECBDB8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71F7-CF7D-4F62-ADCF-F07D5D2D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5EAF3-B5D3-4505-BCE5-20F1D361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BFA89-9456-4EDC-BF8C-12066CB54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1578-3B40-470C-B664-D679ABAD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1448C-8C92-4BFE-8A67-81027988A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8F744-1954-4C2E-835C-188C1F65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8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98A3-4845-4078-A50B-4683C0CA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6A34B-7E9B-40DD-A91C-E00051F5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91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3A447-B189-4296-B280-772F73DB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0572-0E2E-4AD9-BD66-4B740AD5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D6EE-5D10-4B6B-805E-9BDA5C61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255B-EB0B-4061-BC86-ED662462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65725-FCD1-4F37-BB0A-8A82FBF2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34FF-552A-4DDF-98DF-D509097E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7604D-57B3-4322-958E-B3B1A408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FC11E-EFF4-4C30-9B21-EF943D47F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89FE3-E5C7-4217-BEAB-CEC2744A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1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9350-8766-4B1E-8C0B-4B2E0D22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D512-74DF-4271-9F0F-3EE36BAE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DA88-D8C4-48AF-B3CC-E0062E27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4C21-B9A8-4FCF-B0A4-1D4867546EB9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86E304C-55EB-49B3-B64A-01A2863CC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7" b="21888"/>
          <a:stretch/>
        </p:blipFill>
        <p:spPr>
          <a:xfrm>
            <a:off x="703877" y="6317686"/>
            <a:ext cx="2070749" cy="4424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2F746-39B2-485C-8679-27190C43C7CF}"/>
              </a:ext>
            </a:extLst>
          </p:cNvPr>
          <p:cNvCxnSpPr>
            <a:cxnSpLocks/>
          </p:cNvCxnSpPr>
          <p:nvPr userDrawn="1"/>
        </p:nvCxnSpPr>
        <p:spPr>
          <a:xfrm>
            <a:off x="0" y="627528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assets.domo.com/blog/wp-content/uploads/2017/07/17_domo_data-never-sleeps-5-01.png" TargetMode="External"/><Relationship Id="rId2" Type="http://schemas.openxmlformats.org/officeDocument/2006/relationships/hyperlink" Target="https://www.forbes.com/sites/bernardmarr/2018/10/01/what-is-deep-learning-ai-a-simple-guide-with-8-practical-examples/?sh=2eaf6fa28d4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bes.com/sites/bernardmarr/2018/10/01/what-is-deep-learning-ai-a-simple-guide-with-8-practical-examples/?sh=2eaf6fa28d4b" TargetMode="External"/><Relationship Id="rId3" Type="http://schemas.openxmlformats.org/officeDocument/2006/relationships/hyperlink" Target="https://www.pwc.com/gx/en/issues/analytics/assets/pwc-ai-analysis-sizing-the-prize-report.pdf" TargetMode="External"/><Relationship Id="rId7" Type="http://schemas.openxmlformats.org/officeDocument/2006/relationships/hyperlink" Target="https://www.tutorialandexample.com/machine-learning-tutorial/" TargetMode="External"/><Relationship Id="rId2" Type="http://schemas.openxmlformats.org/officeDocument/2006/relationships/hyperlink" Target="https://blogs.oracle.com/datasci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ots.com/artificial-intelligence/the-3-types-of-ai-is-the-third-even-possible" TargetMode="External"/><Relationship Id="rId5" Type="http://schemas.openxmlformats.org/officeDocument/2006/relationships/hyperlink" Target="https://www.gartner.com/en/newsroom/press-releases/2019-08-05-gartner-says-ai-augmentation-will-create-2point9-trillion-of-business-value-in-2021" TargetMode="External"/><Relationship Id="rId10" Type="http://schemas.openxmlformats.org/officeDocument/2006/relationships/hyperlink" Target="https://www.investopedia.com/articles/financial-theory/11/using-genetic-algorithms-forecast-financial-markets.asp" TargetMode="External"/><Relationship Id="rId4" Type="http://schemas.openxmlformats.org/officeDocument/2006/relationships/hyperlink" Target="https://www2.deloitte.com/content/dam/Deloitte/us/Documents/deloitte-analytics/us-da-2017-deloitte-state-of-cognitive-survey.pdf" TargetMode="External"/><Relationship Id="rId9" Type="http://schemas.openxmlformats.org/officeDocument/2006/relationships/hyperlink" Target="https://brighterion.com/artificial-intelligence-101-case-based-reasoning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1231-CD65-4C77-932C-366624A3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AI applications in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F3556-D983-42D0-8E3B-76ACEB59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/>
              <a:t>Lecture 1</a:t>
            </a:r>
          </a:p>
          <a:p>
            <a:r>
              <a:rPr lang="en-CA" dirty="0"/>
              <a:t>Introduction and Overview</a:t>
            </a:r>
          </a:p>
          <a:p>
            <a:r>
              <a:rPr lang="en-CA" dirty="0"/>
              <a:t>05-Nov-2020</a:t>
            </a:r>
          </a:p>
          <a:p>
            <a:endParaRPr lang="en-CA" dirty="0"/>
          </a:p>
          <a:p>
            <a:r>
              <a:rPr lang="en-CA" dirty="0"/>
              <a:t>Indranil Dutta</a:t>
            </a:r>
          </a:p>
        </p:txBody>
      </p:sp>
    </p:spTree>
    <p:extLst>
      <p:ext uri="{BB962C8B-B14F-4D97-AF65-F5344CB8AC3E}">
        <p14:creationId xmlns:p14="http://schemas.microsoft.com/office/powerpoint/2010/main" val="239746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AI Continuum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A CPA’s Introduction  to AI: From Algorithms to Deep Learning, What You Need to Know, CPA Canada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C9FB42-FFFC-47F1-9704-8F23AFD6E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341" y="1220938"/>
            <a:ext cx="6141770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78CBC-DD99-4295-9CB6-AC5D165EF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2" y="1228725"/>
            <a:ext cx="79152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9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AI Continuum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11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A CPA’s Introduction  to AI: From Algorithms to Deep Learning, What You Need to Know, CPA Canada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7B8B0F-AC9E-4197-9F4A-40D70E97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036" y="1589767"/>
            <a:ext cx="9183964" cy="3408760"/>
          </a:xfrm>
        </p:spPr>
      </p:pic>
    </p:spTree>
    <p:extLst>
      <p:ext uri="{BB962C8B-B14F-4D97-AF65-F5344CB8AC3E}">
        <p14:creationId xmlns:p14="http://schemas.microsoft.com/office/powerpoint/2010/main" val="34229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CA" dirty="0"/>
              <a:t>AI – Impacts on the Financial Services Sector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https://www.pwc.com/gx/en/issues/analytics/assets/pwc-ai-analysis-sizing-the-prize-report.pdf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93201E-5697-4466-BA23-28F10ACF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1" y="2123331"/>
            <a:ext cx="3231741" cy="16230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8D7A74-A431-4115-855A-15A2BD4B597E}"/>
              </a:ext>
            </a:extLst>
          </p:cNvPr>
          <p:cNvSpPr/>
          <p:nvPr/>
        </p:nvSpPr>
        <p:spPr>
          <a:xfrm>
            <a:off x="4480129" y="1332369"/>
            <a:ext cx="3231741" cy="628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>
                <a:solidFill>
                  <a:schemeClr val="tx1"/>
                </a:solidFill>
              </a:rPr>
              <a:t>Benefit: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Customized, holistic &amp; adaptive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7813FF-3283-4EC1-86C4-4A2D35687154}"/>
              </a:ext>
            </a:extLst>
          </p:cNvPr>
          <p:cNvSpPr/>
          <p:nvPr/>
        </p:nvSpPr>
        <p:spPr>
          <a:xfrm>
            <a:off x="4480129" y="2199172"/>
            <a:ext cx="3231741" cy="2094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>
                <a:solidFill>
                  <a:schemeClr val="tx1"/>
                </a:solidFill>
              </a:rPr>
              <a:t>Availability:</a:t>
            </a:r>
          </a:p>
          <a:p>
            <a:r>
              <a:rPr lang="en-CA" sz="1400" dirty="0">
                <a:solidFill>
                  <a:schemeClr val="tx1"/>
                </a:solidFill>
              </a:rPr>
              <a:t>Now: Robo advice, RPA in finance and compliance, automated insurance underwriting</a:t>
            </a:r>
          </a:p>
          <a:p>
            <a:r>
              <a:rPr lang="en-CA" sz="1400" dirty="0">
                <a:solidFill>
                  <a:schemeClr val="tx1"/>
                </a:solidFill>
              </a:rPr>
              <a:t>Medium term: Products based on customer sentiment and preferences</a:t>
            </a:r>
          </a:p>
          <a:p>
            <a:r>
              <a:rPr lang="en-CA" sz="1400" dirty="0">
                <a:solidFill>
                  <a:schemeClr val="tx1"/>
                </a:solidFill>
              </a:rPr>
              <a:t>Long term: Shift from what and when things happen to proactively shape outcome (prescriptive -&gt; predictive)</a:t>
            </a:r>
          </a:p>
          <a:p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75F145-49F0-4D62-8063-65715DE97C13}"/>
              </a:ext>
            </a:extLst>
          </p:cNvPr>
          <p:cNvSpPr/>
          <p:nvPr/>
        </p:nvSpPr>
        <p:spPr>
          <a:xfrm>
            <a:off x="8122059" y="1303633"/>
            <a:ext cx="3231741" cy="432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>
                <a:solidFill>
                  <a:schemeClr val="tx1"/>
                </a:solidFill>
              </a:rPr>
              <a:t>Barriers: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Customer Trust &amp; Regulatory Acceptance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BC1048-4AA7-48C1-A072-680B440CA0CD}"/>
              </a:ext>
            </a:extLst>
          </p:cNvPr>
          <p:cNvSpPr/>
          <p:nvPr/>
        </p:nvSpPr>
        <p:spPr>
          <a:xfrm>
            <a:off x="8218138" y="2086592"/>
            <a:ext cx="3231741" cy="3900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>
                <a:solidFill>
                  <a:schemeClr val="tx1"/>
                </a:solidFill>
              </a:rPr>
              <a:t>Example Use Case:</a:t>
            </a:r>
          </a:p>
          <a:p>
            <a:pPr marL="285750" indent="-285750">
              <a:buFontTx/>
              <a:buChar char="-"/>
            </a:pPr>
            <a:r>
              <a:rPr lang="en-CA" sz="1400" dirty="0">
                <a:solidFill>
                  <a:schemeClr val="tx1"/>
                </a:solidFill>
              </a:rPr>
              <a:t>Use of Machine Learning for time series clusters of policyholder transaction.</a:t>
            </a:r>
          </a:p>
          <a:p>
            <a:pPr marL="285750" indent="-285750">
              <a:buFontTx/>
              <a:buChar char="-"/>
            </a:pPr>
            <a:r>
              <a:rPr lang="en-CA" sz="1400" dirty="0">
                <a:solidFill>
                  <a:schemeClr val="tx1"/>
                </a:solidFill>
              </a:rPr>
              <a:t>Identified transaction patterns and helped understand variances </a:t>
            </a:r>
            <a:r>
              <a:rPr lang="en-CA" sz="1400" dirty="0" err="1">
                <a:solidFill>
                  <a:schemeClr val="tx1"/>
                </a:solidFill>
              </a:rPr>
              <a:t>beter</a:t>
            </a:r>
            <a:endParaRPr lang="en-CA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CA" sz="1400" dirty="0">
                <a:solidFill>
                  <a:schemeClr val="tx1"/>
                </a:solidFill>
              </a:rPr>
              <a:t>Created customer personas combing policyholder data, customer financial literacy level, customer preferences and other dimensions</a:t>
            </a:r>
          </a:p>
          <a:p>
            <a:pPr marL="285750" indent="-285750">
              <a:buFontTx/>
              <a:buChar char="-"/>
            </a:pPr>
            <a:r>
              <a:rPr lang="en-CA" sz="1400" dirty="0">
                <a:solidFill>
                  <a:schemeClr val="tx1"/>
                </a:solidFill>
              </a:rPr>
              <a:t>Used these to predict patterns that would occur for each persona</a:t>
            </a:r>
          </a:p>
          <a:p>
            <a:pPr marL="285750" indent="-285750">
              <a:buFontTx/>
              <a:buChar char="-"/>
            </a:pPr>
            <a:r>
              <a:rPr lang="en-CA" sz="1400" dirty="0">
                <a:solidFill>
                  <a:schemeClr val="tx1"/>
                </a:solidFill>
              </a:rPr>
              <a:t>Could design interventions around insight gained.</a:t>
            </a:r>
          </a:p>
          <a:p>
            <a:pPr marL="285750" indent="-285750">
              <a:buFontTx/>
              <a:buChar char="-"/>
            </a:pPr>
            <a:r>
              <a:rPr lang="en-CA" sz="1400" dirty="0">
                <a:solidFill>
                  <a:schemeClr val="tx1"/>
                </a:solidFill>
              </a:rPr>
              <a:t>Better outcome for customer and company.</a:t>
            </a:r>
          </a:p>
          <a:p>
            <a:pPr marL="285750" indent="-285750" algn="ctr">
              <a:buFontTx/>
              <a:buChar char="-"/>
            </a:pP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3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734"/>
          </a:xfrm>
        </p:spPr>
        <p:txBody>
          <a:bodyPr/>
          <a:lstStyle/>
          <a:p>
            <a:r>
              <a:rPr lang="en-CA" dirty="0"/>
              <a:t>Desired Skillsets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13</a:t>
            </a:fld>
            <a:endParaRPr lang="en-CA"/>
          </a:p>
        </p:txBody>
      </p:sp>
      <p:pic>
        <p:nvPicPr>
          <p:cNvPr id="2050" name="Picture 2" descr="Employers look for technical skills like machine learning and statistics">
            <a:extLst>
              <a:ext uri="{FF2B5EF4-FFF2-40B4-BE49-F238E27FC236}">
                <a16:creationId xmlns:a16="http://schemas.microsoft.com/office/drawing/2014/main" id="{53428968-E9E9-4C00-A3CE-ED2A81BB2C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75" y="1331636"/>
            <a:ext cx="7735712" cy="419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79443" y="5721140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Source: https://blogs.oracle.com/datascience/data-scientist-job-requirements-2020?source=:em:nw:mt:::RC_PDMK191126P00001:NSL400101378&amp;elq_mid=176831&amp;sh=181323926131815236772615330717&amp;cmid=PDMK191126P00001C0009</a:t>
            </a:r>
          </a:p>
        </p:txBody>
      </p:sp>
    </p:spTree>
    <p:extLst>
      <p:ext uri="{BB962C8B-B14F-4D97-AF65-F5344CB8AC3E}">
        <p14:creationId xmlns:p14="http://schemas.microsoft.com/office/powerpoint/2010/main" val="322506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40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1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CA" dirty="0"/>
              <a:t>AI – System Categorization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https://www.pwc.com/gx/en/issues/analytics/assets/pwc-ai-analysis-sizing-the-prize-report.pdf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3CF35-7CCA-4A24-B4A5-3EE9F60A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19" y="993914"/>
            <a:ext cx="4329994" cy="45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4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1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CA" dirty="0"/>
              <a:t>Artificial Intelligence, Machine learning and </a:t>
            </a:r>
            <a:br>
              <a:rPr lang="en-CA" dirty="0"/>
            </a:br>
            <a:r>
              <a:rPr lang="en-CA" dirty="0"/>
              <a:t>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16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937149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Source: </a:t>
            </a:r>
            <a:r>
              <a:rPr lang="en-CA" sz="900" b="0" i="0" dirty="0">
                <a:effectLst/>
                <a:latin typeface="Roboto"/>
              </a:rPr>
              <a:t>MIT Introduction to Deep Learning | 6.S191 ; https://codebots.com/artificial-intelligence/the-3-types-of-ai-is-the-third-even-possible</a:t>
            </a:r>
          </a:p>
          <a:p>
            <a:pPr algn="l"/>
            <a:endParaRPr lang="en-CA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8DDA-8FC8-41DE-8AF8-705BBC5B9B0C}"/>
              </a:ext>
            </a:extLst>
          </p:cNvPr>
          <p:cNvSpPr txBox="1"/>
          <p:nvPr/>
        </p:nvSpPr>
        <p:spPr>
          <a:xfrm>
            <a:off x="1113182" y="1495509"/>
            <a:ext cx="975215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  <a:p>
            <a:r>
              <a:rPr lang="en-CA" sz="2000" dirty="0"/>
              <a:t>Intelligence – “ability to process information to inform future decisions”</a:t>
            </a:r>
          </a:p>
          <a:p>
            <a:endParaRPr lang="en-CA" sz="2000" dirty="0"/>
          </a:p>
          <a:p>
            <a:r>
              <a:rPr lang="en-CA" sz="2000" dirty="0"/>
              <a:t>Artificial Intelligence -  “ Any technique that enables computers to mimic human behaviour”</a:t>
            </a:r>
          </a:p>
          <a:p>
            <a:endParaRPr lang="en-CA" sz="2000" dirty="0"/>
          </a:p>
          <a:p>
            <a:r>
              <a:rPr lang="en-CA" sz="2000" dirty="0"/>
              <a:t>Three types – Narrow/weak (ANI) ,  General/Strong (AGI),  Super Intelligence (ASI) </a:t>
            </a:r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19477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1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CA" dirty="0"/>
              <a:t>Artificial Intelligence, Machine learning and </a:t>
            </a:r>
            <a:br>
              <a:rPr lang="en-CA" dirty="0"/>
            </a:br>
            <a:r>
              <a:rPr lang="en-CA" dirty="0"/>
              <a:t>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17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937149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Source: </a:t>
            </a:r>
            <a:r>
              <a:rPr lang="en-CA" sz="900" b="0" i="0" dirty="0">
                <a:effectLst/>
                <a:latin typeface="Roboto"/>
              </a:rPr>
              <a:t>MIT Introduction to Deep Learning | 6.S191</a:t>
            </a:r>
          </a:p>
          <a:p>
            <a:pPr algn="l"/>
            <a:endParaRPr lang="en-CA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C6767-C5DD-4142-AF70-E6E06B51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35" y="1919569"/>
            <a:ext cx="8828330" cy="34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9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1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CA" dirty="0"/>
              <a:t>Artificial Intelligence, Machine learning and </a:t>
            </a:r>
            <a:br>
              <a:rPr lang="en-CA" dirty="0"/>
            </a:br>
            <a:r>
              <a:rPr lang="en-CA" dirty="0"/>
              <a:t>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18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937149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Source: </a:t>
            </a:r>
            <a:r>
              <a:rPr lang="en-CA" sz="900" b="0" i="0" dirty="0">
                <a:effectLst/>
                <a:latin typeface="Roboto"/>
              </a:rPr>
              <a:t>https://www.tutorialandexample.com/machine-learning-tutorial/</a:t>
            </a:r>
          </a:p>
          <a:p>
            <a:pPr algn="l"/>
            <a:endParaRPr lang="en-CA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8DDA-8FC8-41DE-8AF8-705BBC5B9B0C}"/>
              </a:ext>
            </a:extLst>
          </p:cNvPr>
          <p:cNvSpPr txBox="1"/>
          <p:nvPr/>
        </p:nvSpPr>
        <p:spPr>
          <a:xfrm>
            <a:off x="1113182" y="1495509"/>
            <a:ext cx="90365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  <a:p>
            <a:r>
              <a:rPr lang="en-CA" sz="2000" dirty="0"/>
              <a:t>Machine Learning is a subset of artificial intelligence that 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Learns through raw data and past experience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Is not programmed explicitly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Gives sense to new incoming data in a way similar to what a human would do.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Capacity to improve from past experience.</a:t>
            </a:r>
          </a:p>
          <a:p>
            <a:endParaRPr lang="en-CA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06CD5-EC63-4BC0-B555-26DB876E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16" y="3568488"/>
            <a:ext cx="6896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9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1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CA" dirty="0"/>
              <a:t>Artificial Intelligence, Machine learning and </a:t>
            </a:r>
            <a:br>
              <a:rPr lang="en-CA" dirty="0"/>
            </a:br>
            <a:r>
              <a:rPr lang="en-CA" dirty="0"/>
              <a:t>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19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937149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Source: </a:t>
            </a:r>
            <a:r>
              <a:rPr lang="en-CA" sz="900" b="0" i="0" dirty="0">
                <a:effectLst/>
                <a:latin typeface="Roboto"/>
              </a:rPr>
              <a:t>https://www.tutorialandexample.com/machine-learning-tutorial/</a:t>
            </a:r>
          </a:p>
          <a:p>
            <a:pPr algn="l"/>
            <a:endParaRPr lang="en-CA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8DDA-8FC8-41DE-8AF8-705BBC5B9B0C}"/>
              </a:ext>
            </a:extLst>
          </p:cNvPr>
          <p:cNvSpPr txBox="1"/>
          <p:nvPr/>
        </p:nvSpPr>
        <p:spPr>
          <a:xfrm>
            <a:off x="1113182" y="1495509"/>
            <a:ext cx="90365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  <a:p>
            <a:r>
              <a:rPr lang="en-CA" sz="2000" dirty="0"/>
              <a:t>Machine Learning is a subset of artificial intelligence that 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Learns through raw data and past experience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Is not programmed explicitly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Gives sense to new incoming data in a way similar to what a human would do.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Capacity to improve from past experience.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69559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43986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Overview of Artificial Intelligence and its use in Financial Services.</a:t>
            </a:r>
          </a:p>
          <a:p>
            <a:r>
              <a:rPr lang="en-CA" dirty="0"/>
              <a:t>Approaches to AI and machine learning</a:t>
            </a:r>
          </a:p>
          <a:p>
            <a:r>
              <a:rPr lang="en-CA" dirty="0"/>
              <a:t>Introduction to Neural Networks</a:t>
            </a:r>
          </a:p>
          <a:p>
            <a:r>
              <a:rPr lang="en-CA" dirty="0"/>
              <a:t>Multilayered Feedforward Neural Networks</a:t>
            </a:r>
          </a:p>
          <a:p>
            <a:r>
              <a:rPr lang="en-CA" dirty="0"/>
              <a:t>Case studies in Financial Services using Neural Networks</a:t>
            </a:r>
          </a:p>
          <a:p>
            <a:r>
              <a:rPr lang="en-CA" dirty="0"/>
              <a:t>Creating a neural model for forecasting the DJIA</a:t>
            </a:r>
          </a:p>
          <a:p>
            <a:r>
              <a:rPr lang="en-CA" dirty="0"/>
              <a:t>Creating a neural model for predicting real estate value</a:t>
            </a:r>
          </a:p>
          <a:p>
            <a:r>
              <a:rPr lang="en-CA" dirty="0"/>
              <a:t>Creating a neural model for credit risk assessment using Neural Designer (tool)</a:t>
            </a:r>
          </a:p>
          <a:p>
            <a:r>
              <a:rPr lang="en-CA" dirty="0"/>
              <a:t>Creating a neural model for detecting CC fraud using Neural Designer (tool)</a:t>
            </a:r>
          </a:p>
          <a:p>
            <a:r>
              <a:rPr lang="en-CA" dirty="0"/>
              <a:t>Wrap up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83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1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CA" dirty="0"/>
              <a:t>Artificial Intelligence, Machine learning and </a:t>
            </a:r>
            <a:br>
              <a:rPr lang="en-CA" dirty="0"/>
            </a:br>
            <a:r>
              <a:rPr lang="en-CA" dirty="0"/>
              <a:t>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937149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</a:t>
            </a:r>
            <a:r>
              <a:rPr lang="en-CA" sz="900" b="0" i="0" dirty="0">
                <a:effectLst/>
                <a:latin typeface="Roboto"/>
              </a:rPr>
              <a:t>What Is Machine Learning — [ Machine Learning | Andrew Ng  , available at https://www.youtube.com/watch?v=PPLop4L2eGk&amp;list=PLLssT5z_DsK-h9vYZkQkYNWcItqhlRJLN</a:t>
            </a:r>
          </a:p>
          <a:p>
            <a:pPr algn="l"/>
            <a:endParaRPr lang="en-CA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8DDA-8FC8-41DE-8AF8-705BBC5B9B0C}"/>
              </a:ext>
            </a:extLst>
          </p:cNvPr>
          <p:cNvSpPr txBox="1"/>
          <p:nvPr/>
        </p:nvSpPr>
        <p:spPr>
          <a:xfrm>
            <a:off x="1113182" y="1495509"/>
            <a:ext cx="36933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  <a:p>
            <a:r>
              <a:rPr lang="en-CA" sz="2000" dirty="0"/>
              <a:t>Machine Learning involves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Learning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Gaining experience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Repeats a task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Improves on performance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256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1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CA" dirty="0"/>
              <a:t>Artificial Intelligence, Machine learning and </a:t>
            </a:r>
            <a:br>
              <a:rPr lang="en-CA" dirty="0"/>
            </a:br>
            <a:r>
              <a:rPr lang="en-CA" dirty="0"/>
              <a:t>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21</a:t>
            </a:fld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22837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 </a:t>
            </a:r>
            <a:r>
              <a:rPr lang="en-CA" sz="900" dirty="0">
                <a:hlinkClick r:id="rId2"/>
              </a:rPr>
              <a:t>https://www.forbes.com/sites/bernardmarr/2018/10/01/what-is-deep-learning-ai-a-simple-guide-with-8-practical-examples/?sh=2eaf6fa28d4b</a:t>
            </a:r>
            <a:endParaRPr lang="en-CA" sz="900" dirty="0"/>
          </a:p>
          <a:p>
            <a:r>
              <a:rPr lang="en-CA" sz="900" dirty="0"/>
              <a:t>             https://bernardmarr.com/default.asp?contentID=1742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8DDA-8FC8-41DE-8AF8-705BBC5B9B0C}"/>
              </a:ext>
            </a:extLst>
          </p:cNvPr>
          <p:cNvSpPr txBox="1"/>
          <p:nvPr/>
        </p:nvSpPr>
        <p:spPr>
          <a:xfrm>
            <a:off x="1113182" y="1352410"/>
            <a:ext cx="11026416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  <a:p>
            <a:r>
              <a:rPr lang="en-CA" sz="2000" dirty="0"/>
              <a:t>Deep learning is a subset of machine learning where 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Artificial neural networks (inspired from the human brain) learn from large amounts of data.</a:t>
            </a:r>
          </a:p>
          <a:p>
            <a:pPr marL="800100" lvl="1" indent="-342900">
              <a:buFontTx/>
              <a:buChar char="-"/>
            </a:pPr>
            <a:endParaRPr lang="en-CA" sz="2000" dirty="0"/>
          </a:p>
          <a:p>
            <a:r>
              <a:rPr lang="en-CA" sz="2000" dirty="0"/>
              <a:t>Why ‘deep’ ?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Neural Networks have various layers (implying deep/depth) to enable learning.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Deep learning algorithms perform a task repeatedly </a:t>
            </a:r>
          </a:p>
          <a:p>
            <a:pPr marL="1257300" lvl="2" indent="-342900">
              <a:buFontTx/>
              <a:buChar char="-"/>
            </a:pPr>
            <a:r>
              <a:rPr lang="en-CA" sz="2000" dirty="0"/>
              <a:t>Tweaking itself every time to improve the outcome.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Requires lots of data for training </a:t>
            </a:r>
            <a:r>
              <a:rPr lang="en-CA" sz="1200" i="1" dirty="0"/>
              <a:t>(</a:t>
            </a:r>
            <a:r>
              <a:rPr lang="en-CA" sz="1200" i="1" dirty="0">
                <a:hlinkClick r:id="rId3"/>
              </a:rPr>
              <a:t>https://web-assets.domo.com/blog/wp-content/uploads/2017/07/17_domo_data-never-sleeps-5-01.png</a:t>
            </a:r>
            <a:r>
              <a:rPr lang="en-CA" sz="1200" i="1" dirty="0"/>
              <a:t>)</a:t>
            </a:r>
            <a:endParaRPr lang="en-CA" sz="2000" i="1" dirty="0"/>
          </a:p>
          <a:p>
            <a:pPr marL="342900" indent="-342900">
              <a:buFontTx/>
              <a:buChar char="-"/>
            </a:pPr>
            <a:endParaRPr lang="en-CA" sz="2000" i="1" dirty="0"/>
          </a:p>
          <a:p>
            <a:r>
              <a:rPr lang="en-CA" sz="2000" dirty="0"/>
              <a:t>When to apply deep learning?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Availability of vast data sets.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Problem at hand involves high costs </a:t>
            </a:r>
          </a:p>
          <a:p>
            <a:pPr marL="800100" lvl="1" indent="-342900">
              <a:buFontTx/>
              <a:buChar char="-"/>
            </a:pPr>
            <a:r>
              <a:rPr lang="en-CA" sz="2000" dirty="0"/>
              <a:t>Availability of high-end computing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4169884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1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CA" dirty="0"/>
              <a:t>Artificial Intelligence, Machine learning and </a:t>
            </a:r>
            <a:br>
              <a:rPr lang="en-CA" dirty="0"/>
            </a:br>
            <a:r>
              <a:rPr lang="en-CA" dirty="0"/>
              <a:t>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205547" y="5863834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Source: </a:t>
            </a:r>
            <a:r>
              <a:rPr lang="en-CA" sz="900" b="0" i="0" dirty="0">
                <a:effectLst/>
                <a:latin typeface="Roboto"/>
              </a:rPr>
              <a:t>MIT Introduction to Deep Learning | 6.S191</a:t>
            </a:r>
          </a:p>
          <a:p>
            <a:pPr algn="l"/>
            <a:endParaRPr lang="en-CA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8DDA-8FC8-41DE-8AF8-705BBC5B9B0C}"/>
              </a:ext>
            </a:extLst>
          </p:cNvPr>
          <p:cNvSpPr txBox="1"/>
          <p:nvPr/>
        </p:nvSpPr>
        <p:spPr>
          <a:xfrm>
            <a:off x="1113182" y="1495509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  <a:p>
            <a:endParaRPr lang="en-CA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34645-A690-484E-A19E-F798E095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1834063"/>
            <a:ext cx="666750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29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 Systems :</a:t>
            </a:r>
            <a:br>
              <a:rPr lang="en-CA" dirty="0"/>
            </a:br>
            <a:r>
              <a:rPr lang="en-CA" dirty="0"/>
              <a:t>Approaches and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5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1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CA" dirty="0"/>
              <a:t>Artificial Intelligence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205547" y="58638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Source: </a:t>
            </a:r>
            <a:r>
              <a:rPr lang="en-CA" sz="900" b="0" i="0" dirty="0">
                <a:effectLst/>
                <a:latin typeface="Roboto"/>
              </a:rPr>
              <a:t>https://www.researchgate.net/figure/A-taxonomy-of-some-of-the-best-known-artificial-intelligence-methods_fig9_325162420/download</a:t>
            </a:r>
            <a:endParaRPr lang="en-CA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8DDA-8FC8-41DE-8AF8-705BBC5B9B0C}"/>
              </a:ext>
            </a:extLst>
          </p:cNvPr>
          <p:cNvSpPr txBox="1"/>
          <p:nvPr/>
        </p:nvSpPr>
        <p:spPr>
          <a:xfrm>
            <a:off x="1113182" y="1495509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  <a:p>
            <a:endParaRPr lang="en-CA" sz="20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E0EACF1-1656-4BF5-ACAA-07B844A27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071184"/>
            <a:ext cx="8096250" cy="46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3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1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CA" dirty="0"/>
              <a:t>Approaches to AI : Case Based Reasoning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205547" y="5863834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Source: https://brighterion.com/artificial-intelligence-101-case-based-reasoning/</a:t>
            </a:r>
            <a:endParaRPr lang="en-CA" sz="900" b="0" i="0" dirty="0">
              <a:effectLst/>
              <a:latin typeface="Roboto"/>
            </a:endParaRPr>
          </a:p>
          <a:p>
            <a:pPr algn="l"/>
            <a:endParaRPr lang="en-CA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8DDA-8FC8-41DE-8AF8-705BBC5B9B0C}"/>
              </a:ext>
            </a:extLst>
          </p:cNvPr>
          <p:cNvSpPr txBox="1"/>
          <p:nvPr/>
        </p:nvSpPr>
        <p:spPr>
          <a:xfrm>
            <a:off x="1113182" y="1495509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  <a:p>
            <a:endParaRPr lang="en-CA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5FD0A-3B3C-42F6-9AB8-40CE0186D641}"/>
              </a:ext>
            </a:extLst>
          </p:cNvPr>
          <p:cNvSpPr txBox="1"/>
          <p:nvPr/>
        </p:nvSpPr>
        <p:spPr>
          <a:xfrm>
            <a:off x="838200" y="1187659"/>
            <a:ext cx="105949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r>
              <a:rPr lang="en-CA" sz="2400" dirty="0"/>
              <a:t>A case based reasoning system</a:t>
            </a:r>
          </a:p>
          <a:p>
            <a:pPr marL="800100" lvl="1" indent="-342900">
              <a:buFontTx/>
              <a:buChar char="-"/>
            </a:pPr>
            <a:r>
              <a:rPr lang="en-CA" sz="2400" dirty="0"/>
              <a:t>Learns from past experience to learn new problems</a:t>
            </a:r>
          </a:p>
          <a:p>
            <a:pPr marL="800100" lvl="1" indent="-342900">
              <a:buFontTx/>
              <a:buChar char="-"/>
            </a:pPr>
            <a:r>
              <a:rPr lang="en-CA" sz="2400" dirty="0"/>
              <a:t>Search case memory that matches the input given and provides solution.</a:t>
            </a:r>
          </a:p>
          <a:p>
            <a:pPr marL="800100" lvl="1" indent="-342900">
              <a:buFontTx/>
              <a:buChar char="-"/>
            </a:pPr>
            <a:r>
              <a:rPr lang="en-CA" sz="2400" dirty="0"/>
              <a:t>In case of imperfect match, the new input is added as a case for future.</a:t>
            </a:r>
          </a:p>
          <a:p>
            <a:pPr marL="800100" lvl="1" indent="-342900">
              <a:buFontTx/>
              <a:buChar char="-"/>
            </a:pPr>
            <a:r>
              <a:rPr lang="en-CA" sz="2400" dirty="0"/>
              <a:t>Reduces need to extract and structure specific rule like knowledge.</a:t>
            </a:r>
          </a:p>
          <a:p>
            <a:pPr marL="800100" lvl="1" indent="-342900">
              <a:buFontTx/>
              <a:buChar char="-"/>
            </a:pPr>
            <a:r>
              <a:rPr lang="en-CA" sz="2400" dirty="0"/>
              <a:t>Learning and ability to make generalizations are key features.</a:t>
            </a:r>
          </a:p>
          <a:p>
            <a:pPr marL="800100" lvl="1" indent="-342900">
              <a:buFontTx/>
              <a:buChar char="-"/>
            </a:pPr>
            <a:r>
              <a:rPr lang="en-CA" sz="2400" dirty="0"/>
              <a:t>Examples – risk monitoring, prevention of financial market manipulation etc. </a:t>
            </a:r>
          </a:p>
        </p:txBody>
      </p:sp>
    </p:spTree>
    <p:extLst>
      <p:ext uri="{BB962C8B-B14F-4D97-AF65-F5344CB8AC3E}">
        <p14:creationId xmlns:p14="http://schemas.microsoft.com/office/powerpoint/2010/main" val="651928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1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CA" dirty="0"/>
              <a:t>Approaches to AI : Genetic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26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285750" y="5710019"/>
            <a:ext cx="116528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Source:  https://www.investopedia.com/articles/financial-theory/11/using-genetic-algorithms-forecast-financial-markets.asp#:~:text=What%20Are%20Genetic%20Algorithms%3F,-Genetic%20algorithms%20(GAs&amp;text=In%20the%20financial%20markets%2C%20genetic,pick%20stocks%20and%20identify%20trades., https://3.bp.blogspot.com/-N_yrHnpMcjU/VNXykbeNyEI/AAAAAAAAAHk/ObHFW-C5wH0/s1600/flow.png</a:t>
            </a:r>
            <a:endParaRPr lang="en-CA" sz="900" b="0" i="0" dirty="0">
              <a:effectLst/>
              <a:latin typeface="Roboto"/>
            </a:endParaRPr>
          </a:p>
          <a:p>
            <a:pPr algn="l"/>
            <a:endParaRPr lang="en-CA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8DDA-8FC8-41DE-8AF8-705BBC5B9B0C}"/>
              </a:ext>
            </a:extLst>
          </p:cNvPr>
          <p:cNvSpPr txBox="1"/>
          <p:nvPr/>
        </p:nvSpPr>
        <p:spPr>
          <a:xfrm>
            <a:off x="1113182" y="1495509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  <a:p>
            <a:endParaRPr lang="en-CA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4A2F3-A659-4F6F-8FA0-D41761A393B7}"/>
              </a:ext>
            </a:extLst>
          </p:cNvPr>
          <p:cNvSpPr txBox="1"/>
          <p:nvPr/>
        </p:nvSpPr>
        <p:spPr>
          <a:xfrm>
            <a:off x="600075" y="1231760"/>
            <a:ext cx="11459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Genetic Algorithm based systems</a:t>
            </a:r>
          </a:p>
          <a:p>
            <a:pPr marL="800100" lvl="1" indent="-342900">
              <a:buFontTx/>
              <a:buChar char="-"/>
            </a:pPr>
            <a:r>
              <a:rPr lang="en-CA" sz="2400" dirty="0"/>
              <a:t>Mimic process of natural evolution</a:t>
            </a:r>
          </a:p>
          <a:p>
            <a:pPr marL="800100" lvl="1" indent="-342900">
              <a:buFontTx/>
              <a:buChar char="-"/>
            </a:pPr>
            <a:r>
              <a:rPr lang="en-CA" sz="2400" dirty="0"/>
              <a:t>Used as parameters to optimize the maximizing or minimizing some criteria.</a:t>
            </a:r>
          </a:p>
          <a:p>
            <a:pPr marL="800100" lvl="1" indent="-342900">
              <a:buFontTx/>
              <a:buChar char="-"/>
            </a:pPr>
            <a:r>
              <a:rPr lang="en-CA" sz="2400" dirty="0"/>
              <a:t>Examples – predicting security prices by optimizing trading rules to get the best value for parameters for a given security.</a:t>
            </a:r>
          </a:p>
        </p:txBody>
      </p:sp>
      <p:pic>
        <p:nvPicPr>
          <p:cNvPr id="1026" name="Picture 2" descr="The Genetic Algorithm - Explained ~ Tech-Effigy">
            <a:extLst>
              <a:ext uri="{FF2B5EF4-FFF2-40B4-BE49-F238E27FC236}">
                <a16:creationId xmlns:a16="http://schemas.microsoft.com/office/drawing/2014/main" id="{89000E47-BEF2-4630-B1B0-C3CDCEA34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2989243"/>
            <a:ext cx="2952750" cy="25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627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698"/>
          </a:xfrm>
        </p:spPr>
        <p:txBody>
          <a:bodyPr>
            <a:normAutofit fontScale="90000"/>
          </a:bodyPr>
          <a:lstStyle/>
          <a:p>
            <a:r>
              <a:rPr lang="en-CA" dirty="0"/>
              <a:t>Session summary</a:t>
            </a:r>
            <a:br>
              <a:rPr lang="en-CA" dirty="0"/>
            </a:br>
            <a:r>
              <a:rPr lang="en-CA" dirty="0"/>
              <a:t>-------------------------------------------------------------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6852-77CA-4B32-A80E-BB641162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686"/>
            <a:ext cx="10515600" cy="44118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sz="2400" dirty="0"/>
              <a:t>Big investments in industry (across sectors) towards machine learning</a:t>
            </a:r>
          </a:p>
          <a:p>
            <a:pPr>
              <a:buFontTx/>
              <a:buChar char="-"/>
            </a:pPr>
            <a:r>
              <a:rPr lang="en-CA" sz="2400" dirty="0"/>
              <a:t>Availability of massive datasets and computing infrastructure enable machine learning.</a:t>
            </a:r>
          </a:p>
          <a:p>
            <a:pPr>
              <a:buFontTx/>
              <a:buChar char="-"/>
            </a:pPr>
            <a:r>
              <a:rPr lang="en-CA" sz="2400" dirty="0"/>
              <a:t>Value addition through machine learning is the ability to ‘anticipate the future’ and tailor interventions for better outcomes.</a:t>
            </a:r>
          </a:p>
          <a:p>
            <a:pPr>
              <a:buFontTx/>
              <a:buChar char="-"/>
            </a:pPr>
            <a:r>
              <a:rPr lang="en-CA" sz="2400" dirty="0"/>
              <a:t>Machine learning approaches involve </a:t>
            </a:r>
          </a:p>
          <a:p>
            <a:pPr lvl="1">
              <a:buFontTx/>
              <a:buChar char="-"/>
            </a:pPr>
            <a:r>
              <a:rPr lang="en-CA" sz="2000" dirty="0"/>
              <a:t>Learning through training</a:t>
            </a:r>
          </a:p>
          <a:p>
            <a:pPr lvl="1">
              <a:buFontTx/>
              <a:buChar char="-"/>
            </a:pPr>
            <a:r>
              <a:rPr lang="en-CA" sz="2000" dirty="0"/>
              <a:t>Validation trough testing</a:t>
            </a:r>
          </a:p>
          <a:p>
            <a:pPr lvl="1">
              <a:buFontTx/>
              <a:buChar char="-"/>
            </a:pPr>
            <a:r>
              <a:rPr lang="en-CA" sz="2000" dirty="0"/>
              <a:t>Predict/ provide output </a:t>
            </a:r>
          </a:p>
          <a:p>
            <a:pPr marL="0" indent="0">
              <a:buNone/>
            </a:pPr>
            <a:endParaRPr lang="en-CA" sz="2400" dirty="0"/>
          </a:p>
          <a:p>
            <a:pPr>
              <a:buFontTx/>
              <a:buChar char="-"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25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698"/>
          </a:xfrm>
        </p:spPr>
        <p:txBody>
          <a:bodyPr>
            <a:normAutofit fontScale="90000"/>
          </a:bodyPr>
          <a:lstStyle/>
          <a:p>
            <a:r>
              <a:rPr lang="en-CA" dirty="0"/>
              <a:t>References</a:t>
            </a:r>
            <a:br>
              <a:rPr lang="en-CA" dirty="0"/>
            </a:br>
            <a:r>
              <a:rPr lang="en-CA" dirty="0"/>
              <a:t>-------------------------------------------------------------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6852-77CA-4B32-A80E-BB641162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686"/>
            <a:ext cx="10515600" cy="4411801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>
                <a:hlinkClick r:id="rId2"/>
              </a:rPr>
              <a:t>https://blogs.oracle.com/datascience/</a:t>
            </a:r>
            <a:endParaRPr lang="en-CA" sz="1800" dirty="0"/>
          </a:p>
          <a:p>
            <a:r>
              <a:rPr lang="en-CA" sz="1800" dirty="0">
                <a:hlinkClick r:id="rId3"/>
              </a:rPr>
              <a:t>https://www.pwc.com/gx/en/issues/analytics/assets/pwc-ai-analysis-sizing-the-prize-report.pdf</a:t>
            </a:r>
            <a:endParaRPr lang="en-CA" sz="1800" dirty="0"/>
          </a:p>
          <a:p>
            <a:r>
              <a:rPr lang="en-CA" sz="1800" dirty="0">
                <a:hlinkClick r:id="rId4"/>
              </a:rPr>
              <a:t>https://www2.deloitte.com/content/dam/Deloitte/us/Documents/deloitte-analytics/us-da-2017-deloitte-state-of-cognitive-survey.pdf</a:t>
            </a:r>
            <a:endParaRPr lang="en-CA" sz="1800" dirty="0"/>
          </a:p>
          <a:p>
            <a:r>
              <a:rPr lang="en-CA" sz="1800" dirty="0">
                <a:hlinkClick r:id="rId5"/>
              </a:rPr>
              <a:t>https://www.gartner.com/en/newsroom/press-releases/2019-08-05-gartner-says-ai-augmentation-will-create-2point9-trillion-of-business-value-in-2021</a:t>
            </a:r>
            <a:endParaRPr lang="en-CA" sz="1800" dirty="0"/>
          </a:p>
          <a:p>
            <a:r>
              <a:rPr lang="en-CA" sz="1800" dirty="0">
                <a:hlinkClick r:id="rId6"/>
              </a:rPr>
              <a:t>https://codebots.com/artificial-intelligence/the-3-types-of-ai-is-the-third-even-possible</a:t>
            </a:r>
            <a:endParaRPr lang="en-CA" sz="1800" dirty="0"/>
          </a:p>
          <a:p>
            <a:r>
              <a:rPr lang="en-CA" sz="1800" dirty="0"/>
              <a:t>MIT Introduction to Deep Learning | 6.S191</a:t>
            </a:r>
          </a:p>
          <a:p>
            <a:r>
              <a:rPr lang="en-CA" sz="1800" dirty="0">
                <a:hlinkClick r:id="rId7"/>
              </a:rPr>
              <a:t>https://www.tutorialandexample.com/machine-learning-tutorial/</a:t>
            </a:r>
            <a:endParaRPr lang="en-CA" sz="1800" dirty="0"/>
          </a:p>
          <a:p>
            <a:r>
              <a:rPr lang="en-CA" sz="1800" dirty="0">
                <a:hlinkClick r:id="rId8"/>
              </a:rPr>
              <a:t>https://www.forbes.com/sites/bernardmarr/2018/10/01/what-is-deep-learning-ai-a-simple-guide-with-8-practical-examples/?sh=2eaf6fa28d4b</a:t>
            </a:r>
            <a:endParaRPr lang="en-CA" sz="1800" dirty="0"/>
          </a:p>
          <a:p>
            <a:r>
              <a:rPr lang="en-CA" sz="1800" dirty="0">
                <a:hlinkClick r:id="rId9"/>
              </a:rPr>
              <a:t>https://brighterion.com/artificial-intelligence-101-case-based-reasoning/</a:t>
            </a:r>
            <a:endParaRPr lang="en-CA" sz="1800" dirty="0"/>
          </a:p>
          <a:p>
            <a:r>
              <a:rPr lang="en-CA" sz="1800" dirty="0">
                <a:hlinkClick r:id="rId10"/>
              </a:rPr>
              <a:t>https://www.investopedia.com/articles/financial-theory/11/using-genetic-algorithms-forecast-financial-markets.asp</a:t>
            </a:r>
            <a:endParaRPr lang="en-CA" sz="1800" dirty="0"/>
          </a:p>
          <a:p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466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787A-1E32-45AD-B6B5-B15BA341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 for 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0523-B461-4902-BAD2-B8F00238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Introduction to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05B4-F301-4203-9E0D-C433A868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02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 –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Industry outlook</a:t>
            </a:r>
          </a:p>
          <a:p>
            <a:r>
              <a:rPr lang="en-CA" dirty="0"/>
              <a:t>Definitions</a:t>
            </a:r>
          </a:p>
          <a:p>
            <a:r>
              <a:rPr lang="en-CA" dirty="0"/>
              <a:t>AI systems : Approaches and examples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960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59BF-8235-4C03-9C42-D085C13E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4939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End of Session</a:t>
            </a:r>
            <a:br>
              <a:rPr lang="en-CA" dirty="0"/>
            </a:br>
            <a:r>
              <a:rPr lang="en-CA" dirty="0"/>
              <a:t>------------------------------------------------------------------</a:t>
            </a:r>
            <a:br>
              <a:rPr lang="en-CA" dirty="0"/>
            </a:br>
            <a:r>
              <a:rPr lang="en-CA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430C0-2306-4CAF-A79C-64DCADE3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3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Industry Outlook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8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AI in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https://www2.deloitte.com/content/dam/Deloitte/us/Documents/deloitte-analytics/us-da-2017-deloitte-state-of-cognitive-survey.pdf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3ED3C-DC2A-4694-893B-9C0C9F9FC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072"/>
            <a:ext cx="10515600" cy="39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5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AI in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6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099114" y="5825688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A CPA’s Introduction  to AI: From Algorithms to Deep Learning, What You Need to Know, CPA Canada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F5F103-569D-43BF-96FA-D406BA6B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12" y="1173898"/>
            <a:ext cx="7953375" cy="43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7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AI Benefits to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7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https://www2.deloitte.com/content/dam/Deloitte/us/Documents/deloitte-analytics/us-da-2017-deloitte-state-of-cognitive-survey.pdf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C5565-B89E-435E-B1D6-33DD8C2F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17" y="1220939"/>
            <a:ext cx="10060394" cy="416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2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AI Benefits to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8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https://www.gartner.com/en/newsroom/press-releases/2019-08-05-gartner-says-ai-augmentation-will-create-2point9-trillion-of-business-value-in-2021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D7DC2-FB50-4D3E-80B6-DCFD3A29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20938"/>
            <a:ext cx="7685649" cy="47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4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AI Continuum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9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13182" y="5756690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A CPA’s Introduction  to AI: From Algorithms to Deep Learning, What You Need to Know, CPA Canada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C9FB42-FFFC-47F1-9704-8F23AFD6E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341" y="1220938"/>
            <a:ext cx="6141770" cy="4351338"/>
          </a:xfrm>
        </p:spPr>
      </p:pic>
    </p:spTree>
    <p:extLst>
      <p:ext uri="{BB962C8B-B14F-4D97-AF65-F5344CB8AC3E}">
        <p14:creationId xmlns:p14="http://schemas.microsoft.com/office/powerpoint/2010/main" val="200517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EDB71D7038241AD049B396C9A1B29" ma:contentTypeVersion="4" ma:contentTypeDescription="Create a new document." ma:contentTypeScope="" ma:versionID="7bc1fbeab53d0018245d8d72599d5aaa">
  <xsd:schema xmlns:xsd="http://www.w3.org/2001/XMLSchema" xmlns:xs="http://www.w3.org/2001/XMLSchema" xmlns:p="http://schemas.microsoft.com/office/2006/metadata/properties" xmlns:ns3="6960afe7-48cf-4992-946d-dacacc612c9c" targetNamespace="http://schemas.microsoft.com/office/2006/metadata/properties" ma:root="true" ma:fieldsID="2ad4e547100cc04669f3211de17ed3b7" ns3:_="">
    <xsd:import namespace="6960afe7-48cf-4992-946d-dacacc612c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0afe7-48cf-4992-946d-dacacc612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EB57BF-5D2B-47A6-A2D4-18FB1C9B5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60afe7-48cf-4992-946d-dacacc612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39A6B2-E5D4-48E8-9BA8-1670FDD91B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E7FFEA-CD60-430F-8888-E85972EF55BD}">
  <ds:schemaRefs>
    <ds:schemaRef ds:uri="http://schemas.microsoft.com/office/infopath/2007/PartnerControls"/>
    <ds:schemaRef ds:uri="http://purl.org/dc/terms/"/>
    <ds:schemaRef ds:uri="http://purl.org/dc/elements/1.1/"/>
    <ds:schemaRef ds:uri="6960afe7-48cf-4992-946d-dacacc612c9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1968</TotalTime>
  <Words>1481</Words>
  <Application>Microsoft Office PowerPoint</Application>
  <PresentationFormat>Widescreen</PresentationFormat>
  <Paragraphs>190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Office Theme</vt:lpstr>
      <vt:lpstr>AI applications in Finance</vt:lpstr>
      <vt:lpstr>Course Outline</vt:lpstr>
      <vt:lpstr>Agenda – Session 1</vt:lpstr>
      <vt:lpstr>Industry Outlook</vt:lpstr>
      <vt:lpstr>AI in industry</vt:lpstr>
      <vt:lpstr>AI in Industry</vt:lpstr>
      <vt:lpstr>AI Benefits to industry</vt:lpstr>
      <vt:lpstr>AI Benefits to industry</vt:lpstr>
      <vt:lpstr>AI Continuum</vt:lpstr>
      <vt:lpstr>AI Continuum</vt:lpstr>
      <vt:lpstr>AI Continuum</vt:lpstr>
      <vt:lpstr>AI – Impacts on the Financial Services Sector</vt:lpstr>
      <vt:lpstr>Desired Skillsets</vt:lpstr>
      <vt:lpstr>Definitions</vt:lpstr>
      <vt:lpstr>AI – System Categorization</vt:lpstr>
      <vt:lpstr>Artificial Intelligence, Machine learning and  Deep learning</vt:lpstr>
      <vt:lpstr>Artificial Intelligence, Machine learning and  Deep learning</vt:lpstr>
      <vt:lpstr>Artificial Intelligence, Machine learning and  Deep learning</vt:lpstr>
      <vt:lpstr>Artificial Intelligence, Machine learning and  Deep learning</vt:lpstr>
      <vt:lpstr>Artificial Intelligence, Machine learning and  Deep learning</vt:lpstr>
      <vt:lpstr>Artificial Intelligence, Machine learning and  Deep learning</vt:lpstr>
      <vt:lpstr>Artificial Intelligence, Machine learning and  Deep learning</vt:lpstr>
      <vt:lpstr>AI Systems : Approaches and Examples</vt:lpstr>
      <vt:lpstr>Artificial Intelligence Systems</vt:lpstr>
      <vt:lpstr>Approaches to AI : Case Based Reasoning</vt:lpstr>
      <vt:lpstr>Approaches to AI : Genetic Algorithms</vt:lpstr>
      <vt:lpstr>Session summary ------------------------------------------------------------- </vt:lpstr>
      <vt:lpstr>References ------------------------------------------------------------- </vt:lpstr>
      <vt:lpstr>Topics for next session</vt:lpstr>
      <vt:lpstr>End of Session ------------------------------------------------------------------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 M Samiul Syed</dc:creator>
  <cp:lastModifiedBy>Indranil Dutta</cp:lastModifiedBy>
  <cp:revision>69</cp:revision>
  <dcterms:created xsi:type="dcterms:W3CDTF">2020-07-14T15:06:32Z</dcterms:created>
  <dcterms:modified xsi:type="dcterms:W3CDTF">2020-11-05T21:11:21Z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0x0101006DEEDB71D7038241AD049B396C9A1B29</vt:lpwstr>
  </property>
</Properties>
</file>