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9"/>
  </p:notesMasterIdLst>
  <p:sldIdLst>
    <p:sldId id="257" r:id="rId5"/>
    <p:sldId id="258" r:id="rId6"/>
    <p:sldId id="259" r:id="rId7"/>
    <p:sldId id="280" r:id="rId8"/>
    <p:sldId id="264" r:id="rId9"/>
    <p:sldId id="281" r:id="rId10"/>
    <p:sldId id="282" r:id="rId11"/>
    <p:sldId id="286" r:id="rId12"/>
    <p:sldId id="283" r:id="rId13"/>
    <p:sldId id="284" r:id="rId14"/>
    <p:sldId id="287" r:id="rId15"/>
    <p:sldId id="288" r:id="rId16"/>
    <p:sldId id="289" r:id="rId17"/>
    <p:sldId id="285" r:id="rId18"/>
    <p:sldId id="276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277" r:id="rId32"/>
    <p:sldId id="303" r:id="rId33"/>
    <p:sldId id="304" r:id="rId34"/>
    <p:sldId id="305" r:id="rId35"/>
    <p:sldId id="306" r:id="rId36"/>
    <p:sldId id="279" r:id="rId37"/>
    <p:sldId id="307" r:id="rId38"/>
    <p:sldId id="308" r:id="rId39"/>
    <p:sldId id="278" r:id="rId40"/>
    <p:sldId id="309" r:id="rId41"/>
    <p:sldId id="310" r:id="rId42"/>
    <p:sldId id="311" r:id="rId43"/>
    <p:sldId id="312" r:id="rId44"/>
    <p:sldId id="313" r:id="rId45"/>
    <p:sldId id="270" r:id="rId46"/>
    <p:sldId id="268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driveninvestor/regression-in-machine-learning-296caae933ec" TargetMode="External"/><Relationship Id="rId2" Type="http://schemas.openxmlformats.org/officeDocument/2006/relationships/hyperlink" Target="https://www.geeksforgeeks.org/regression-classification-supervised-machine-learn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gmoid-neuron-deep-neural-networks-a4cd35b629d7" TargetMode="External"/><Relationship Id="rId2" Type="http://schemas.openxmlformats.org/officeDocument/2006/relationships/hyperlink" Target="https://highontechs.com/deep-learning/activation-functions-why-are-they-important/https:/hvidberrrg.github.io/deep_learning/activation_functions/assets/sigmoid_functio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s://hmkcode.com/netflow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xpert.ai/produc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Institute_of_Standards_and_Technolog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2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12-Nov-2020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https://machinelearningmastery.com/types-of-learning-in-machine-learning/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Example of Regression</a:t>
            </a:r>
          </a:p>
          <a:p>
            <a:endParaRPr lang="en-CA" sz="1200" dirty="0"/>
          </a:p>
          <a:p>
            <a:r>
              <a:rPr lang="en-CA" sz="2400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34D064-70F0-4960-8BE2-816510C2C40E}"/>
              </a:ext>
            </a:extLst>
          </p:cNvPr>
          <p:cNvSpPr/>
          <p:nvPr/>
        </p:nvSpPr>
        <p:spPr>
          <a:xfrm>
            <a:off x="5142216" y="3081489"/>
            <a:ext cx="755374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3D4A0-DED5-46CF-8629-5BD4BC23CB58}"/>
              </a:ext>
            </a:extLst>
          </p:cNvPr>
          <p:cNvSpPr/>
          <p:nvPr/>
        </p:nvSpPr>
        <p:spPr>
          <a:xfrm>
            <a:off x="6096000" y="2756452"/>
            <a:ext cx="2027583" cy="134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B3403C-AE0D-4963-8327-4A2C03602EFD}"/>
              </a:ext>
            </a:extLst>
          </p:cNvPr>
          <p:cNvSpPr/>
          <p:nvPr/>
        </p:nvSpPr>
        <p:spPr>
          <a:xfrm>
            <a:off x="8348684" y="3051899"/>
            <a:ext cx="755374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FD5C6-DC91-46FD-BB2E-E1CD753C0ED4}"/>
              </a:ext>
            </a:extLst>
          </p:cNvPr>
          <p:cNvSpPr txBox="1"/>
          <p:nvPr/>
        </p:nvSpPr>
        <p:spPr>
          <a:xfrm>
            <a:off x="9555002" y="3081489"/>
            <a:ext cx="21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House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9853-B1A5-4EEA-B1B9-F586F7F10600}"/>
              </a:ext>
            </a:extLst>
          </p:cNvPr>
          <p:cNvSpPr txBox="1"/>
          <p:nvPr/>
        </p:nvSpPr>
        <p:spPr>
          <a:xfrm>
            <a:off x="808756" y="4903304"/>
            <a:ext cx="44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sz="1200" b="1" dirty="0">
                <a:solidFill>
                  <a:srgbClr val="202122"/>
                </a:solidFill>
                <a:latin typeface="Arial" panose="020B0604020202020204" pitchFamily="34" charset="0"/>
              </a:rPr>
              <a:t>Boston House Price Dataset</a:t>
            </a:r>
            <a:endParaRPr lang="en-C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27F7-64FB-42D2-AF3D-D756EABF80F4}"/>
              </a:ext>
            </a:extLst>
          </p:cNvPr>
          <p:cNvSpPr txBox="1"/>
          <p:nvPr/>
        </p:nvSpPr>
        <p:spPr>
          <a:xfrm>
            <a:off x="1027231" y="1898047"/>
            <a:ext cx="376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Input : File with 13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95F08-AA6B-4246-AD02-40F0D4C68E05}"/>
              </a:ext>
            </a:extLst>
          </p:cNvPr>
          <p:cNvSpPr txBox="1"/>
          <p:nvPr/>
        </p:nvSpPr>
        <p:spPr>
          <a:xfrm>
            <a:off x="8610600" y="3850427"/>
            <a:ext cx="3382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Output : Price of house in 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A6F5-00E6-45C1-B0AF-DB3540D6B3DC}"/>
              </a:ext>
            </a:extLst>
          </p:cNvPr>
          <p:cNvSpPr/>
          <p:nvPr/>
        </p:nvSpPr>
        <p:spPr>
          <a:xfrm>
            <a:off x="838200" y="2425148"/>
            <a:ext cx="3561522" cy="210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D9BDE-4786-4551-B073-A72D61C6C137}"/>
              </a:ext>
            </a:extLst>
          </p:cNvPr>
          <p:cNvSpPr txBox="1"/>
          <p:nvPr/>
        </p:nvSpPr>
        <p:spPr>
          <a:xfrm>
            <a:off x="1351721" y="279631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Helvetica Neue"/>
              </a:rPr>
              <a:t>crime rate, proportion of nonretail business acres, chemical concentrations and more.(numerical)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8CF13-94D5-4A15-9C11-C5829A8DCDCF}"/>
              </a:ext>
            </a:extLst>
          </p:cNvPr>
          <p:cNvSpPr txBox="1"/>
          <p:nvPr/>
        </p:nvSpPr>
        <p:spPr>
          <a:xfrm>
            <a:off x="7239092" y="4546143"/>
            <a:ext cx="430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Performance Monitor : 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8214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:https://machinelearningmastery.com/supervised-and-unsupervised-machine-learning-algorithms/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Unsupervised Learning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Model the underlying structure or distribution of the data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Have only input data no corresponding output variables.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No correct answers and no teachers.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2 main types of unsupervised learning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Clustering -&gt; discover the inherent groupings in the data,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000" dirty="0"/>
              <a:t>such as grouping customers by purchasing behavior.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Association -&gt; discover rules that describe large portions of your data,</a:t>
            </a: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000" dirty="0"/>
              <a:t>such as people that buy X also tend to buy Y.</a:t>
            </a:r>
          </a:p>
          <a:p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80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:https://datafloq.com/read/7-innovative-uses-of-clustering-algorithms/6224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Example of Clustering</a:t>
            </a:r>
          </a:p>
          <a:p>
            <a:endParaRPr lang="en-CA" sz="1200" dirty="0"/>
          </a:p>
          <a:p>
            <a:r>
              <a:rPr lang="en-CA" sz="2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9853-B1A5-4EEA-B1B9-F586F7F10600}"/>
              </a:ext>
            </a:extLst>
          </p:cNvPr>
          <p:cNvSpPr txBox="1"/>
          <p:nvPr/>
        </p:nvSpPr>
        <p:spPr>
          <a:xfrm>
            <a:off x="3618217" y="4882228"/>
            <a:ext cx="44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sz="1200" b="1" dirty="0">
                <a:solidFill>
                  <a:srgbClr val="202122"/>
                </a:solidFill>
                <a:latin typeface="Arial" panose="020B0604020202020204" pitchFamily="34" charset="0"/>
              </a:rPr>
              <a:t>http://snap.stanford.edu/mis2/files/MIS2_paper_2.pdf</a:t>
            </a: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A6F5-00E6-45C1-B0AF-DB3540D6B3DC}"/>
              </a:ext>
            </a:extLst>
          </p:cNvPr>
          <p:cNvSpPr/>
          <p:nvPr/>
        </p:nvSpPr>
        <p:spPr>
          <a:xfrm>
            <a:off x="600034" y="2037750"/>
            <a:ext cx="3561522" cy="210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D9BDE-4786-4551-B073-A72D61C6C137}"/>
              </a:ext>
            </a:extLst>
          </p:cNvPr>
          <p:cNvSpPr txBox="1"/>
          <p:nvPr/>
        </p:nvSpPr>
        <p:spPr>
          <a:xfrm>
            <a:off x="1113182" y="27302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0" i="0" dirty="0">
                <a:effectLst/>
                <a:latin typeface="Helvetica Neue"/>
              </a:rPr>
              <a:t>Identifying Fake News </a:t>
            </a:r>
            <a:r>
              <a:rPr lang="en-CA" b="0" i="1" dirty="0">
                <a:effectLst/>
                <a:latin typeface="Helvetica Neue"/>
              </a:rPr>
              <a:t>(based on content)</a:t>
            </a:r>
            <a:endParaRPr lang="en-CA" i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004718-1E46-47A6-A395-832A327B387D}"/>
              </a:ext>
            </a:extLst>
          </p:cNvPr>
          <p:cNvSpPr/>
          <p:nvPr/>
        </p:nvSpPr>
        <p:spPr>
          <a:xfrm>
            <a:off x="4298673" y="2859773"/>
            <a:ext cx="993913" cy="73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A00BC-F100-44E4-9424-684A4071C1AC}"/>
              </a:ext>
            </a:extLst>
          </p:cNvPr>
          <p:cNvSpPr/>
          <p:nvPr/>
        </p:nvSpPr>
        <p:spPr>
          <a:xfrm>
            <a:off x="5678556" y="1979508"/>
            <a:ext cx="2932044" cy="210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9D47C-4C85-4ABF-89D3-5B8069DEB4E7}"/>
              </a:ext>
            </a:extLst>
          </p:cNvPr>
          <p:cNvSpPr txBox="1"/>
          <p:nvPr/>
        </p:nvSpPr>
        <p:spPr>
          <a:xfrm>
            <a:off x="5864274" y="267200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0" i="0" dirty="0">
                <a:effectLst/>
                <a:latin typeface="Helvetica Neue"/>
              </a:rPr>
              <a:t>Identify the words and cluster them</a:t>
            </a:r>
            <a:endParaRPr lang="en-CA" i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E0FC76-BD16-467E-B5B0-36F8426BFFD7}"/>
              </a:ext>
            </a:extLst>
          </p:cNvPr>
          <p:cNvSpPr/>
          <p:nvPr/>
        </p:nvSpPr>
        <p:spPr>
          <a:xfrm>
            <a:off x="8796318" y="1979508"/>
            <a:ext cx="993913" cy="73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CDFA01-08B4-427A-AD3B-60751BFA36A3}"/>
              </a:ext>
            </a:extLst>
          </p:cNvPr>
          <p:cNvSpPr/>
          <p:nvPr/>
        </p:nvSpPr>
        <p:spPr>
          <a:xfrm>
            <a:off x="8921678" y="3163026"/>
            <a:ext cx="993913" cy="73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E3898-6C91-49E5-BBCE-0E942CC9CEE7}"/>
              </a:ext>
            </a:extLst>
          </p:cNvPr>
          <p:cNvSpPr/>
          <p:nvPr/>
        </p:nvSpPr>
        <p:spPr>
          <a:xfrm>
            <a:off x="10226670" y="1589766"/>
            <a:ext cx="1766547" cy="124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DEDDA-5AB4-4338-8615-C02DC1D0C572}"/>
              </a:ext>
            </a:extLst>
          </p:cNvPr>
          <p:cNvSpPr txBox="1"/>
          <p:nvPr/>
        </p:nvSpPr>
        <p:spPr>
          <a:xfrm>
            <a:off x="10226671" y="1726068"/>
            <a:ext cx="167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0" i="0" dirty="0">
                <a:effectLst/>
                <a:latin typeface="Helvetica Neue"/>
              </a:rPr>
              <a:t>Sensational   article</a:t>
            </a:r>
          </a:p>
          <a:p>
            <a:pPr algn="ctr"/>
            <a:r>
              <a:rPr lang="en-CA" b="0" i="0" dirty="0">
                <a:effectLst/>
                <a:latin typeface="Helvetica Neue"/>
              </a:rPr>
              <a:t> (Fake)</a:t>
            </a:r>
            <a:endParaRPr lang="en-CA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D84575-2A0A-4669-9408-7D4E4728978E}"/>
              </a:ext>
            </a:extLst>
          </p:cNvPr>
          <p:cNvSpPr/>
          <p:nvPr/>
        </p:nvSpPr>
        <p:spPr>
          <a:xfrm>
            <a:off x="10195544" y="3118057"/>
            <a:ext cx="1766547" cy="102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9DC1D-C314-41FF-A5AB-F1D53E85C71F}"/>
              </a:ext>
            </a:extLst>
          </p:cNvPr>
          <p:cNvSpPr txBox="1"/>
          <p:nvPr/>
        </p:nvSpPr>
        <p:spPr>
          <a:xfrm>
            <a:off x="10170696" y="3276784"/>
            <a:ext cx="167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0" i="0" dirty="0">
                <a:effectLst/>
                <a:latin typeface="Helvetica Neue"/>
              </a:rPr>
              <a:t>Genuine</a:t>
            </a:r>
          </a:p>
          <a:p>
            <a:pPr algn="ctr"/>
            <a:r>
              <a:rPr lang="en-CA" dirty="0">
                <a:latin typeface="Helvetica Neue"/>
              </a:rPr>
              <a:t>article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70129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https://deepai.org/machine-learning-glossary-and-terms/association-learning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Example of Association</a:t>
            </a:r>
          </a:p>
          <a:p>
            <a:endParaRPr lang="en-CA" sz="1200" dirty="0"/>
          </a:p>
          <a:p>
            <a:r>
              <a:rPr lang="en-CA" sz="2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956CE-EAEA-47A1-9C90-CA9E2E328608}"/>
              </a:ext>
            </a:extLst>
          </p:cNvPr>
          <p:cNvSpPr txBox="1"/>
          <p:nvPr/>
        </p:nvSpPr>
        <p:spPr>
          <a:xfrm>
            <a:off x="1490869" y="1780654"/>
            <a:ext cx="8299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Analyzing retail sales to find the best way to place items in a store.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>
                <a:latin typeface="Ubuntu"/>
              </a:rPr>
              <a:t>M</a:t>
            </a:r>
            <a:r>
              <a:rPr lang="en-CA" b="0" i="0" dirty="0">
                <a:effectLst/>
                <a:latin typeface="Ubuntu"/>
              </a:rPr>
              <a:t>illion transactions a year,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10,000 sales newborn baby diapers  (1%)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100,000 include razor blades.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At first glance, newborn diapers and razors seem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statistically independent,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 no apparent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But rule mining would dig deeper into the transaction frequency and find out that 5,000 sales include both items.</a:t>
            </a:r>
          </a:p>
          <a:p>
            <a:pPr algn="l"/>
            <a:endParaRPr lang="en-CA" b="0" i="0" dirty="0">
              <a:effectLst/>
              <a:latin typeface="Ubuntu"/>
            </a:endParaRPr>
          </a:p>
          <a:p>
            <a:pPr algn="l"/>
            <a:r>
              <a:rPr lang="en-CA" dirty="0">
                <a:latin typeface="Ubuntu"/>
              </a:rPr>
              <a:t>Conclusion -&gt;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50% of all shoppers purchasing newborn diapers will also buy razor blades,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Ubuntu"/>
              </a:rPr>
              <a:t>Beneficial information for marketing campaigns. </a:t>
            </a:r>
          </a:p>
        </p:txBody>
      </p:sp>
    </p:spTree>
    <p:extLst>
      <p:ext uri="{BB962C8B-B14F-4D97-AF65-F5344CB8AC3E}">
        <p14:creationId xmlns:p14="http://schemas.microsoft.com/office/powerpoint/2010/main" val="166159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702365" y="5428628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Sourcehttps://machinelearningmastery.com/types-of-learning-in-machine-learning/, </a:t>
            </a:r>
            <a:r>
              <a:rPr lang="en-CA" sz="900" dirty="0">
                <a:hlinkClick r:id="rId2"/>
              </a:rPr>
              <a:t>https://www.geeksforgeeks.org/regression-classification-supervised-machine-learning/</a:t>
            </a:r>
            <a:r>
              <a:rPr lang="en-CA" sz="900" dirty="0"/>
              <a:t>, </a:t>
            </a:r>
            <a:r>
              <a:rPr lang="en-CA" sz="900" dirty="0">
                <a:hlinkClick r:id="rId3"/>
              </a:rPr>
              <a:t>https://medium.com/datadriveninvestor/regression-in-machine-learning-296caae933ec</a:t>
            </a:r>
            <a:r>
              <a:rPr lang="en-CA" sz="900" dirty="0"/>
              <a:t> , https://theappsolutions.com/blog/development/unsupervised-machine-learning/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927839" y="1063420"/>
            <a:ext cx="103363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type of learning is involved the following examples?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Spam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Audience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Churn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Predicting age of a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Customer persona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Conversion Prediction (buy or not)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Pattern recognition (grouping images)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Fraud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Anomaly detection (for example, to detect bot activity)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effectLst/>
                <a:latin typeface="var(--font-din)"/>
              </a:rPr>
              <a:t>Predict the number of copies a music album will be sold next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var(--font-din)"/>
              </a:rPr>
              <a:t>Predict salary of employee based on age.</a:t>
            </a: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Inventory management (by availability)</a:t>
            </a:r>
          </a:p>
        </p:txBody>
      </p:sp>
    </p:spTree>
    <p:extLst>
      <p:ext uri="{BB962C8B-B14F-4D97-AF65-F5344CB8AC3E}">
        <p14:creationId xmlns:p14="http://schemas.microsoft.com/office/powerpoint/2010/main" val="385094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Neuron and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9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Neuron :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Source; https://towardsdatascience.com/the-differences-between-artificial-and-biological-neural-networks-a8b46db828b7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6F836-68A8-4756-BB2E-B116857D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357438"/>
            <a:ext cx="6505575" cy="2757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A1640-C49C-435B-AA9D-7A4A39415AF6}"/>
              </a:ext>
            </a:extLst>
          </p:cNvPr>
          <p:cNvSpPr txBox="1"/>
          <p:nvPr/>
        </p:nvSpPr>
        <p:spPr>
          <a:xfrm>
            <a:off x="838200" y="1220938"/>
            <a:ext cx="177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Biological</a:t>
            </a:r>
          </a:p>
        </p:txBody>
      </p:sp>
    </p:spTree>
    <p:extLst>
      <p:ext uri="{BB962C8B-B14F-4D97-AF65-F5344CB8AC3E}">
        <p14:creationId xmlns:p14="http://schemas.microsoft.com/office/powerpoint/2010/main" val="243389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Neuron :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https://towardsdatascience.com/the-differences-between-artificial-and-biological-neural-networks-a8b46db828b7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A1640-C49C-435B-AA9D-7A4A39415AF6}"/>
              </a:ext>
            </a:extLst>
          </p:cNvPr>
          <p:cNvSpPr txBox="1"/>
          <p:nvPr/>
        </p:nvSpPr>
        <p:spPr>
          <a:xfrm>
            <a:off x="838200" y="12209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Artificial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B4693-66C9-4B6E-AC06-343C70B4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162175"/>
            <a:ext cx="4667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855813"/>
          </a:xfrm>
        </p:spPr>
        <p:txBody>
          <a:bodyPr/>
          <a:lstStyle/>
          <a:p>
            <a:r>
              <a:rPr lang="en-CA" dirty="0"/>
              <a:t>Neuron :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https://medium.com/artificial-neural-networks/introduction-to-neurons-in-neural-networks-71828d040a65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A1640-C49C-435B-AA9D-7A4A39415AF6}"/>
              </a:ext>
            </a:extLst>
          </p:cNvPr>
          <p:cNvSpPr txBox="1"/>
          <p:nvPr/>
        </p:nvSpPr>
        <p:spPr>
          <a:xfrm>
            <a:off x="838200" y="12209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Artificial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96675-CF07-426D-A087-0B055F69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2" y="1805713"/>
            <a:ext cx="6838950" cy="36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Artificial Neuron :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D81B-8E11-4792-910C-BE385A75F088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https://medium.com/artificial-neural-networks/introduction-to-neurons-in-neural-networks-71828d040a65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BE9A-7F4F-4A4D-8CE9-05CEA241171E}"/>
              </a:ext>
            </a:extLst>
          </p:cNvPr>
          <p:cNvSpPr txBox="1"/>
          <p:nvPr/>
        </p:nvSpPr>
        <p:spPr>
          <a:xfrm>
            <a:off x="1113181" y="2288484"/>
            <a:ext cx="10787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Parameter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 synapse is multiplied with a corresponding special value known as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parameter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or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weight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. The parameter is determined during the learning phase from the training set.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F63-DB23-4E24-A029-0E86A2A5959D}"/>
              </a:ext>
            </a:extLst>
          </p:cNvPr>
          <p:cNvSpPr txBox="1"/>
          <p:nvPr/>
        </p:nvSpPr>
        <p:spPr>
          <a:xfrm>
            <a:off x="1113182" y="1220938"/>
            <a:ext cx="10240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Synapse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synapse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is basically an input signal to the neuron. A synapse is also known as a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connecting link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Every neuron in a neural network expects a set of synapses.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B75D8-044F-4792-98A7-501F9D575A8E}"/>
              </a:ext>
            </a:extLst>
          </p:cNvPr>
          <p:cNvSpPr txBox="1"/>
          <p:nvPr/>
        </p:nvSpPr>
        <p:spPr>
          <a:xfrm>
            <a:off x="1113180" y="3429000"/>
            <a:ext cx="10240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Linear Combiner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After the synapses are multiplied with their respective parameters, they are all added together at the summing junction, which is also known as the 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linear combiner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19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CA" sz="2400" dirty="0"/>
              <a:t>Big investments in industry (across sectors) towards machine learning</a:t>
            </a:r>
          </a:p>
          <a:p>
            <a:pPr>
              <a:buFontTx/>
              <a:buChar char="-"/>
            </a:pPr>
            <a:r>
              <a:rPr lang="en-CA" sz="2400" dirty="0"/>
              <a:t>Availability of massive datasets and computing infrastructure enable machine learning.</a:t>
            </a:r>
          </a:p>
          <a:p>
            <a:pPr>
              <a:buFontTx/>
              <a:buChar char="-"/>
            </a:pPr>
            <a:r>
              <a:rPr lang="en-CA" sz="2400" dirty="0"/>
              <a:t>Value addition through machine learning is the ability to ‘anticipate the future’ and tailor interventions for better outcomes.</a:t>
            </a:r>
          </a:p>
          <a:p>
            <a:pPr>
              <a:buFontTx/>
              <a:buChar char="-"/>
            </a:pPr>
            <a:r>
              <a:rPr lang="en-CA" sz="2400" dirty="0"/>
              <a:t>Machine learning approaches involve </a:t>
            </a:r>
          </a:p>
          <a:p>
            <a:pPr lvl="1">
              <a:buFontTx/>
              <a:buChar char="-"/>
            </a:pPr>
            <a:r>
              <a:rPr lang="en-CA" sz="2000" dirty="0"/>
              <a:t>Learning through training</a:t>
            </a:r>
          </a:p>
          <a:p>
            <a:pPr lvl="1">
              <a:buFontTx/>
              <a:buChar char="-"/>
            </a:pPr>
            <a:r>
              <a:rPr lang="en-CA" sz="2000" dirty="0"/>
              <a:t>Validation trough testing</a:t>
            </a:r>
          </a:p>
          <a:p>
            <a:pPr lvl="1">
              <a:buFontTx/>
              <a:buChar char="-"/>
            </a:pPr>
            <a:r>
              <a:rPr lang="en-CA" sz="2000" dirty="0"/>
              <a:t>Predict/ provide output </a:t>
            </a:r>
          </a:p>
          <a:p>
            <a:pPr>
              <a:buFontTx/>
              <a:buChar char="-"/>
            </a:pPr>
            <a:r>
              <a:rPr lang="en-CA" sz="2400" dirty="0"/>
              <a:t>Keras : Open source library for Artificial Neural networks via Python.</a:t>
            </a:r>
          </a:p>
          <a:p>
            <a:pPr>
              <a:buFontTx/>
              <a:buChar char="-"/>
            </a:pPr>
            <a:r>
              <a:rPr lang="en-CA" sz="2400" dirty="0"/>
              <a:t>TensorFlow: Open source platform for Machine Learning from Google.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Artificial Neuron :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D81B-8E11-4792-910C-BE385A75F088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https://medium.com/artificial-neural-networks/introduction-to-neurons-in-neural-networks-71828d040a65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BE9A-7F4F-4A4D-8CE9-05CEA241171E}"/>
              </a:ext>
            </a:extLst>
          </p:cNvPr>
          <p:cNvSpPr txBox="1"/>
          <p:nvPr/>
        </p:nvSpPr>
        <p:spPr>
          <a:xfrm>
            <a:off x="1113181" y="2703983"/>
            <a:ext cx="10787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Activation Function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 special function known as the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activation function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limits the strength of the output of the neuron. In other words, it puts the output to values between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[0, 1]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or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[-1, 1]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en-CA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CA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F63-DB23-4E24-A029-0E86A2A5959D}"/>
              </a:ext>
            </a:extLst>
          </p:cNvPr>
          <p:cNvSpPr txBox="1"/>
          <p:nvPr/>
        </p:nvSpPr>
        <p:spPr>
          <a:xfrm>
            <a:off x="1113182" y="1220938"/>
            <a:ext cx="1024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Bias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An external value known as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bias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is added to the output of the summing junction. The newly evaluated value is known as the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induced local field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 or </a:t>
            </a:r>
            <a:r>
              <a:rPr lang="en-CA" b="1" i="0" dirty="0">
                <a:solidFill>
                  <a:srgbClr val="292929"/>
                </a:solidFill>
                <a:effectLst/>
                <a:latin typeface="charter"/>
              </a:rPr>
              <a:t>activation potential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. The bias either </a:t>
            </a:r>
            <a:r>
              <a:rPr lang="en-CA" b="1" i="0" dirty="0">
                <a:solidFill>
                  <a:srgbClr val="FF0000"/>
                </a:solidFill>
                <a:effectLst/>
                <a:latin typeface="charter"/>
              </a:rPr>
              <a:t>increases or decreases </a:t>
            </a:r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the result of the summing junction.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B75D8-044F-4792-98A7-501F9D575A8E}"/>
              </a:ext>
            </a:extLst>
          </p:cNvPr>
          <p:cNvSpPr txBox="1"/>
          <p:nvPr/>
        </p:nvSpPr>
        <p:spPr>
          <a:xfrm>
            <a:off x="1113181" y="3996141"/>
            <a:ext cx="10240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1" dirty="0">
                <a:solidFill>
                  <a:srgbClr val="292929"/>
                </a:solidFill>
                <a:effectLst/>
                <a:latin typeface="sohne"/>
              </a:rPr>
              <a:t>In summary:</a:t>
            </a:r>
          </a:p>
          <a:p>
            <a:pPr algn="l"/>
            <a:r>
              <a:rPr lang="en-CA" dirty="0">
                <a:solidFill>
                  <a:srgbClr val="292929"/>
                </a:solidFill>
                <a:latin typeface="charter"/>
              </a:rPr>
              <a:t>    Step 1 : Multiply inputs to their corresponding weights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    Step  2: Add all elements from Step 1.</a:t>
            </a:r>
          </a:p>
          <a:p>
            <a:pPr algn="l"/>
            <a:r>
              <a:rPr lang="en-CA" dirty="0">
                <a:solidFill>
                  <a:srgbClr val="292929"/>
                </a:solidFill>
                <a:latin typeface="charter"/>
              </a:rPr>
              <a:t>    Step 3 : Add the bias value to result in Step 2.</a:t>
            </a:r>
          </a:p>
          <a:p>
            <a:pPr algn="l"/>
            <a:r>
              <a:rPr lang="en-CA" b="0" i="0" dirty="0">
                <a:solidFill>
                  <a:srgbClr val="292929"/>
                </a:solidFill>
                <a:effectLst/>
                <a:latin typeface="charter"/>
              </a:rPr>
              <a:t>    </a:t>
            </a:r>
            <a:r>
              <a:rPr lang="en-CA" dirty="0">
                <a:solidFill>
                  <a:srgbClr val="292929"/>
                </a:solidFill>
                <a:latin typeface="charter"/>
              </a:rPr>
              <a:t>Step 4 :  Feed the result from Step 3 to the activation function to get results.</a:t>
            </a:r>
            <a:endParaRPr lang="en-CA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7070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Artificial Neuron :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D81B-8E11-4792-910C-BE385A75F088}"/>
              </a:ext>
            </a:extLst>
          </p:cNvPr>
          <p:cNvSpPr txBox="1"/>
          <p:nvPr/>
        </p:nvSpPr>
        <p:spPr>
          <a:xfrm>
            <a:off x="1113182" y="5756690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https://highontechs.com/deep-learning/activation-functions-why-are-they-important/https://hvidberrrg.github.io/deep_learning/activation_functions/assets/sigmoid_function.png</a:t>
            </a:r>
            <a:r>
              <a:rPr lang="en-CA" sz="900" dirty="0"/>
              <a:t> </a:t>
            </a:r>
            <a:r>
              <a:rPr lang="en-CA" sz="900" dirty="0">
                <a:hlinkClick r:id="rId3"/>
              </a:rPr>
              <a:t>https://towardsdatascience.com/sigmoid-neuron-deep-neural-networks-a4cd35b629d7</a:t>
            </a:r>
            <a:r>
              <a:rPr lang="en-CA" sz="900" dirty="0"/>
              <a:t> , https://towardsdatascience.com/neural-networks-fundamentals-1b4c46e7dbfe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B8FA5-1246-4BAF-B21B-C732B2623B02}"/>
              </a:ext>
            </a:extLst>
          </p:cNvPr>
          <p:cNvSpPr txBox="1"/>
          <p:nvPr/>
        </p:nvSpPr>
        <p:spPr>
          <a:xfrm>
            <a:off x="1000538" y="1286139"/>
            <a:ext cx="1060836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b="1" i="0" dirty="0">
                <a:solidFill>
                  <a:srgbClr val="292929"/>
                </a:solidFill>
                <a:effectLst/>
                <a:latin typeface="sohne"/>
              </a:rPr>
              <a:t>Why is it needed?</a:t>
            </a:r>
          </a:p>
          <a:p>
            <a:pPr algn="l"/>
            <a:endParaRPr lang="en-CA" sz="12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342900" indent="-342900" algn="l">
              <a:buFontTx/>
              <a:buChar char="-"/>
            </a:pPr>
            <a:r>
              <a:rPr lang="en-CA" sz="2000" b="0" i="0" dirty="0">
                <a:solidFill>
                  <a:srgbClr val="292929"/>
                </a:solidFill>
                <a:effectLst/>
                <a:latin typeface="sohne"/>
              </a:rPr>
              <a:t>To introduce non – linearity.</a:t>
            </a:r>
          </a:p>
          <a:p>
            <a:pPr marL="342900" indent="-342900" algn="l">
              <a:buFontTx/>
              <a:buChar char="-"/>
            </a:pPr>
            <a:r>
              <a:rPr lang="en-CA" sz="2000" dirty="0">
                <a:solidFill>
                  <a:srgbClr val="292929"/>
                </a:solidFill>
                <a:latin typeface="sohne"/>
              </a:rPr>
              <a:t>Without this, </a:t>
            </a:r>
          </a:p>
          <a:p>
            <a:pPr marL="800100" lvl="1" indent="-342900">
              <a:buFontTx/>
              <a:buChar char="-"/>
            </a:pPr>
            <a:r>
              <a:rPr lang="en-CA" sz="2000" dirty="0">
                <a:solidFill>
                  <a:srgbClr val="292929"/>
                </a:solidFill>
                <a:latin typeface="sohne"/>
              </a:rPr>
              <a:t>output would be addition of weights*inputs and bias value.</a:t>
            </a:r>
            <a:endParaRPr lang="en-CA" sz="2000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7F6F5-30BF-4E71-A16E-CD674C16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3395867"/>
            <a:ext cx="3231390" cy="21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081E3-4685-4620-84E2-08513C9B0F6A}"/>
              </a:ext>
            </a:extLst>
          </p:cNvPr>
          <p:cNvSpPr txBox="1"/>
          <p:nvPr/>
        </p:nvSpPr>
        <p:spPr>
          <a:xfrm>
            <a:off x="1113182" y="2970630"/>
            <a:ext cx="40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: Sigmoid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5A333-8089-4E2D-920C-759E4D01B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17" y="3350369"/>
            <a:ext cx="3657600" cy="2175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8EEAE-C2DB-4CDE-B1F5-6672CDB27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062" y="1297803"/>
            <a:ext cx="3361566" cy="23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https://www.allaboutcircuits.com/technical-articles/how-to-perform-classification-using-a-neural-network-introducing-the-perceptron/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E550A-7768-4565-BF30-C8361AF8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01662"/>
            <a:ext cx="7610475" cy="3454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167532"/>
            <a:ext cx="706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 example of 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8106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https://www.allaboutcircuits.com/technical-articles/how-to-perform-classification-using-a-neural-network-introducing-the-perceptron/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109516"/>
            <a:ext cx="108899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Concepts:</a:t>
            </a:r>
          </a:p>
          <a:p>
            <a:endParaRPr lang="en-CA" sz="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The dimensionality of the input data must match the dimensionality of the input layer. </a:t>
            </a:r>
            <a:r>
              <a:rPr lang="en-CA" sz="2000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No of inputs = No of nodes in the input layer.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Can also be thought of the input factors that are related to the problem/issue at hand.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800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The number of output nodes depends on the application.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 For a yes/no classification -&gt; only one output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 For categorization into many types -&gt; multiple output nodes.</a:t>
            </a:r>
          </a:p>
          <a:p>
            <a:pPr lvl="1"/>
            <a:endParaRPr lang="en-CA" sz="800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Data that move from one node to another are multiplied by weights.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This is 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key to the Perceptron’s functionality.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Weights are modified during the training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Weights are 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adjusted automatically in accordance with the patterns contained in the training </a:t>
            </a:r>
            <a:r>
              <a:rPr lang="en-CA" sz="2000" dirty="0">
                <a:solidFill>
                  <a:srgbClr val="000000"/>
                </a:solidFill>
                <a:latin typeface="-apple-system"/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-apple-system"/>
              </a:rPr>
              <a:t>Network l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-apple-system"/>
              </a:rPr>
              <a:t>earns to produce useful output.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05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https://www.allaboutcircuits.com/technical-articles/how-to-perform-classification-using-a-neural-network-introducing-the-perceptron/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167532"/>
            <a:ext cx="706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824B-5D1C-42FA-9480-F8720421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8624"/>
            <a:ext cx="5548532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4A643C-C556-4465-B825-D67D78FB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124" y="2023345"/>
            <a:ext cx="3190667" cy="2535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A2BC90-8476-4B05-8BF1-FD5591402E89}"/>
              </a:ext>
            </a:extLst>
          </p:cNvPr>
          <p:cNvSpPr txBox="1"/>
          <p:nvPr/>
        </p:nvSpPr>
        <p:spPr>
          <a:xfrm>
            <a:off x="8454887" y="4850163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8745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:https://www.allaboutcircuits.com/technical-articles/how-to-train-a-basic-perceptron-neural-network/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167532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677CA-4C49-45AE-9195-4725503B13F6}"/>
              </a:ext>
            </a:extLst>
          </p:cNvPr>
          <p:cNvSpPr txBox="1"/>
          <p:nvPr/>
        </p:nvSpPr>
        <p:spPr>
          <a:xfrm>
            <a:off x="7729124" y="1220938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FD54A-5E26-4DB7-8CBB-9EB11B7F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1" y="1888510"/>
            <a:ext cx="4512573" cy="3200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97775-2FD6-4627-A969-84EA61D5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124" y="1888509"/>
            <a:ext cx="4289770" cy="33063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72C73B-14F5-41B9-9A37-20EFBA4FD001}"/>
              </a:ext>
            </a:extLst>
          </p:cNvPr>
          <p:cNvSpPr/>
          <p:nvPr/>
        </p:nvSpPr>
        <p:spPr>
          <a:xfrm>
            <a:off x="5658678" y="3113773"/>
            <a:ext cx="1683026" cy="9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After training</a:t>
            </a:r>
          </a:p>
        </p:txBody>
      </p:sp>
    </p:spTree>
    <p:extLst>
      <p:ext uri="{BB962C8B-B14F-4D97-AF65-F5344CB8AC3E}">
        <p14:creationId xmlns:p14="http://schemas.microsoft.com/office/powerpoint/2010/main" val="61959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:https://machinelearningmastery.com/understand-the-dynamics-of-learning-rate-on-deep-learning-neural-networks/, https://www.allaboutcircuits.com/technical-articles/how-to-train-a-basic-perceptron-neural-network/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220938"/>
            <a:ext cx="10412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Concepts</a:t>
            </a:r>
          </a:p>
          <a:p>
            <a:endParaRPr lang="en-CA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Learning rate (</a:t>
            </a:r>
            <a:r>
              <a:rPr lang="el-GR" sz="2000" dirty="0">
                <a:latin typeface="Univers Condensed" panose="020B0604020202020204" pitchFamily="34" charset="0"/>
              </a:rPr>
              <a:t>α</a:t>
            </a:r>
            <a:r>
              <a:rPr lang="en-CA" sz="2000" dirty="0">
                <a:latin typeface="Univers Condensed" panose="020B0604020202020204" pitchFamily="34" charset="0"/>
              </a:rPr>
              <a:t>) : </a:t>
            </a:r>
            <a:r>
              <a:rPr lang="en-CA" sz="2000" dirty="0"/>
              <a:t>Value that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controls how much to change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In response to the error in each step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When weights are adjusted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If too low – training process becomes long and can get stuck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If too high – weights not correct and/or network becomes unstable.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Epoch : Each complete pass through the entire training set is called an epoch.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000" dirty="0"/>
              <a:t>Can use the same training set multiple times.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Delta (</a:t>
            </a:r>
            <a:r>
              <a:rPr lang="el-GR" sz="2000" dirty="0"/>
              <a:t>δ</a:t>
            </a:r>
            <a:r>
              <a:rPr lang="en-CA" sz="2000" dirty="0"/>
              <a:t> ) : Expected Output Value (from Training Set) – Actual Output Value (from Network)</a:t>
            </a:r>
          </a:p>
        </p:txBody>
      </p:sp>
    </p:spTree>
    <p:extLst>
      <p:ext uri="{BB962C8B-B14F-4D97-AF65-F5344CB8AC3E}">
        <p14:creationId xmlns:p14="http://schemas.microsoft.com/office/powerpoint/2010/main" val="334318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Perceptron :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:https://www.allaboutcircuits.com/technical-articles/how-to-train-a-basic-perceptron-neural-network/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A0A2-B5BC-4036-B066-DAF465FF0995}"/>
              </a:ext>
            </a:extLst>
          </p:cNvPr>
          <p:cNvSpPr txBox="1"/>
          <p:nvPr/>
        </p:nvSpPr>
        <p:spPr>
          <a:xfrm>
            <a:off x="838200" y="1060175"/>
            <a:ext cx="10412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Steps involved: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Define the learning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Load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Assign random values to weights initially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For each row in training 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Calculate network output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000" dirty="0"/>
              <a:t>Sum of weights*inputs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000" dirty="0"/>
              <a:t>Subject to threshold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/>
              <a:t>Adjust weights as per the following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0C0C1-0E6B-4750-A919-FBB91724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98" y="4426226"/>
            <a:ext cx="4229100" cy="8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</a:t>
            </a:r>
            <a:br>
              <a:rPr lang="en-CA" dirty="0"/>
            </a:br>
            <a:r>
              <a:rPr lang="en-CA" dirty="0"/>
              <a:t>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7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:https://towardsdatascience.com/neural-networks-fundamentals-1b4c46e7dbfe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6436F-1A08-41E9-9A6B-4AD57C06E3C8}"/>
              </a:ext>
            </a:extLst>
          </p:cNvPr>
          <p:cNvSpPr txBox="1"/>
          <p:nvPr/>
        </p:nvSpPr>
        <p:spPr>
          <a:xfrm>
            <a:off x="838200" y="1134324"/>
            <a:ext cx="105155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0" i="0" dirty="0">
                <a:solidFill>
                  <a:srgbClr val="292929"/>
                </a:solidFill>
                <a:effectLst/>
                <a:latin typeface="sohne"/>
              </a:rPr>
              <a:t>Global Architecture</a:t>
            </a:r>
          </a:p>
          <a:p>
            <a:pPr algn="l"/>
            <a:endParaRPr lang="en-CA" sz="1200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Neural networks have three categories of layers:</a:t>
            </a:r>
          </a:p>
          <a:p>
            <a:pPr algn="l"/>
            <a:endParaRPr lang="en-CA" sz="16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292929"/>
                </a:solidFill>
                <a:effectLst/>
                <a:latin typeface="charter"/>
              </a:rPr>
              <a:t>  Input layer</a:t>
            </a: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This receives the information that are related to the problem at hand (remember dimensionality)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6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292929"/>
                </a:solidFill>
                <a:effectLst/>
                <a:latin typeface="charter"/>
              </a:rPr>
              <a:t>  Hidden layer(s)</a:t>
            </a: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292929"/>
                </a:solidFill>
                <a:latin typeface="charter"/>
              </a:rPr>
              <a:t>      </a:t>
            </a: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This is in between the input and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292929"/>
                </a:solidFill>
                <a:latin typeface="charter"/>
              </a:rPr>
              <a:t>       Can be many in number (i.e. many layers)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       </a:t>
            </a:r>
            <a:r>
              <a:rPr lang="en-CA" sz="1600" dirty="0">
                <a:solidFill>
                  <a:srgbClr val="292929"/>
                </a:solidFill>
                <a:latin typeface="charter"/>
              </a:rPr>
              <a:t>These help to model the non-linearity in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       The output of one layer is input to the next.</a:t>
            </a:r>
          </a:p>
          <a:p>
            <a:pPr algn="l"/>
            <a:endParaRPr lang="en-CA" sz="16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292929"/>
                </a:solidFill>
                <a:effectLst/>
                <a:latin typeface="charter"/>
              </a:rPr>
              <a:t>  Output layer</a:t>
            </a: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292929"/>
                </a:solidFill>
                <a:latin typeface="charter"/>
              </a:rPr>
              <a:t>      This is the last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92929"/>
                </a:solidFill>
                <a:effectLst/>
                <a:latin typeface="charter"/>
              </a:rPr>
              <a:t>       Can be single or multi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292929"/>
                </a:solidFill>
                <a:latin typeface="charter"/>
              </a:rPr>
              <a:t>        Produces output/prediction</a:t>
            </a:r>
            <a:endParaRPr lang="en-CA" sz="16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1387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– 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Learning</a:t>
            </a:r>
          </a:p>
          <a:p>
            <a:r>
              <a:rPr lang="en-CA" dirty="0"/>
              <a:t>Neuron and Perceptron</a:t>
            </a:r>
          </a:p>
          <a:p>
            <a:r>
              <a:rPr lang="en-CA" dirty="0"/>
              <a:t>Neural Network Fundamentals</a:t>
            </a:r>
          </a:p>
          <a:p>
            <a:r>
              <a:rPr lang="en-CA" dirty="0"/>
              <a:t>Backpropagation</a:t>
            </a:r>
          </a:p>
          <a:p>
            <a:r>
              <a:rPr lang="en-CA" dirty="0"/>
              <a:t>Types of neural networks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:https://towardsdatascience.com/neural-networks-fundamentals-1b4c46e7dbfe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E7D40-7DC0-464E-9022-474DC926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64" y="1034027"/>
            <a:ext cx="7716906" cy="45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3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:https://towardsdatascience.com/neural-networks-fundamentals-1b4c46e7dbfe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6436F-1A08-41E9-9A6B-4AD57C06E3C8}"/>
              </a:ext>
            </a:extLst>
          </p:cNvPr>
          <p:cNvSpPr txBox="1"/>
          <p:nvPr/>
        </p:nvSpPr>
        <p:spPr>
          <a:xfrm>
            <a:off x="838200" y="1134324"/>
            <a:ext cx="1051559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0" i="0" dirty="0">
                <a:solidFill>
                  <a:srgbClr val="292929"/>
                </a:solidFill>
                <a:effectLst/>
                <a:latin typeface="sohne"/>
              </a:rPr>
              <a:t>Concepts</a:t>
            </a:r>
          </a:p>
          <a:p>
            <a:pPr algn="l"/>
            <a:endParaRPr lang="en-CA" sz="12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CA" sz="2400" b="1" dirty="0">
                <a:solidFill>
                  <a:srgbClr val="292929"/>
                </a:solidFill>
                <a:latin typeface="charter"/>
              </a:rPr>
              <a:t>Cost Function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292929"/>
                </a:solidFill>
                <a:latin typeface="charter"/>
              </a:rPr>
              <a:t> This is required so that the model knows that it has made a mistake.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292929"/>
                </a:solidFill>
                <a:latin typeface="charter"/>
              </a:rPr>
              <a:t>  </a:t>
            </a:r>
            <a:r>
              <a:rPr lang="en-CA" sz="2400" dirty="0">
                <a:solidFill>
                  <a:srgbClr val="292929"/>
                </a:solidFill>
                <a:latin typeface="charter"/>
              </a:rPr>
              <a:t>Identifies the gap between the desired output and output computed by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292929"/>
                </a:solidFill>
                <a:latin typeface="charter"/>
              </a:rPr>
              <a:t>  </a:t>
            </a:r>
            <a:r>
              <a:rPr lang="en-CA" sz="2400" dirty="0">
                <a:solidFill>
                  <a:srgbClr val="292929"/>
                </a:solidFill>
                <a:latin typeface="charter"/>
              </a:rPr>
              <a:t>Objective is to minimize the cost function.</a:t>
            </a:r>
            <a:r>
              <a:rPr lang="en-CA" sz="2400" b="1" dirty="0">
                <a:solidFill>
                  <a:srgbClr val="292929"/>
                </a:solidFill>
                <a:latin typeface="charter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b="1" i="0" dirty="0">
                <a:solidFill>
                  <a:srgbClr val="292929"/>
                </a:solidFill>
                <a:effectLst/>
                <a:latin typeface="charter"/>
              </a:rPr>
              <a:t>  </a:t>
            </a:r>
            <a:r>
              <a:rPr lang="en-CA" sz="2400" i="0" dirty="0">
                <a:solidFill>
                  <a:srgbClr val="292929"/>
                </a:solidFill>
                <a:effectLst/>
                <a:latin typeface="charter"/>
              </a:rPr>
              <a:t>Weights are changed to minimize the cost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292929"/>
                </a:solidFill>
                <a:latin typeface="charter"/>
              </a:rPr>
              <a:t>  Example -&gt; Mean Square Error. </a:t>
            </a:r>
            <a:endParaRPr lang="en-CA" sz="240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54681-A927-4D70-BAFA-4062B25A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34" y="3899431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26434" y="5930273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:https://towardsdatascience.com/neural-networks-fundamentals-1b4c46e7dbfe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6436F-1A08-41E9-9A6B-4AD57C06E3C8}"/>
              </a:ext>
            </a:extLst>
          </p:cNvPr>
          <p:cNvSpPr txBox="1"/>
          <p:nvPr/>
        </p:nvSpPr>
        <p:spPr>
          <a:xfrm>
            <a:off x="838200" y="1028307"/>
            <a:ext cx="1051559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0" i="0" dirty="0">
                <a:solidFill>
                  <a:srgbClr val="292929"/>
                </a:solidFill>
                <a:effectLst/>
                <a:latin typeface="sohne"/>
              </a:rPr>
              <a:t>Concepts</a:t>
            </a:r>
          </a:p>
          <a:p>
            <a:pPr algn="l"/>
            <a:endParaRPr lang="en-CA" sz="12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CA" sz="2400" b="1" dirty="0">
                <a:solidFill>
                  <a:srgbClr val="292929"/>
                </a:solidFill>
                <a:latin typeface="charter"/>
              </a:rPr>
              <a:t>Gradient Descend: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292929"/>
                </a:solidFill>
                <a:latin typeface="charter"/>
              </a:rPr>
              <a:t> This is a popular approach to the cost function optimization and training.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i="0" dirty="0">
                <a:solidFill>
                  <a:srgbClr val="292929"/>
                </a:solidFill>
                <a:effectLst/>
                <a:latin typeface="charter"/>
              </a:rPr>
              <a:t>  The learning rate determines the size of step towards the minimum.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292929"/>
                </a:solidFill>
                <a:latin typeface="charter"/>
              </a:rPr>
              <a:t>  Understand each weight’s contribution to the total error and then come towards values that minimize this error.</a:t>
            </a:r>
            <a:endParaRPr lang="en-CA" sz="240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E1576-0649-44AF-BA75-B38D6876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3108"/>
            <a:ext cx="5257800" cy="188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1EEBD-51AE-48E4-A30C-69C6AA4F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69" y="3518452"/>
            <a:ext cx="5019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099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060174" y="5662988"/>
            <a:ext cx="10787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:https://www.kdnuggets.com/2019/10/introduction-artificial-neural-networks.html, https://hmkcode.com/ai/backpropagation-step-by-step/https://vinodsblog.com/2019/02/17/deep-learning-backpropagation-algorithm-basics/</a:t>
            </a:r>
          </a:p>
          <a:p>
            <a:pPr algn="l"/>
            <a:endParaRPr lang="en-CA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67217-386E-4F52-B600-24056C58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69" y="1716014"/>
            <a:ext cx="5362575" cy="3171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E91474-7F26-4695-908A-D706A668CF4B}"/>
              </a:ext>
            </a:extLst>
          </p:cNvPr>
          <p:cNvSpPr txBox="1"/>
          <p:nvPr/>
        </p:nvSpPr>
        <p:spPr>
          <a:xfrm>
            <a:off x="1060174" y="1770527"/>
            <a:ext cx="414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for training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Backward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Update weights using gradual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Basically adjust the values of weights to minimize errors.</a:t>
            </a:r>
          </a:p>
        </p:txBody>
      </p:sp>
    </p:spTree>
    <p:extLst>
      <p:ext uri="{BB962C8B-B14F-4D97-AF65-F5344CB8AC3E}">
        <p14:creationId xmlns:p14="http://schemas.microsoft.com/office/powerpoint/2010/main" val="23387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Backpropagation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26434" y="5930273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:https://www.kdnuggets.com/2019/10/introduction-artificial-neural-networks.html</a:t>
            </a:r>
          </a:p>
          <a:p>
            <a:pPr algn="l"/>
            <a:endParaRPr lang="en-CA" sz="900" dirty="0"/>
          </a:p>
        </p:txBody>
      </p:sp>
      <p:pic>
        <p:nvPicPr>
          <p:cNvPr id="2050" name="Picture 2" descr="Image result for backpropagation animation gif">
            <a:hlinkClick r:id="rId2"/>
            <a:extLst>
              <a:ext uri="{FF2B5EF4-FFF2-40B4-BE49-F238E27FC236}">
                <a16:creationId xmlns:a16="http://schemas.microsoft.com/office/drawing/2014/main" id="{7BDCB7F4-D11B-4027-BBE4-9F94DE4513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4" y="1460583"/>
            <a:ext cx="5605669" cy="32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51A7F-6255-4261-B2E9-62BADD07340E}"/>
              </a:ext>
            </a:extLst>
          </p:cNvPr>
          <p:cNvSpPr txBox="1"/>
          <p:nvPr/>
        </p:nvSpPr>
        <p:spPr>
          <a:xfrm>
            <a:off x="1126434" y="5212751"/>
            <a:ext cx="5857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Backpropagation at work 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https://hmkcode.com/netflow/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815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0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 : Feed Forward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:https://www.analyticsvidhya.com/blog/2020/02/cnn-vs-rnn-vs-mlp-analyzing-3-types-of-neural-networks-in-deep-learning/</a:t>
            </a:r>
          </a:p>
        </p:txBody>
      </p:sp>
      <p:pic>
        <p:nvPicPr>
          <p:cNvPr id="3074" name="Picture 2" descr="Neural Networks">
            <a:extLst>
              <a:ext uri="{FF2B5EF4-FFF2-40B4-BE49-F238E27FC236}">
                <a16:creationId xmlns:a16="http://schemas.microsoft.com/office/drawing/2014/main" id="{5B564A16-822D-47BD-80EC-F75BB713B4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8" y="2067950"/>
            <a:ext cx="8203096" cy="34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FF078-FB3E-4F34-95A5-901A9B815D36}"/>
              </a:ext>
            </a:extLst>
          </p:cNvPr>
          <p:cNvSpPr txBox="1"/>
          <p:nvPr/>
        </p:nvSpPr>
        <p:spPr>
          <a:xfrm>
            <a:off x="838200" y="1286833"/>
            <a:ext cx="46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Also known as multi layered perceptron (MLP)</a:t>
            </a:r>
          </a:p>
        </p:txBody>
      </p:sp>
    </p:spTree>
    <p:extLst>
      <p:ext uri="{BB962C8B-B14F-4D97-AF65-F5344CB8AC3E}">
        <p14:creationId xmlns:p14="http://schemas.microsoft.com/office/powerpoint/2010/main" val="1389312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 : Recurrent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:https://www.analyticsvidhya.com/blog/2020/02/cnn-vs-rnn-vs-mlp-analyzing-3-types-of-neural-networks-in-deep-learning/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E7064-7CE8-451C-865B-46C28AD6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0938"/>
            <a:ext cx="6716151" cy="3981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A619E-1E0B-4FE5-AB0F-738B3961B6FE}"/>
              </a:ext>
            </a:extLst>
          </p:cNvPr>
          <p:cNvSpPr txBox="1"/>
          <p:nvPr/>
        </p:nvSpPr>
        <p:spPr>
          <a:xfrm>
            <a:off x="7849772" y="1452431"/>
            <a:ext cx="3924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network has a  recurrent connection in the hidden layer.</a:t>
            </a:r>
          </a:p>
          <a:p>
            <a:endParaRPr lang="en-CA" dirty="0"/>
          </a:p>
          <a:p>
            <a:r>
              <a:rPr lang="en-CA" dirty="0"/>
              <a:t>Used for time series models</a:t>
            </a:r>
          </a:p>
          <a:p>
            <a:endParaRPr lang="en-CA" dirty="0"/>
          </a:p>
          <a:p>
            <a:r>
              <a:rPr lang="en-CA" dirty="0"/>
              <a:t>Good for inputs that come in sequences</a:t>
            </a:r>
          </a:p>
          <a:p>
            <a:endParaRPr lang="en-CA" dirty="0"/>
          </a:p>
          <a:p>
            <a:r>
              <a:rPr lang="en-CA" dirty="0"/>
              <a:t>Connection between previous and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651398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>
            <a:normAutofit fontScale="90000"/>
          </a:bodyPr>
          <a:lstStyle/>
          <a:p>
            <a:r>
              <a:rPr lang="en-CA" dirty="0"/>
              <a:t>Neural Networks : Convolution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:https://www.analyticsvidhya.com/blog/2020/02/cnn-vs-rnn-vs-mlp-analyzing-3-types-of-neural-networks-in-deep-learning/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4D6FD-233D-4C28-8F43-EB4D4344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30" y="1531604"/>
            <a:ext cx="5472527" cy="350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DECA9-1602-4EBF-8A89-DC73AE101A52}"/>
              </a:ext>
            </a:extLst>
          </p:cNvPr>
          <p:cNvSpPr txBox="1"/>
          <p:nvPr/>
        </p:nvSpPr>
        <p:spPr>
          <a:xfrm>
            <a:off x="7299084" y="1650379"/>
            <a:ext cx="392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used for image processing</a:t>
            </a:r>
          </a:p>
          <a:p>
            <a:endParaRPr lang="en-CA" dirty="0"/>
          </a:p>
          <a:p>
            <a:r>
              <a:rPr lang="en-CA" dirty="0"/>
              <a:t>Gets spatial features (arrangement of pixels and relationships them in an image) from an image</a:t>
            </a:r>
          </a:p>
          <a:p>
            <a:endParaRPr lang="en-CA" dirty="0"/>
          </a:p>
          <a:p>
            <a:r>
              <a:rPr lang="en-CA" dirty="0"/>
              <a:t>Identify and locate objects and relationships between them in an image.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07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Fun Fact : AI and the US 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https://www.expert.ai/products</a:t>
            </a:r>
            <a:r>
              <a:rPr lang="en-CA" sz="900" dirty="0"/>
              <a:t>; DeepLearning.AI(thebatch@deeplearning.ai)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05B77-2D3D-4192-8F91-C6B85F36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839"/>
            <a:ext cx="3105150" cy="1141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44F95-CAFB-45AF-8257-02ED16C4AB8D}"/>
              </a:ext>
            </a:extLst>
          </p:cNvPr>
          <p:cNvSpPr txBox="1"/>
          <p:nvPr/>
        </p:nvSpPr>
        <p:spPr>
          <a:xfrm>
            <a:off x="838200" y="2726318"/>
            <a:ext cx="7881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Analyzed 500000 social media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Biden associated with ‘hope’ and ‘success’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Trump associated with ‘fear’ and ‘hatred’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Ranked these according to emotional intensity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Predicted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Biden win in the popular vote by 2.9 %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Actual 3.4 % as of Nov 11 (New York Times)</a:t>
            </a:r>
          </a:p>
          <a:p>
            <a:endParaRPr lang="en-CA" dirty="0"/>
          </a:p>
          <a:p>
            <a:r>
              <a:rPr lang="en-CA" b="1" dirty="0"/>
              <a:t>Key Benchmark Measure: Human Performance Level (HPL)</a:t>
            </a:r>
          </a:p>
        </p:txBody>
      </p:sp>
    </p:spTree>
    <p:extLst>
      <p:ext uri="{BB962C8B-B14F-4D97-AF65-F5344CB8AC3E}">
        <p14:creationId xmlns:p14="http://schemas.microsoft.com/office/powerpoint/2010/main" val="1331302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Neural Networks :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:https://www.analyticsvidhya.com/blog/2020/02/cnn-vs-rnn-vs-mlp-analyzing-3-types-of-neural-networks-in-deep-learning/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E0D2E-265D-4BFA-870C-ECCD2511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99" y="1364566"/>
            <a:ext cx="7868384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1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Session summary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02E2F-B0D8-4A53-AD77-2C6581B1A017}"/>
              </a:ext>
            </a:extLst>
          </p:cNvPr>
          <p:cNvSpPr txBox="1"/>
          <p:nvPr/>
        </p:nvSpPr>
        <p:spPr>
          <a:xfrm>
            <a:off x="1038225" y="1695450"/>
            <a:ext cx="9115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Supervised learning uses training datasets for models to predict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Unsupervised learning tries to find patterns and structures in the underlying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Feed forward networks are essentially multilayered perceptron(s).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activation function helps introduce non linearity in neural network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backpropagation method helps in the adjustment of weights to minimize the error/cost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learning rate gives the size of change during each ‘weight-adjustment’ step.</a:t>
            </a:r>
          </a:p>
        </p:txBody>
      </p:sp>
    </p:spTree>
    <p:extLst>
      <p:ext uri="{BB962C8B-B14F-4D97-AF65-F5344CB8AC3E}">
        <p14:creationId xmlns:p14="http://schemas.microsoft.com/office/powerpoint/2010/main" val="212950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r>
              <a:rPr lang="en-CA" sz="1800" dirty="0"/>
              <a:t>https://www.expert.ai/products; </a:t>
            </a:r>
            <a:br>
              <a:rPr lang="en-CA" sz="1800" dirty="0"/>
            </a:br>
            <a:r>
              <a:rPr lang="en-CA" sz="1800" dirty="0"/>
              <a:t>DeepLearning.AI(thebatch@deeplearning.ai)</a:t>
            </a:r>
            <a:br>
              <a:rPr lang="en-CA" sz="1800" dirty="0"/>
            </a:br>
            <a:r>
              <a:rPr lang="en-CA" sz="1800" dirty="0"/>
              <a:t>https://machinelearningmastery.com</a:t>
            </a:r>
            <a:br>
              <a:rPr lang="en-CA" sz="1800" dirty="0"/>
            </a:br>
            <a:r>
              <a:rPr lang="en-CA" sz="1800" dirty="0"/>
              <a:t>https://datafloq.com</a:t>
            </a:r>
            <a:br>
              <a:rPr lang="en-CA" sz="1800" dirty="0"/>
            </a:br>
            <a:r>
              <a:rPr lang="en-CA" sz="1800" dirty="0"/>
              <a:t>https://deepai.org</a:t>
            </a:r>
            <a:br>
              <a:rPr lang="en-CA" sz="1800" dirty="0"/>
            </a:br>
            <a:r>
              <a:rPr lang="en-CA" sz="1800" dirty="0"/>
              <a:t>https://towardsdatascience.com</a:t>
            </a:r>
            <a:br>
              <a:rPr lang="en-CA" sz="1800" dirty="0"/>
            </a:br>
            <a:r>
              <a:rPr lang="en-CA" sz="1800" dirty="0"/>
              <a:t>https://medium.com/artificial-neural-networks</a:t>
            </a:r>
            <a:br>
              <a:rPr lang="en-CA" sz="1800" dirty="0"/>
            </a:br>
            <a:r>
              <a:rPr lang="en-CA" sz="1800" dirty="0"/>
              <a:t>https://highontechs.com/deep-learning/activation-functions-why-are-they-important/</a:t>
            </a:r>
            <a:br>
              <a:rPr lang="en-CA" sz="1800" dirty="0"/>
            </a:br>
            <a:r>
              <a:rPr lang="en-CA" sz="1800" dirty="0"/>
              <a:t>https://hvidberrrg.github.io/deep_learning/activation_functions</a:t>
            </a:r>
            <a:br>
              <a:rPr lang="en-CA" sz="1800" dirty="0"/>
            </a:br>
            <a:r>
              <a:rPr lang="en-CA" sz="1800" dirty="0"/>
              <a:t>https://www.allaboutcircuits.com/technical-articles</a:t>
            </a:r>
            <a:br>
              <a:rPr lang="en-CA" sz="1800" dirty="0"/>
            </a:br>
            <a:r>
              <a:rPr lang="en-CA" sz="1800" dirty="0"/>
              <a:t>https://www.kdnuggets.com</a:t>
            </a:r>
            <a:br>
              <a:rPr lang="en-CA" sz="1800" dirty="0"/>
            </a:br>
            <a:r>
              <a:rPr lang="en-CA" sz="1800" dirty="0"/>
              <a:t>https://hmkcode.com</a:t>
            </a:r>
            <a:br>
              <a:rPr lang="en-CA" sz="1800" dirty="0"/>
            </a:br>
            <a:r>
              <a:rPr lang="en-CA" sz="1800" dirty="0"/>
              <a:t>https://vinodsblog.com/2019/02/17/deep-learning-backpropagation-algorithm-basics</a:t>
            </a:r>
            <a:br>
              <a:rPr lang="en-CA" sz="1800" dirty="0"/>
            </a:br>
            <a:r>
              <a:rPr lang="en-CA" sz="1800" dirty="0"/>
              <a:t>https://www.analyticsvidhya.com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6852-77CA-4B32-A80E-BB641162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606787"/>
          </a:xfrm>
        </p:spPr>
        <p:txBody>
          <a:bodyPr>
            <a:normAutofit/>
          </a:bodyPr>
          <a:lstStyle/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Neural Networks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https://machinelearningmastery.com/types-of-learning-in-machine-learning/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4E6E6-E546-432A-95C3-7491824C0B1A}"/>
              </a:ext>
            </a:extLst>
          </p:cNvPr>
          <p:cNvSpPr txBox="1"/>
          <p:nvPr/>
        </p:nvSpPr>
        <p:spPr>
          <a:xfrm>
            <a:off x="944218" y="1393013"/>
            <a:ext cx="3168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Category A : Learning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B7DC4-DCEE-44CE-B9A5-B35D32A99C79}"/>
              </a:ext>
            </a:extLst>
          </p:cNvPr>
          <p:cNvSpPr txBox="1"/>
          <p:nvPr/>
        </p:nvSpPr>
        <p:spPr>
          <a:xfrm>
            <a:off x="838200" y="3511235"/>
            <a:ext cx="3851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Category B : Hybrid Learning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Semi -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Self -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 Instance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1A8E-DC45-4EF1-AB9D-63184C7ECDA2}"/>
              </a:ext>
            </a:extLst>
          </p:cNvPr>
          <p:cNvSpPr txBox="1"/>
          <p:nvPr/>
        </p:nvSpPr>
        <p:spPr>
          <a:xfrm>
            <a:off x="6941938" y="1393014"/>
            <a:ext cx="3253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Category C : Statistical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Inductive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Deductive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Transductive</a:t>
            </a:r>
            <a:r>
              <a:rPr lang="en-CA" dirty="0"/>
              <a:t>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A320D-FCC1-4332-889A-E2695F293E65}"/>
              </a:ext>
            </a:extLst>
          </p:cNvPr>
          <p:cNvSpPr txBox="1"/>
          <p:nvPr/>
        </p:nvSpPr>
        <p:spPr>
          <a:xfrm>
            <a:off x="6941938" y="3408050"/>
            <a:ext cx="3337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Category D : Learning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Multitask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Online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70726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Sourcehttps://machinelearningmastery.com/types-of-learning-in-machine-learning/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Supervised Learning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</a:t>
            </a:r>
            <a:r>
              <a:rPr lang="en-CA" sz="2000" dirty="0"/>
              <a:t> describes a class of problem that involves using a model to learn a mapping between input examples and the target variable.</a:t>
            </a:r>
          </a:p>
          <a:p>
            <a:endParaRPr lang="en-CA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 term supervised learning originates from the view of the target y being provided by an instructor or teacher who shows the machine learning system what to do.</a:t>
            </a:r>
          </a:p>
          <a:p>
            <a:endParaRPr lang="en-CA" sz="200" dirty="0"/>
          </a:p>
          <a:p>
            <a:r>
              <a:rPr lang="en-CA" sz="2000" dirty="0"/>
              <a:t>                                                                                                           — Page 105, Deep Learning,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2 main types of supervised learning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Classification -&gt; predict a ‘class’ label.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Regression -&gt; predict a numerical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Both can have multiple inputs (any data type)</a:t>
            </a:r>
          </a:p>
          <a:p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88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https://machinelearningmastery.com/types-of-classification-in-machine-learning/#:~:text=In%20machine%20learning%2C%20classification%20refers,one%20of%20the%20known%20characters.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Classification types:</a:t>
            </a:r>
          </a:p>
          <a:p>
            <a:endParaRPr lang="en-CA" sz="1200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 Classification predictive modeling involves assigning a class label to input examples.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CA" sz="20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 Binary classification refers to predicting one of two classes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555555"/>
              </a:solidFill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 Multi-class classification involves predicting one of more than two classes.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CA" sz="20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 Multi-label classification involves predicting one or more classes for each example </a:t>
            </a:r>
          </a:p>
          <a:p>
            <a:pPr algn="l" fontAlgn="base"/>
            <a:endParaRPr lang="en-CA" sz="20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55555"/>
                </a:solidFill>
                <a:latin typeface="Helvetica Neue"/>
              </a:rPr>
              <a:t> I</a:t>
            </a:r>
            <a:r>
              <a:rPr lang="en-CA" sz="2000" b="0" i="0" dirty="0">
                <a:solidFill>
                  <a:srgbClr val="555555"/>
                </a:solidFill>
                <a:effectLst/>
                <a:latin typeface="Helvetica Neue"/>
              </a:rPr>
              <a:t>mbalanced classification refers to classification tasks where the distribution of examples across the classes is not equal.</a:t>
            </a:r>
          </a:p>
        </p:txBody>
      </p:sp>
    </p:spTree>
    <p:extLst>
      <p:ext uri="{BB962C8B-B14F-4D97-AF65-F5344CB8AC3E}">
        <p14:creationId xmlns:p14="http://schemas.microsoft.com/office/powerpoint/2010/main" val="221825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https://machinelearningmastery.com/types-of-learning-in-machine-learning/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5AF5-433C-4F2B-BDE1-0F5486EF4DBD}"/>
              </a:ext>
            </a:extLst>
          </p:cNvPr>
          <p:cNvSpPr txBox="1"/>
          <p:nvPr/>
        </p:nvSpPr>
        <p:spPr>
          <a:xfrm>
            <a:off x="808756" y="1220938"/>
            <a:ext cx="10336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Example of Classification</a:t>
            </a:r>
          </a:p>
          <a:p>
            <a:endParaRPr lang="en-CA" sz="1200" dirty="0"/>
          </a:p>
          <a:p>
            <a:r>
              <a:rPr lang="en-CA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CC9A5-9062-475B-897F-DA7B727B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56" y="2114883"/>
            <a:ext cx="4147930" cy="26758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34D064-70F0-4960-8BE2-816510C2C40E}"/>
              </a:ext>
            </a:extLst>
          </p:cNvPr>
          <p:cNvSpPr/>
          <p:nvPr/>
        </p:nvSpPr>
        <p:spPr>
          <a:xfrm>
            <a:off x="5142216" y="3081489"/>
            <a:ext cx="755374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3D4A0-DED5-46CF-8629-5BD4BC23CB58}"/>
              </a:ext>
            </a:extLst>
          </p:cNvPr>
          <p:cNvSpPr/>
          <p:nvPr/>
        </p:nvSpPr>
        <p:spPr>
          <a:xfrm>
            <a:off x="6096000" y="2756452"/>
            <a:ext cx="2027583" cy="134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B3403C-AE0D-4963-8327-4A2C03602EFD}"/>
              </a:ext>
            </a:extLst>
          </p:cNvPr>
          <p:cNvSpPr/>
          <p:nvPr/>
        </p:nvSpPr>
        <p:spPr>
          <a:xfrm>
            <a:off x="8348684" y="3051899"/>
            <a:ext cx="755374" cy="649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FD5C6-DC91-46FD-BB2E-E1CD753C0ED4}"/>
              </a:ext>
            </a:extLst>
          </p:cNvPr>
          <p:cNvSpPr txBox="1"/>
          <p:nvPr/>
        </p:nvSpPr>
        <p:spPr>
          <a:xfrm>
            <a:off x="9555002" y="3081489"/>
            <a:ext cx="21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0,1,2,3,4,5,6,7,8,9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9853-B1A5-4EEA-B1B9-F586F7F10600}"/>
              </a:ext>
            </a:extLst>
          </p:cNvPr>
          <p:cNvSpPr txBox="1"/>
          <p:nvPr/>
        </p:nvSpPr>
        <p:spPr>
          <a:xfrm>
            <a:off x="808756" y="4903304"/>
            <a:ext cx="4492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MNIST database</a:t>
            </a:r>
            <a:r>
              <a:rPr lang="en-CA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(Modified </a:t>
            </a:r>
            <a:r>
              <a:rPr lang="en-CA" sz="12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National Institute of Standards and Technology"/>
              </a:rPr>
              <a:t>National Institute of Standards and Technology</a:t>
            </a:r>
            <a:r>
              <a:rPr lang="en-CA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database)</a:t>
            </a:r>
            <a:endParaRPr lang="en-C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27F7-64FB-42D2-AF3D-D756EABF80F4}"/>
              </a:ext>
            </a:extLst>
          </p:cNvPr>
          <p:cNvSpPr txBox="1"/>
          <p:nvPr/>
        </p:nvSpPr>
        <p:spPr>
          <a:xfrm>
            <a:off x="940904" y="1736035"/>
            <a:ext cx="376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Input : Image of handwritten digits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95F08-AA6B-4246-AD02-40F0D4C68E05}"/>
              </a:ext>
            </a:extLst>
          </p:cNvPr>
          <p:cNvSpPr txBox="1"/>
          <p:nvPr/>
        </p:nvSpPr>
        <p:spPr>
          <a:xfrm>
            <a:off x="8610600" y="3850427"/>
            <a:ext cx="3382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Output : Class label for what digit each image represents </a:t>
            </a:r>
          </a:p>
        </p:txBody>
      </p:sp>
    </p:spTree>
    <p:extLst>
      <p:ext uri="{BB962C8B-B14F-4D97-AF65-F5344CB8AC3E}">
        <p14:creationId xmlns:p14="http://schemas.microsoft.com/office/powerpoint/2010/main" val="33743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3342</TotalTime>
  <Words>2540</Words>
  <Application>Microsoft Office PowerPoint</Application>
  <PresentationFormat>Widescreen</PresentationFormat>
  <Paragraphs>392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charter</vt:lpstr>
      <vt:lpstr>Helvetica Neue</vt:lpstr>
      <vt:lpstr>sohne</vt:lpstr>
      <vt:lpstr>Ubuntu</vt:lpstr>
      <vt:lpstr>Univers Condensed</vt:lpstr>
      <vt:lpstr>var(--font-din)</vt:lpstr>
      <vt:lpstr>Office Theme</vt:lpstr>
      <vt:lpstr>AI applications in Finance</vt:lpstr>
      <vt:lpstr>Recap </vt:lpstr>
      <vt:lpstr>Agenda – Session 2</vt:lpstr>
      <vt:lpstr>Fun Fact : AI and the US Election</vt:lpstr>
      <vt:lpstr>Learning</vt:lpstr>
      <vt:lpstr>Types</vt:lpstr>
      <vt:lpstr>Learning Problems</vt:lpstr>
      <vt:lpstr>Learning Problems</vt:lpstr>
      <vt:lpstr>Learning Problems</vt:lpstr>
      <vt:lpstr>Learning Problems</vt:lpstr>
      <vt:lpstr>Learning Problems</vt:lpstr>
      <vt:lpstr>Learning Problems</vt:lpstr>
      <vt:lpstr>Learning Problems</vt:lpstr>
      <vt:lpstr>Learning Problems</vt:lpstr>
      <vt:lpstr>Neuron and Perceptron</vt:lpstr>
      <vt:lpstr>Neuron : Structure</vt:lpstr>
      <vt:lpstr>Neuron : Structure</vt:lpstr>
      <vt:lpstr>Neuron : Structure</vt:lpstr>
      <vt:lpstr>Artificial Neuron : Parts</vt:lpstr>
      <vt:lpstr>Artificial Neuron : Parts</vt:lpstr>
      <vt:lpstr>Artificial Neuron : Activation function</vt:lpstr>
      <vt:lpstr>Perceptron</vt:lpstr>
      <vt:lpstr>Perceptron</vt:lpstr>
      <vt:lpstr>Perceptron</vt:lpstr>
      <vt:lpstr>Perceptron in action</vt:lpstr>
      <vt:lpstr>Perceptron in action</vt:lpstr>
      <vt:lpstr>Perceptron : Training</vt:lpstr>
      <vt:lpstr>Neural Network  Fundamentals</vt:lpstr>
      <vt:lpstr>Neural Networks</vt:lpstr>
      <vt:lpstr>Neural Networks</vt:lpstr>
      <vt:lpstr>Neural Networks</vt:lpstr>
      <vt:lpstr>Neural Networks</vt:lpstr>
      <vt:lpstr>Backpropagation</vt:lpstr>
      <vt:lpstr>Backpropagation</vt:lpstr>
      <vt:lpstr>Backpropagation </vt:lpstr>
      <vt:lpstr>Types of Neural Network</vt:lpstr>
      <vt:lpstr>Neural Networks : Feed Forward Network</vt:lpstr>
      <vt:lpstr>Neural Networks : Recurrent Neural Network</vt:lpstr>
      <vt:lpstr>Neural Networks : Convolution Neural Networks</vt:lpstr>
      <vt:lpstr>Neural Networks : Comparison</vt:lpstr>
      <vt:lpstr>Session summary ------------------------------------------------------------- </vt:lpstr>
      <vt:lpstr>References ------------------------------------------------------------- https://www.expert.ai/products;  DeepLearning.AI(thebatch@deeplearning.ai) https://machinelearningmastery.com https://datafloq.com https://deepai.org https://towardsdatascience.com https://medium.com/artificial-neural-networks https://highontechs.com/deep-learning/activation-functions-why-are-they-important/ https://hvidberrrg.github.io/deep_learning/activation_functions https://www.allaboutcircuits.com/technical-articles https://www.kdnuggets.com https://hmkcode.com https://vinodsblog.com/2019/02/17/deep-learning-backpropagation-algorithm-basics https://www.analyticsvidhya.com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221</cp:revision>
  <dcterms:created xsi:type="dcterms:W3CDTF">2020-07-14T15:06:32Z</dcterms:created>
  <dcterms:modified xsi:type="dcterms:W3CDTF">2020-11-12T21:44:15Z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