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9"/>
  </p:notesMasterIdLst>
  <p:sldIdLst>
    <p:sldId id="257" r:id="rId5"/>
    <p:sldId id="258" r:id="rId6"/>
    <p:sldId id="280" r:id="rId7"/>
    <p:sldId id="259" r:id="rId8"/>
    <p:sldId id="264" r:id="rId9"/>
    <p:sldId id="314" r:id="rId10"/>
    <p:sldId id="315" r:id="rId11"/>
    <p:sldId id="316" r:id="rId12"/>
    <p:sldId id="276" r:id="rId13"/>
    <p:sldId id="301" r:id="rId14"/>
    <p:sldId id="317" r:id="rId15"/>
    <p:sldId id="277" r:id="rId16"/>
    <p:sldId id="319" r:id="rId17"/>
    <p:sldId id="279" r:id="rId18"/>
    <p:sldId id="321" r:id="rId19"/>
    <p:sldId id="320" r:id="rId20"/>
    <p:sldId id="322" r:id="rId21"/>
    <p:sldId id="323" r:id="rId22"/>
    <p:sldId id="324" r:id="rId23"/>
    <p:sldId id="325" r:id="rId24"/>
    <p:sldId id="278" r:id="rId25"/>
    <p:sldId id="326" r:id="rId26"/>
    <p:sldId id="327" r:id="rId27"/>
    <p:sldId id="328" r:id="rId28"/>
    <p:sldId id="329" r:id="rId29"/>
    <p:sldId id="330" r:id="rId30"/>
    <p:sldId id="331" r:id="rId31"/>
    <p:sldId id="332" r:id="rId32"/>
    <p:sldId id="333" r:id="rId33"/>
    <p:sldId id="334" r:id="rId34"/>
    <p:sldId id="335" r:id="rId35"/>
    <p:sldId id="318" r:id="rId36"/>
    <p:sldId id="336" r:id="rId37"/>
    <p:sldId id="337" r:id="rId38"/>
    <p:sldId id="338" r:id="rId39"/>
    <p:sldId id="339" r:id="rId40"/>
    <p:sldId id="340" r:id="rId41"/>
    <p:sldId id="341" r:id="rId42"/>
    <p:sldId id="342" r:id="rId43"/>
    <p:sldId id="343" r:id="rId44"/>
    <p:sldId id="313" r:id="rId45"/>
    <p:sldId id="270" r:id="rId46"/>
    <p:sldId id="268" r:id="rId47"/>
    <p:sldId id="2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EFC57-02B8-4AEB-980F-DB3190E1332B}" type="datetimeFigureOut">
              <a:rPr lang="en-CA" smtClean="0"/>
              <a:t>2020-11-18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63923-DE86-4874-AFCB-19C3B542654B}" type="slidenum">
              <a:rPr lang="en-CA" smtClean="0"/>
              <a:t>‹#›</a:t>
            </a:fld>
            <a:endParaRPr lang="en-CA"/>
          </a:p>
        </p:txBody>
      </p:sp>
    </p:spTree>
    <p:extLst>
      <p:ext uri="{BB962C8B-B14F-4D97-AF65-F5344CB8AC3E}">
        <p14:creationId xmlns:p14="http://schemas.microsoft.com/office/powerpoint/2010/main" val="2200993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F077-740B-42FF-871D-5B4AEA691DAB}"/>
              </a:ext>
            </a:extLst>
          </p:cNvPr>
          <p:cNvSpPr>
            <a:spLocks noGrp="1"/>
          </p:cNvSpPr>
          <p:nvPr>
            <p:ph type="ctrTitle"/>
          </p:nvPr>
        </p:nvSpPr>
        <p:spPr>
          <a:xfrm>
            <a:off x="1524000" y="1122363"/>
            <a:ext cx="9144000" cy="2387600"/>
          </a:xfrm>
        </p:spPr>
        <p:txBody>
          <a:bodyPr anchor="t" anchorCtr="0"/>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D909A8B-1153-48AC-A080-5B3350318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6" name="Slide Number Placeholder 5">
            <a:extLst>
              <a:ext uri="{FF2B5EF4-FFF2-40B4-BE49-F238E27FC236}">
                <a16:creationId xmlns:a16="http://schemas.microsoft.com/office/drawing/2014/main" id="{7A00D439-F3C8-46E2-A373-BC6BAE582D11}"/>
              </a:ext>
            </a:extLst>
          </p:cNvPr>
          <p:cNvSpPr>
            <a:spLocks noGrp="1"/>
          </p:cNvSpPr>
          <p:nvPr>
            <p:ph type="sldNum" sz="quarter" idx="12"/>
          </p:nvPr>
        </p:nvSpPr>
        <p:spPr/>
        <p:txBody>
          <a:bodyPr/>
          <a:lstStyle/>
          <a:p>
            <a:fld id="{5F124C21-B9A8-4FCF-B0A4-1D4867546EB9}" type="slidenum">
              <a:rPr lang="en-CA" smtClean="0"/>
              <a:t>‹#›</a:t>
            </a:fld>
            <a:endParaRPr lang="en-CA"/>
          </a:p>
        </p:txBody>
      </p:sp>
      <p:sp>
        <p:nvSpPr>
          <p:cNvPr id="8" name="TextBox 7">
            <a:extLst>
              <a:ext uri="{FF2B5EF4-FFF2-40B4-BE49-F238E27FC236}">
                <a16:creationId xmlns:a16="http://schemas.microsoft.com/office/drawing/2014/main" id="{323B5FCA-BFA7-4FC3-A803-479329B87BA9}"/>
              </a:ext>
            </a:extLst>
          </p:cNvPr>
          <p:cNvSpPr txBox="1"/>
          <p:nvPr userDrawn="1"/>
        </p:nvSpPr>
        <p:spPr>
          <a:xfrm>
            <a:off x="3121892" y="6262454"/>
            <a:ext cx="5948216" cy="600164"/>
          </a:xfrm>
          <a:prstGeom prst="rect">
            <a:avLst/>
          </a:prstGeom>
          <a:noFill/>
        </p:spPr>
        <p:txBody>
          <a:bodyPr wrap="square">
            <a:spAutoFit/>
          </a:bodyPr>
          <a:lstStyle/>
          <a:p>
            <a:pPr algn="ctr"/>
            <a:r>
              <a:rPr lang="en-CA" sz="1100" dirty="0"/>
              <a:t>All rights reserved</a:t>
            </a:r>
          </a:p>
          <a:p>
            <a:pPr algn="ctr"/>
            <a:r>
              <a:rPr lang="en-CA" sz="1100" dirty="0"/>
              <a:t>The learning material are </a:t>
            </a:r>
            <a:r>
              <a:rPr lang="en-US" sz="1100" dirty="0"/>
              <a:t>protected by intellectual property right laws</a:t>
            </a:r>
            <a:endParaRPr lang="en-CA" sz="1100" dirty="0"/>
          </a:p>
          <a:p>
            <a:pPr algn="ctr"/>
            <a:r>
              <a:rPr lang="en-CA" sz="1100" dirty="0"/>
              <a:t>Please do not share or duplicate</a:t>
            </a:r>
          </a:p>
        </p:txBody>
      </p:sp>
    </p:spTree>
    <p:extLst>
      <p:ext uri="{BB962C8B-B14F-4D97-AF65-F5344CB8AC3E}">
        <p14:creationId xmlns:p14="http://schemas.microsoft.com/office/powerpoint/2010/main" val="216752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3BA-AF60-4A85-A6A4-09367843110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AB1D6FD-4EE1-434A-9599-8352CEF4D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a:extLst>
              <a:ext uri="{FF2B5EF4-FFF2-40B4-BE49-F238E27FC236}">
                <a16:creationId xmlns:a16="http://schemas.microsoft.com/office/drawing/2014/main" id="{9D42364B-1A1C-40F3-8E8F-DD88A72B09EA}"/>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209037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A57C94-E37F-4864-8EFB-BF80BD26FC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885A34-C017-4286-A775-306CC744A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a:extLst>
              <a:ext uri="{FF2B5EF4-FFF2-40B4-BE49-F238E27FC236}">
                <a16:creationId xmlns:a16="http://schemas.microsoft.com/office/drawing/2014/main" id="{A175E3CA-1948-49C8-9142-C9FF811B16F3}"/>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316807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B31A-DF5D-4835-BD8D-3888F43CA46E}"/>
              </a:ext>
            </a:extLst>
          </p:cNvPr>
          <p:cNvSpPr>
            <a:spLocks noGrp="1"/>
          </p:cNvSpPr>
          <p:nvPr>
            <p:ph type="title"/>
          </p:nvPr>
        </p:nvSpPr>
        <p:spPr/>
        <p:txBody>
          <a:bodyPr anchor="t" anchorCtr="0"/>
          <a:lstStyle/>
          <a:p>
            <a:r>
              <a:rPr lang="en-US"/>
              <a:t>Click to edit Master title style</a:t>
            </a:r>
            <a:endParaRPr lang="en-CA"/>
          </a:p>
        </p:txBody>
      </p:sp>
      <p:sp>
        <p:nvSpPr>
          <p:cNvPr id="3" name="Content Placeholder 2">
            <a:extLst>
              <a:ext uri="{FF2B5EF4-FFF2-40B4-BE49-F238E27FC236}">
                <a16:creationId xmlns:a16="http://schemas.microsoft.com/office/drawing/2014/main" id="{59648C7F-37FD-4B7B-BF29-1AB40E64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a:extLst>
              <a:ext uri="{FF2B5EF4-FFF2-40B4-BE49-F238E27FC236}">
                <a16:creationId xmlns:a16="http://schemas.microsoft.com/office/drawing/2014/main" id="{750448BA-C347-4CA0-88A2-1448FA8515FD}"/>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169863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7AC4-59A2-435A-89C7-357AB9F12B13}"/>
              </a:ext>
            </a:extLst>
          </p:cNvPr>
          <p:cNvSpPr>
            <a:spLocks noGrp="1"/>
          </p:cNvSpPr>
          <p:nvPr>
            <p:ph type="title"/>
          </p:nvPr>
        </p:nvSpPr>
        <p:spPr>
          <a:xfrm>
            <a:off x="831850" y="1709738"/>
            <a:ext cx="10515600" cy="2852737"/>
          </a:xfrm>
        </p:spPr>
        <p:txBody>
          <a:bodyPr anchor="t" anchorCtr="0"/>
          <a:lstStyle>
            <a:lvl1pPr algn="ct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2DF415D-901F-4A5D-B1E0-C1830F06FB39}"/>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40B38877-A3B1-43AE-829B-82870F81BCB9}"/>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399193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2925-3357-4047-AB8B-08D3A8BE09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D92368-1DC1-4A27-9C6C-A9CD9C8AA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8590567-C5F5-4F0A-BF67-C68DDF6C4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a:extLst>
              <a:ext uri="{FF2B5EF4-FFF2-40B4-BE49-F238E27FC236}">
                <a16:creationId xmlns:a16="http://schemas.microsoft.com/office/drawing/2014/main" id="{4CE9B98B-249A-478A-980A-60ECBDB85B8B}"/>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29263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71F7-CF7D-4F62-ADCF-F07D5D2DB7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F55EAF3-B5D3-4505-BCE5-20F1D361B443}"/>
              </a:ext>
            </a:extLst>
          </p:cNvPr>
          <p:cNvSpPr>
            <a:spLocks noGrp="1"/>
          </p:cNvSpPr>
          <p:nvPr>
            <p:ph type="body" idx="1"/>
          </p:nvPr>
        </p:nvSpPr>
        <p:spPr>
          <a:xfrm>
            <a:off x="839788" y="1681163"/>
            <a:ext cx="5157787"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BFA89-9456-4EDC-BF8C-12066CB54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2F01578-3B40-470C-B664-D679ABAD2DE3}"/>
              </a:ext>
            </a:extLst>
          </p:cNvPr>
          <p:cNvSpPr>
            <a:spLocks noGrp="1"/>
          </p:cNvSpPr>
          <p:nvPr>
            <p:ph type="body" sz="quarter" idx="3"/>
          </p:nvPr>
        </p:nvSpPr>
        <p:spPr>
          <a:xfrm>
            <a:off x="6172200" y="1681163"/>
            <a:ext cx="5183188"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1448C-8C92-4BFE-8A67-81027988A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a:extLst>
              <a:ext uri="{FF2B5EF4-FFF2-40B4-BE49-F238E27FC236}">
                <a16:creationId xmlns:a16="http://schemas.microsoft.com/office/drawing/2014/main" id="{6658F744-1954-4C2E-835C-188C1F656997}"/>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76081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98A3-4845-4078-A50B-4683C0CAE0CB}"/>
              </a:ext>
            </a:extLst>
          </p:cNvPr>
          <p:cNvSpPr>
            <a:spLocks noGrp="1"/>
          </p:cNvSpPr>
          <p:nvPr>
            <p:ph type="title"/>
          </p:nvPr>
        </p:nvSpPr>
        <p:spPr/>
        <p:txBody>
          <a:body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25C6A34B-7E9B-40DD-A91C-E00051F5E553}"/>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359091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93A447-B189-4296-B280-772F73DB218A}"/>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23692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0572-0E2E-4AD9-BD66-4B740AD5D763}"/>
              </a:ext>
            </a:extLst>
          </p:cNvPr>
          <p:cNvSpPr>
            <a:spLocks noGrp="1"/>
          </p:cNvSpPr>
          <p:nvPr>
            <p:ph type="title"/>
          </p:nvPr>
        </p:nvSpPr>
        <p:spPr>
          <a:xfrm>
            <a:off x="839788" y="457200"/>
            <a:ext cx="3932237" cy="1600200"/>
          </a:xfrm>
        </p:spPr>
        <p:txBody>
          <a:bodyPr anchor="t" anchorCtr="0"/>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31DD6EE-5D10-4B6B-805E-9BDA5C612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BE255B-EB0B-4061-BC86-ED6624621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87E65725-FCD1-4F37-BB0A-8A82FBF28229}"/>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281037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34FF-552A-4DDF-98DF-D509097E366F}"/>
              </a:ext>
            </a:extLst>
          </p:cNvPr>
          <p:cNvSpPr>
            <a:spLocks noGrp="1"/>
          </p:cNvSpPr>
          <p:nvPr>
            <p:ph type="title"/>
          </p:nvPr>
        </p:nvSpPr>
        <p:spPr>
          <a:xfrm>
            <a:off x="839788" y="457200"/>
            <a:ext cx="3932237" cy="1600200"/>
          </a:xfrm>
        </p:spPr>
        <p:txBody>
          <a:bodyPr anchor="t" anchorCtr="0"/>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E27604D-57B3-4322-958E-B3B1A408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AFFC11E-EFF4-4C30-9B21-EF943D47F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FFD89FE3-E5C7-4217-BEAB-CEC2744A24BE}"/>
              </a:ext>
            </a:extLst>
          </p:cNvPr>
          <p:cNvSpPr>
            <a:spLocks noGrp="1"/>
          </p:cNvSpPr>
          <p:nvPr>
            <p:ph type="sldNum" sz="quarter" idx="12"/>
          </p:nvPr>
        </p:nvSpPr>
        <p:spPr/>
        <p:txBody>
          <a:bodyPr/>
          <a:lstStyle/>
          <a:p>
            <a:fld id="{5F124C21-B9A8-4FCF-B0A4-1D4867546EB9}" type="slidenum">
              <a:rPr lang="en-CA" smtClean="0"/>
              <a:t>‹#›</a:t>
            </a:fld>
            <a:endParaRPr lang="en-CA"/>
          </a:p>
        </p:txBody>
      </p:sp>
    </p:spTree>
    <p:extLst>
      <p:ext uri="{BB962C8B-B14F-4D97-AF65-F5344CB8AC3E}">
        <p14:creationId xmlns:p14="http://schemas.microsoft.com/office/powerpoint/2010/main" val="201761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99350-8766-4B1E-8C0B-4B2E0D22DEE7}"/>
              </a:ext>
            </a:extLst>
          </p:cNvPr>
          <p:cNvSpPr>
            <a:spLocks noGrp="1"/>
          </p:cNvSpPr>
          <p:nvPr>
            <p:ph type="title"/>
          </p:nvPr>
        </p:nvSpPr>
        <p:spPr>
          <a:xfrm>
            <a:off x="838200" y="365125"/>
            <a:ext cx="10515600" cy="1325563"/>
          </a:xfrm>
          <a:prstGeom prst="rect">
            <a:avLst/>
          </a:prstGeom>
        </p:spPr>
        <p:txBody>
          <a:bodyPr vert="horz" lIns="91440" tIns="45720" rIns="91440" bIns="45720" rtlCol="0" anchor="t" anchorCtr="0">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6ED512-74DF-4271-9F0F-3EE36BAE3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a:extLst>
              <a:ext uri="{FF2B5EF4-FFF2-40B4-BE49-F238E27FC236}">
                <a16:creationId xmlns:a16="http://schemas.microsoft.com/office/drawing/2014/main" id="{84CDDA88-D8C4-48AF-B3CC-E0062E27D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F124C21-B9A8-4FCF-B0A4-1D4867546EB9}" type="slidenum">
              <a:rPr lang="en-CA" smtClean="0"/>
              <a:pPr/>
              <a:t>‹#›</a:t>
            </a:fld>
            <a:endParaRPr lang="en-CA" dirty="0"/>
          </a:p>
        </p:txBody>
      </p:sp>
      <p:pic>
        <p:nvPicPr>
          <p:cNvPr id="9" name="Picture 8" descr="A close up of a sign&#10;&#10;Description automatically generated">
            <a:extLst>
              <a:ext uri="{FF2B5EF4-FFF2-40B4-BE49-F238E27FC236}">
                <a16:creationId xmlns:a16="http://schemas.microsoft.com/office/drawing/2014/main" id="{686E304C-55EB-49B3-B64A-01A2863CC306}"/>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8227" b="21888"/>
          <a:stretch/>
        </p:blipFill>
        <p:spPr>
          <a:xfrm>
            <a:off x="703877" y="6317686"/>
            <a:ext cx="2070749" cy="442452"/>
          </a:xfrm>
          <a:prstGeom prst="rect">
            <a:avLst/>
          </a:prstGeom>
        </p:spPr>
      </p:pic>
      <p:cxnSp>
        <p:nvCxnSpPr>
          <p:cNvPr id="11" name="Straight Connector 10">
            <a:extLst>
              <a:ext uri="{FF2B5EF4-FFF2-40B4-BE49-F238E27FC236}">
                <a16:creationId xmlns:a16="http://schemas.microsoft.com/office/drawing/2014/main" id="{0152F746-39B2-485C-8679-27190C43C7CF}"/>
              </a:ext>
            </a:extLst>
          </p:cNvPr>
          <p:cNvCxnSpPr>
            <a:cxnSpLocks/>
          </p:cNvCxnSpPr>
          <p:nvPr userDrawn="1"/>
        </p:nvCxnSpPr>
        <p:spPr>
          <a:xfrm>
            <a:off x="0" y="6275283"/>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17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lab.research.google.com/notebooks/intro.ipynb"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imbrain.net/Downloads/Simbrain3.04.zip" TargetMode="External"/><Relationship Id="rId2" Type="http://schemas.openxmlformats.org/officeDocument/2006/relationships/hyperlink" Target="http://simbrain.net/Downloads/downloads_main.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akk.io/logi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1231-CD65-4C77-932C-366624A3191B}"/>
              </a:ext>
            </a:extLst>
          </p:cNvPr>
          <p:cNvSpPr>
            <a:spLocks noGrp="1"/>
          </p:cNvSpPr>
          <p:nvPr>
            <p:ph type="ctrTitle"/>
          </p:nvPr>
        </p:nvSpPr>
        <p:spPr/>
        <p:txBody>
          <a:bodyPr/>
          <a:lstStyle/>
          <a:p>
            <a:r>
              <a:rPr lang="en-CA" dirty="0"/>
              <a:t>AI applications in Finance</a:t>
            </a:r>
          </a:p>
        </p:txBody>
      </p:sp>
      <p:sp>
        <p:nvSpPr>
          <p:cNvPr id="3" name="Subtitle 2">
            <a:extLst>
              <a:ext uri="{FF2B5EF4-FFF2-40B4-BE49-F238E27FC236}">
                <a16:creationId xmlns:a16="http://schemas.microsoft.com/office/drawing/2014/main" id="{250F3556-D983-42D0-8E3B-76ACEB591457}"/>
              </a:ext>
            </a:extLst>
          </p:cNvPr>
          <p:cNvSpPr>
            <a:spLocks noGrp="1"/>
          </p:cNvSpPr>
          <p:nvPr>
            <p:ph type="subTitle" idx="1"/>
          </p:nvPr>
        </p:nvSpPr>
        <p:spPr>
          <a:xfrm>
            <a:off x="1524000" y="3602037"/>
            <a:ext cx="9144000" cy="2387600"/>
          </a:xfrm>
        </p:spPr>
        <p:txBody>
          <a:bodyPr>
            <a:normAutofit/>
          </a:bodyPr>
          <a:lstStyle/>
          <a:p>
            <a:r>
              <a:rPr lang="en-CA" dirty="0"/>
              <a:t>Lecture 3</a:t>
            </a:r>
          </a:p>
          <a:p>
            <a:r>
              <a:rPr lang="en-CA" dirty="0"/>
              <a:t>Introduction to Neural Networks</a:t>
            </a:r>
          </a:p>
          <a:p>
            <a:r>
              <a:rPr lang="en-CA" dirty="0"/>
              <a:t>19-Nov-2020</a:t>
            </a:r>
          </a:p>
          <a:p>
            <a:endParaRPr lang="en-CA" dirty="0"/>
          </a:p>
          <a:p>
            <a:r>
              <a:rPr lang="en-CA" dirty="0"/>
              <a:t>Indranil Dutta</a:t>
            </a:r>
          </a:p>
        </p:txBody>
      </p:sp>
    </p:spTree>
    <p:extLst>
      <p:ext uri="{BB962C8B-B14F-4D97-AF65-F5344CB8AC3E}">
        <p14:creationId xmlns:p14="http://schemas.microsoft.com/office/powerpoint/2010/main" val="239746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Definition Review</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fld id="{5F124C21-B9A8-4FCF-B0A4-1D4867546EB9}" type="slidenum">
              <a:rPr lang="en-CA" smtClean="0"/>
              <a:t>10</a:t>
            </a:fld>
            <a:endParaRPr lang="en-CA"/>
          </a:p>
        </p:txBody>
      </p:sp>
      <p:sp>
        <p:nvSpPr>
          <p:cNvPr id="5" name="TextBox 4">
            <a:extLst>
              <a:ext uri="{FF2B5EF4-FFF2-40B4-BE49-F238E27FC236}">
                <a16:creationId xmlns:a16="http://schemas.microsoft.com/office/drawing/2014/main" id="{95AA26E8-2B4D-4A79-AEDC-E0BBB0C216C6}"/>
              </a:ext>
            </a:extLst>
          </p:cNvPr>
          <p:cNvSpPr txBox="1"/>
          <p:nvPr/>
        </p:nvSpPr>
        <p:spPr>
          <a:xfrm>
            <a:off x="1113182" y="5756690"/>
            <a:ext cx="10787270" cy="369332"/>
          </a:xfrm>
          <a:prstGeom prst="rect">
            <a:avLst/>
          </a:prstGeom>
          <a:noFill/>
        </p:spPr>
        <p:txBody>
          <a:bodyPr wrap="square" rtlCol="0">
            <a:spAutoFit/>
          </a:bodyPr>
          <a:lstStyle/>
          <a:p>
            <a:pPr algn="l"/>
            <a:r>
              <a:rPr lang="en-CA" sz="900" dirty="0"/>
              <a:t>Source :https://machinelearningmastery.com/understand-the-dynamics-of-learning-rate-on-deep-learning-neural-networks/, https://www.allaboutcircuits.com/technical-articles/how-to-train-a-basic-perceptron-neural-network/https://machinelearningmastery.com/difference-between-a-batch-and-an-epoch/</a:t>
            </a:r>
          </a:p>
        </p:txBody>
      </p:sp>
      <p:sp>
        <p:nvSpPr>
          <p:cNvPr id="8" name="TextBox 7">
            <a:extLst>
              <a:ext uri="{FF2B5EF4-FFF2-40B4-BE49-F238E27FC236}">
                <a16:creationId xmlns:a16="http://schemas.microsoft.com/office/drawing/2014/main" id="{6AD7A0A2-B5BC-4036-B066-DAF465FF0995}"/>
              </a:ext>
            </a:extLst>
          </p:cNvPr>
          <p:cNvSpPr txBox="1"/>
          <p:nvPr/>
        </p:nvSpPr>
        <p:spPr>
          <a:xfrm>
            <a:off x="838200" y="1220938"/>
            <a:ext cx="10412896" cy="4093428"/>
          </a:xfrm>
          <a:prstGeom prst="rect">
            <a:avLst/>
          </a:prstGeom>
          <a:noFill/>
        </p:spPr>
        <p:txBody>
          <a:bodyPr wrap="square" rtlCol="0">
            <a:spAutoFit/>
          </a:bodyPr>
          <a:lstStyle/>
          <a:p>
            <a:pPr marL="457200" indent="-457200">
              <a:buFont typeface="Arial" panose="020B0604020202020204" pitchFamily="34" charset="0"/>
              <a:buChar char="•"/>
            </a:pPr>
            <a:r>
              <a:rPr lang="en-CA" sz="2000" dirty="0"/>
              <a:t>Learning rate (</a:t>
            </a:r>
            <a:r>
              <a:rPr lang="el-GR" sz="2000" dirty="0">
                <a:latin typeface="Univers Condensed" panose="020B0604020202020204" pitchFamily="34" charset="0"/>
              </a:rPr>
              <a:t>α</a:t>
            </a:r>
            <a:r>
              <a:rPr lang="en-CA" sz="2000" dirty="0">
                <a:latin typeface="Univers Condensed" panose="020B0604020202020204" pitchFamily="34" charset="0"/>
              </a:rPr>
              <a:t>) : </a:t>
            </a:r>
            <a:r>
              <a:rPr lang="en-CA" sz="2000" dirty="0"/>
              <a:t>Value that </a:t>
            </a:r>
          </a:p>
          <a:p>
            <a:pPr marL="914400" lvl="1" indent="-457200">
              <a:buFont typeface="Arial" panose="020B0604020202020204" pitchFamily="34" charset="0"/>
              <a:buChar char="•"/>
            </a:pPr>
            <a:r>
              <a:rPr lang="en-CA" sz="2000" dirty="0"/>
              <a:t>controls how much to change the model</a:t>
            </a:r>
          </a:p>
          <a:p>
            <a:pPr marL="914400" lvl="1" indent="-457200">
              <a:buFont typeface="Arial" panose="020B0604020202020204" pitchFamily="34" charset="0"/>
              <a:buChar char="•"/>
            </a:pPr>
            <a:r>
              <a:rPr lang="en-CA" sz="2000" dirty="0"/>
              <a:t>In response to the error in each step</a:t>
            </a:r>
          </a:p>
          <a:p>
            <a:pPr marL="914400" lvl="1" indent="-457200">
              <a:buFont typeface="Arial" panose="020B0604020202020204" pitchFamily="34" charset="0"/>
              <a:buChar char="•"/>
            </a:pPr>
            <a:r>
              <a:rPr lang="en-CA" sz="2000" dirty="0"/>
              <a:t>When weights are adjusted  </a:t>
            </a:r>
          </a:p>
          <a:p>
            <a:pPr marL="914400" lvl="1" indent="-457200">
              <a:buFont typeface="Arial" panose="020B0604020202020204" pitchFamily="34" charset="0"/>
              <a:buChar char="•"/>
            </a:pPr>
            <a:r>
              <a:rPr lang="en-CA" sz="2000" dirty="0"/>
              <a:t>If too low – training process becomes long and can get stuck</a:t>
            </a:r>
          </a:p>
          <a:p>
            <a:pPr marL="914400" lvl="1" indent="-457200">
              <a:buFont typeface="Arial" panose="020B0604020202020204" pitchFamily="34" charset="0"/>
              <a:buChar char="•"/>
            </a:pPr>
            <a:r>
              <a:rPr lang="en-CA" sz="2000" dirty="0"/>
              <a:t>If too high – weights not correct and/or network becomes unstable.</a:t>
            </a:r>
          </a:p>
          <a:p>
            <a:pPr marL="914400" lvl="1" indent="-457200">
              <a:buFont typeface="Arial" panose="020B0604020202020204" pitchFamily="34" charset="0"/>
              <a:buChar char="•"/>
            </a:pPr>
            <a:endParaRPr lang="en-CA" sz="2000" dirty="0"/>
          </a:p>
          <a:p>
            <a:pPr marL="457200" indent="-457200">
              <a:buFont typeface="Arial" panose="020B0604020202020204" pitchFamily="34" charset="0"/>
              <a:buChar char="•"/>
            </a:pPr>
            <a:r>
              <a:rPr lang="en-CA" sz="2000" dirty="0"/>
              <a:t>Epoch : Each complete pass through the entire training set is called an epoch.</a:t>
            </a:r>
          </a:p>
          <a:p>
            <a:pPr marL="1828800" lvl="3" indent="-457200">
              <a:buFont typeface="Arial" panose="020B0604020202020204" pitchFamily="34" charset="0"/>
              <a:buChar char="•"/>
            </a:pPr>
            <a:r>
              <a:rPr lang="en-CA" sz="2000" dirty="0"/>
              <a:t>Can use the same training set multiple times.</a:t>
            </a:r>
          </a:p>
          <a:p>
            <a:pPr marL="1828800" lvl="3" indent="-457200">
              <a:buFont typeface="Arial" panose="020B0604020202020204" pitchFamily="34" charset="0"/>
              <a:buChar char="•"/>
            </a:pPr>
            <a:endParaRPr lang="en-CA" sz="2000" dirty="0"/>
          </a:p>
          <a:p>
            <a:pPr marL="457200" indent="-457200">
              <a:buFont typeface="Arial" panose="020B0604020202020204" pitchFamily="34" charset="0"/>
              <a:buChar char="•"/>
            </a:pPr>
            <a:r>
              <a:rPr lang="en-CA" sz="2000" dirty="0"/>
              <a:t>Delta (</a:t>
            </a:r>
            <a:r>
              <a:rPr lang="el-GR" sz="2000" dirty="0"/>
              <a:t>δ</a:t>
            </a:r>
            <a:r>
              <a:rPr lang="en-CA" sz="2000" dirty="0"/>
              <a:t> ) : Expected Output Value (from Training Set) – Actual Output Value (from Network)</a:t>
            </a:r>
          </a:p>
          <a:p>
            <a:pPr marL="457200" indent="-457200">
              <a:buFont typeface="Arial" panose="020B0604020202020204" pitchFamily="34" charset="0"/>
              <a:buChar char="•"/>
            </a:pPr>
            <a:endParaRPr lang="en-CA" sz="2000" dirty="0"/>
          </a:p>
          <a:p>
            <a:pPr marL="457200" indent="-457200">
              <a:buFont typeface="Arial" panose="020B0604020202020204" pitchFamily="34" charset="0"/>
              <a:buChar char="•"/>
            </a:pPr>
            <a:r>
              <a:rPr lang="en-CA" sz="2000" dirty="0"/>
              <a:t>Batch:  The number of samples of the training set processed before updates are made.</a:t>
            </a:r>
          </a:p>
        </p:txBody>
      </p:sp>
    </p:spTree>
    <p:extLst>
      <p:ext uri="{BB962C8B-B14F-4D97-AF65-F5344CB8AC3E}">
        <p14:creationId xmlns:p14="http://schemas.microsoft.com/office/powerpoint/2010/main" val="334318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Definition Review</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11</a:t>
            </a:fld>
            <a:endParaRPr lang="en-CA" dirty="0"/>
          </a:p>
        </p:txBody>
      </p:sp>
      <p:sp>
        <p:nvSpPr>
          <p:cNvPr id="5" name="TextBox 4">
            <a:extLst>
              <a:ext uri="{FF2B5EF4-FFF2-40B4-BE49-F238E27FC236}">
                <a16:creationId xmlns:a16="http://schemas.microsoft.com/office/drawing/2014/main" id="{95AA26E8-2B4D-4A79-AEDC-E0BBB0C216C6}"/>
              </a:ext>
            </a:extLst>
          </p:cNvPr>
          <p:cNvSpPr txBox="1"/>
          <p:nvPr/>
        </p:nvSpPr>
        <p:spPr>
          <a:xfrm>
            <a:off x="1152939" y="5756690"/>
            <a:ext cx="10787270" cy="369332"/>
          </a:xfrm>
          <a:prstGeom prst="rect">
            <a:avLst/>
          </a:prstGeom>
          <a:noFill/>
        </p:spPr>
        <p:txBody>
          <a:bodyPr wrap="square" rtlCol="0">
            <a:spAutoFit/>
          </a:bodyPr>
          <a:lstStyle/>
          <a:p>
            <a:pPr algn="l"/>
            <a:r>
              <a:rPr lang="en-CA" sz="900" dirty="0"/>
              <a:t>Source :https://machinelearningmastery.com/difference-between-a-batch-and-an-epoch/https://blog.paperspace.com/intro-to-optimization-momentum-rmsprop-adam/https://towardsdatascience.com/what-are-hyperparameters-and-how-to-tune-the-hyperparameters-in-a-deep-neural-network-d0604917584a#:~:text=Hyperparameters%20are%20the%20variables%20which,optimizing%20the%20weights%20and%20bias).</a:t>
            </a:r>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4247317"/>
          </a:xfrm>
          <a:prstGeom prst="rect">
            <a:avLst/>
          </a:prstGeom>
          <a:noFill/>
        </p:spPr>
        <p:txBody>
          <a:bodyPr wrap="square" rtlCol="0">
            <a:spAutoFit/>
          </a:bodyPr>
          <a:lstStyle/>
          <a:p>
            <a:pPr marL="457200" indent="-457200">
              <a:buFont typeface="Arial" panose="020B0604020202020204" pitchFamily="34" charset="0"/>
              <a:buChar char="•"/>
            </a:pPr>
            <a:r>
              <a:rPr lang="en-CA" dirty="0"/>
              <a:t>Example of Batch and Epoch</a:t>
            </a:r>
          </a:p>
          <a:p>
            <a:pPr marL="914400" lvl="1" indent="-457200">
              <a:buFont typeface="Arial" panose="020B0604020202020204" pitchFamily="34" charset="0"/>
              <a:buChar char="•"/>
            </a:pPr>
            <a:r>
              <a:rPr lang="en-CA" dirty="0"/>
              <a:t>Dataset of 200 rows</a:t>
            </a:r>
          </a:p>
          <a:p>
            <a:pPr marL="914400" lvl="1" indent="-457200">
              <a:buFont typeface="Arial" panose="020B0604020202020204" pitchFamily="34" charset="0"/>
              <a:buChar char="•"/>
            </a:pPr>
            <a:r>
              <a:rPr lang="en-CA" dirty="0"/>
              <a:t>Batch size : 5</a:t>
            </a:r>
          </a:p>
          <a:p>
            <a:pPr marL="914400" lvl="1" indent="-457200">
              <a:buFont typeface="Arial" panose="020B0604020202020204" pitchFamily="34" charset="0"/>
              <a:buChar char="•"/>
            </a:pPr>
            <a:r>
              <a:rPr lang="en-CA" dirty="0"/>
              <a:t>Epoch :  1000 </a:t>
            </a:r>
          </a:p>
          <a:p>
            <a:pPr marL="1371600" lvl="2" indent="-457200">
              <a:buFont typeface="Arial" panose="020B0604020202020204" pitchFamily="34" charset="0"/>
              <a:buChar char="•"/>
            </a:pPr>
            <a:r>
              <a:rPr lang="en-CA" dirty="0"/>
              <a:t>40 batches, each with 5 rows, model is updated every time after 5 rows are processed. </a:t>
            </a:r>
          </a:p>
          <a:p>
            <a:pPr marL="1371600" lvl="2" indent="-457200">
              <a:buFont typeface="Arial" panose="020B0604020202020204" pitchFamily="34" charset="0"/>
              <a:buChar char="•"/>
            </a:pPr>
            <a:r>
              <a:rPr lang="en-CA" dirty="0"/>
              <a:t>Each epoch will have 40 updates – for every pass of the whole training set there will be 40 updates to the model.</a:t>
            </a:r>
          </a:p>
          <a:p>
            <a:pPr marL="1371600" lvl="2" indent="-457200">
              <a:buFont typeface="Arial" panose="020B0604020202020204" pitchFamily="34" charset="0"/>
              <a:buChar char="•"/>
            </a:pPr>
            <a:r>
              <a:rPr lang="en-CA" dirty="0"/>
              <a:t>As there are 1000 epochs,</a:t>
            </a:r>
          </a:p>
          <a:p>
            <a:pPr marL="1828800" lvl="3" indent="-457200">
              <a:buFont typeface="Arial" panose="020B0604020202020204" pitchFamily="34" charset="0"/>
              <a:buChar char="•"/>
            </a:pPr>
            <a:r>
              <a:rPr lang="en-CA" dirty="0"/>
              <a:t>The entire training set is processed 1000 times</a:t>
            </a:r>
          </a:p>
          <a:p>
            <a:pPr marL="1828800" lvl="3" indent="-457200">
              <a:buFont typeface="Arial" panose="020B0604020202020204" pitchFamily="34" charset="0"/>
              <a:buChar char="•"/>
            </a:pPr>
            <a:r>
              <a:rPr lang="en-CA" dirty="0"/>
              <a:t>Total number of times the model is updated during training is 40,000.</a:t>
            </a:r>
          </a:p>
          <a:p>
            <a:pPr marL="914400" lvl="1"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Momentum : A technique to get to the cost optimization faster using past information.</a:t>
            </a:r>
          </a:p>
          <a:p>
            <a:pPr marL="457200" indent="-457200">
              <a:buFont typeface="Arial" panose="020B0604020202020204" pitchFamily="34" charset="0"/>
              <a:buChar char="•"/>
            </a:pPr>
            <a:r>
              <a:rPr lang="en-CA" dirty="0"/>
              <a:t>Hyperparameters : Values that determine</a:t>
            </a:r>
          </a:p>
          <a:p>
            <a:pPr marL="2743200" lvl="5" indent="-457200">
              <a:buFont typeface="Arial" panose="020B0604020202020204" pitchFamily="34" charset="0"/>
              <a:buChar char="•"/>
            </a:pPr>
            <a:r>
              <a:rPr lang="en-CA" dirty="0"/>
              <a:t>The structure of the network (no of input nodes etc.)</a:t>
            </a:r>
          </a:p>
          <a:p>
            <a:pPr marL="2743200" lvl="5" indent="-457200">
              <a:buFont typeface="Arial" panose="020B0604020202020204" pitchFamily="34" charset="0"/>
              <a:buChar char="•"/>
            </a:pPr>
            <a:r>
              <a:rPr lang="en-CA" dirty="0"/>
              <a:t>The training of the network (e.g. learning parameter)</a:t>
            </a:r>
          </a:p>
        </p:txBody>
      </p:sp>
    </p:spTree>
    <p:extLst>
      <p:ext uri="{BB962C8B-B14F-4D97-AF65-F5344CB8AC3E}">
        <p14:creationId xmlns:p14="http://schemas.microsoft.com/office/powerpoint/2010/main" val="319115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E34B-B546-4AA9-8992-153249EF6C1F}"/>
              </a:ext>
            </a:extLst>
          </p:cNvPr>
          <p:cNvSpPr>
            <a:spLocks noGrp="1"/>
          </p:cNvSpPr>
          <p:nvPr>
            <p:ph type="title"/>
          </p:nvPr>
        </p:nvSpPr>
        <p:spPr/>
        <p:txBody>
          <a:bodyPr/>
          <a:lstStyle/>
          <a:p>
            <a:r>
              <a:rPr lang="en-CA" dirty="0"/>
              <a:t>Introduction to </a:t>
            </a:r>
            <a:br>
              <a:rPr lang="en-CA" dirty="0"/>
            </a:br>
            <a:r>
              <a:rPr lang="en-CA" dirty="0"/>
              <a:t>types of tools</a:t>
            </a:r>
          </a:p>
        </p:txBody>
      </p:sp>
      <p:sp>
        <p:nvSpPr>
          <p:cNvPr id="3" name="Text Placeholder 2">
            <a:extLst>
              <a:ext uri="{FF2B5EF4-FFF2-40B4-BE49-F238E27FC236}">
                <a16:creationId xmlns:a16="http://schemas.microsoft.com/office/drawing/2014/main" id="{DA7DB67F-AB0B-427B-AD6E-88A7BA6453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2CDA757-5A25-4C12-90CF-36C75BFCFFD3}"/>
              </a:ext>
            </a:extLst>
          </p:cNvPr>
          <p:cNvSpPr>
            <a:spLocks noGrp="1"/>
          </p:cNvSpPr>
          <p:nvPr>
            <p:ph type="sldNum" sz="quarter" idx="12"/>
          </p:nvPr>
        </p:nvSpPr>
        <p:spPr/>
        <p:txBody>
          <a:bodyPr/>
          <a:lstStyle/>
          <a:p>
            <a:fld id="{5F124C21-B9A8-4FCF-B0A4-1D4867546EB9}" type="slidenum">
              <a:rPr lang="en-CA" smtClean="0"/>
              <a:t>12</a:t>
            </a:fld>
            <a:endParaRPr lang="en-CA"/>
          </a:p>
        </p:txBody>
      </p:sp>
    </p:spTree>
    <p:extLst>
      <p:ext uri="{BB962C8B-B14F-4D97-AF65-F5344CB8AC3E}">
        <p14:creationId xmlns:p14="http://schemas.microsoft.com/office/powerpoint/2010/main" val="110077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Tools for neural net processing</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13</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369332"/>
          </a:xfrm>
          <a:prstGeom prst="rect">
            <a:avLst/>
          </a:prstGeom>
          <a:noFill/>
        </p:spPr>
        <p:txBody>
          <a:bodyPr wrap="square" rtlCol="0">
            <a:spAutoFit/>
          </a:bodyPr>
          <a:lstStyle/>
          <a:p>
            <a:pPr marL="457200" indent="-457200">
              <a:buFont typeface="Arial" panose="020B0604020202020204" pitchFamily="34" charset="0"/>
              <a:buChar char="•"/>
            </a:pPr>
            <a:r>
              <a:rPr lang="en-CA" dirty="0"/>
              <a:t>Introduction to different types:</a:t>
            </a:r>
          </a:p>
        </p:txBody>
      </p:sp>
      <p:graphicFrame>
        <p:nvGraphicFramePr>
          <p:cNvPr id="6" name="Table 6">
            <a:extLst>
              <a:ext uri="{FF2B5EF4-FFF2-40B4-BE49-F238E27FC236}">
                <a16:creationId xmlns:a16="http://schemas.microsoft.com/office/drawing/2014/main" id="{567B6B82-5497-45ED-8E4F-36F275AFE142}"/>
              </a:ext>
            </a:extLst>
          </p:cNvPr>
          <p:cNvGraphicFramePr>
            <a:graphicFrameLocks noGrp="1"/>
          </p:cNvGraphicFramePr>
          <p:nvPr>
            <p:extLst>
              <p:ext uri="{D42A27DB-BD31-4B8C-83A1-F6EECF244321}">
                <p14:modId xmlns:p14="http://schemas.microsoft.com/office/powerpoint/2010/main" val="3320466070"/>
              </p:ext>
            </p:extLst>
          </p:nvPr>
        </p:nvGraphicFramePr>
        <p:xfrm>
          <a:off x="2032000" y="2240796"/>
          <a:ext cx="8127999" cy="3388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89493860"/>
                    </a:ext>
                  </a:extLst>
                </a:gridCol>
                <a:gridCol w="2709333">
                  <a:extLst>
                    <a:ext uri="{9D8B030D-6E8A-4147-A177-3AD203B41FA5}">
                      <a16:colId xmlns:a16="http://schemas.microsoft.com/office/drawing/2014/main" val="906264689"/>
                    </a:ext>
                  </a:extLst>
                </a:gridCol>
                <a:gridCol w="2709333">
                  <a:extLst>
                    <a:ext uri="{9D8B030D-6E8A-4147-A177-3AD203B41FA5}">
                      <a16:colId xmlns:a16="http://schemas.microsoft.com/office/drawing/2014/main" val="492194352"/>
                    </a:ext>
                  </a:extLst>
                </a:gridCol>
              </a:tblGrid>
              <a:tr h="370840">
                <a:tc>
                  <a:txBody>
                    <a:bodyPr/>
                    <a:lstStyle/>
                    <a:p>
                      <a:r>
                        <a:rPr lang="en-CA" dirty="0"/>
                        <a:t>Type of tool</a:t>
                      </a:r>
                    </a:p>
                  </a:txBody>
                  <a:tcPr/>
                </a:tc>
                <a:tc>
                  <a:txBody>
                    <a:bodyPr/>
                    <a:lstStyle/>
                    <a:p>
                      <a:r>
                        <a:rPr lang="en-CA" dirty="0"/>
                        <a:t>Example</a:t>
                      </a:r>
                    </a:p>
                  </a:txBody>
                  <a:tcPr/>
                </a:tc>
                <a:tc>
                  <a:txBody>
                    <a:bodyPr/>
                    <a:lstStyle/>
                    <a:p>
                      <a:r>
                        <a:rPr lang="en-CA" dirty="0"/>
                        <a:t>Interested Groups</a:t>
                      </a:r>
                    </a:p>
                  </a:txBody>
                  <a:tcPr/>
                </a:tc>
                <a:extLst>
                  <a:ext uri="{0D108BD9-81ED-4DB2-BD59-A6C34878D82A}">
                    <a16:rowId xmlns:a16="http://schemas.microsoft.com/office/drawing/2014/main" val="1994658028"/>
                  </a:ext>
                </a:extLst>
              </a:tr>
              <a:tr h="370840">
                <a:tc>
                  <a:txBody>
                    <a:bodyPr/>
                    <a:lstStyle/>
                    <a:p>
                      <a:r>
                        <a:rPr lang="en-CA" dirty="0"/>
                        <a:t>Code based</a:t>
                      </a:r>
                    </a:p>
                  </a:txBody>
                  <a:tcPr/>
                </a:tc>
                <a:tc>
                  <a:txBody>
                    <a:bodyPr/>
                    <a:lstStyle/>
                    <a:p>
                      <a:r>
                        <a:rPr lang="en-CA" dirty="0"/>
                        <a:t>Python based Machine learning libraries (on </a:t>
                      </a:r>
                      <a:r>
                        <a:rPr lang="en-CA" dirty="0" err="1"/>
                        <a:t>Colab</a:t>
                      </a:r>
                      <a:r>
                        <a:rPr lang="en-CA" dirty="0"/>
                        <a:t> Notebooks from Google Collaboratory)</a:t>
                      </a:r>
                    </a:p>
                  </a:txBody>
                  <a:tcPr/>
                </a:tc>
                <a:tc>
                  <a:txBody>
                    <a:bodyPr/>
                    <a:lstStyle/>
                    <a:p>
                      <a:r>
                        <a:rPr lang="en-CA" dirty="0"/>
                        <a:t>Developers , Programmers using ML techniques in code.</a:t>
                      </a:r>
                    </a:p>
                  </a:txBody>
                  <a:tcPr/>
                </a:tc>
                <a:extLst>
                  <a:ext uri="{0D108BD9-81ED-4DB2-BD59-A6C34878D82A}">
                    <a16:rowId xmlns:a16="http://schemas.microsoft.com/office/drawing/2014/main" val="803119606"/>
                  </a:ext>
                </a:extLst>
              </a:tr>
              <a:tr h="370840">
                <a:tc>
                  <a:txBody>
                    <a:bodyPr/>
                    <a:lstStyle/>
                    <a:p>
                      <a:r>
                        <a:rPr lang="en-CA" dirty="0"/>
                        <a:t>Stand Alone PC based applications</a:t>
                      </a:r>
                    </a:p>
                  </a:txBody>
                  <a:tcPr/>
                </a:tc>
                <a:tc>
                  <a:txBody>
                    <a:bodyPr/>
                    <a:lstStyle/>
                    <a:p>
                      <a:r>
                        <a:rPr lang="en-CA" dirty="0" err="1"/>
                        <a:t>Simbrain</a:t>
                      </a:r>
                      <a:endParaRPr lang="en-CA" dirty="0"/>
                    </a:p>
                  </a:txBody>
                  <a:tcPr/>
                </a:tc>
                <a:tc>
                  <a:txBody>
                    <a:bodyPr/>
                    <a:lstStyle/>
                    <a:p>
                      <a:r>
                        <a:rPr lang="en-CA" dirty="0"/>
                        <a:t>Neural net designers and analysts for prototyping design etc.</a:t>
                      </a:r>
                    </a:p>
                  </a:txBody>
                  <a:tcPr/>
                </a:tc>
                <a:extLst>
                  <a:ext uri="{0D108BD9-81ED-4DB2-BD59-A6C34878D82A}">
                    <a16:rowId xmlns:a16="http://schemas.microsoft.com/office/drawing/2014/main" val="2711968162"/>
                  </a:ext>
                </a:extLst>
              </a:tr>
              <a:tr h="370840">
                <a:tc>
                  <a:txBody>
                    <a:bodyPr/>
                    <a:lstStyle/>
                    <a:p>
                      <a:r>
                        <a:rPr lang="en-CA" dirty="0"/>
                        <a:t>AI platform based</a:t>
                      </a:r>
                    </a:p>
                  </a:txBody>
                  <a:tcPr/>
                </a:tc>
                <a:tc>
                  <a:txBody>
                    <a:bodyPr/>
                    <a:lstStyle/>
                    <a:p>
                      <a:r>
                        <a:rPr lang="en-CA" dirty="0" err="1"/>
                        <a:t>Akkio</a:t>
                      </a:r>
                      <a:endParaRPr lang="en-CA" dirty="0"/>
                    </a:p>
                  </a:txBody>
                  <a:tcPr/>
                </a:tc>
                <a:tc>
                  <a:txBody>
                    <a:bodyPr/>
                    <a:lstStyle/>
                    <a:p>
                      <a:r>
                        <a:rPr lang="en-CA" dirty="0"/>
                        <a:t>Data Consultants, Business Consultants for predicting business outcomes etc.</a:t>
                      </a:r>
                    </a:p>
                  </a:txBody>
                  <a:tcPr/>
                </a:tc>
                <a:extLst>
                  <a:ext uri="{0D108BD9-81ED-4DB2-BD59-A6C34878D82A}">
                    <a16:rowId xmlns:a16="http://schemas.microsoft.com/office/drawing/2014/main" val="383441930"/>
                  </a:ext>
                </a:extLst>
              </a:tr>
            </a:tbl>
          </a:graphicData>
        </a:graphic>
      </p:graphicFrame>
    </p:spTree>
    <p:extLst>
      <p:ext uri="{BB962C8B-B14F-4D97-AF65-F5344CB8AC3E}">
        <p14:creationId xmlns:p14="http://schemas.microsoft.com/office/powerpoint/2010/main" val="332993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E34B-B546-4AA9-8992-153249EF6C1F}"/>
              </a:ext>
            </a:extLst>
          </p:cNvPr>
          <p:cNvSpPr>
            <a:spLocks noGrp="1"/>
          </p:cNvSpPr>
          <p:nvPr>
            <p:ph type="title"/>
          </p:nvPr>
        </p:nvSpPr>
        <p:spPr/>
        <p:txBody>
          <a:bodyPr/>
          <a:lstStyle/>
          <a:p>
            <a:r>
              <a:rPr lang="en-CA" dirty="0"/>
              <a:t>Code Based</a:t>
            </a:r>
          </a:p>
        </p:txBody>
      </p:sp>
      <p:sp>
        <p:nvSpPr>
          <p:cNvPr id="3" name="Text Placeholder 2">
            <a:extLst>
              <a:ext uri="{FF2B5EF4-FFF2-40B4-BE49-F238E27FC236}">
                <a16:creationId xmlns:a16="http://schemas.microsoft.com/office/drawing/2014/main" id="{DA7DB67F-AB0B-427B-AD6E-88A7BA6453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2CDA757-5A25-4C12-90CF-36C75BFCFFD3}"/>
              </a:ext>
            </a:extLst>
          </p:cNvPr>
          <p:cNvSpPr>
            <a:spLocks noGrp="1"/>
          </p:cNvSpPr>
          <p:nvPr>
            <p:ph type="sldNum" sz="quarter" idx="12"/>
          </p:nvPr>
        </p:nvSpPr>
        <p:spPr/>
        <p:txBody>
          <a:bodyPr/>
          <a:lstStyle/>
          <a:p>
            <a:fld id="{5F124C21-B9A8-4FCF-B0A4-1D4867546EB9}" type="slidenum">
              <a:rPr lang="en-CA" smtClean="0"/>
              <a:t>14</a:t>
            </a:fld>
            <a:endParaRPr lang="en-CA"/>
          </a:p>
        </p:txBody>
      </p:sp>
    </p:spTree>
    <p:extLst>
      <p:ext uri="{BB962C8B-B14F-4D97-AF65-F5344CB8AC3E}">
        <p14:creationId xmlns:p14="http://schemas.microsoft.com/office/powerpoint/2010/main" val="391109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Code based Examples</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15</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406468"/>
            <a:ext cx="10412896" cy="923330"/>
          </a:xfrm>
          <a:prstGeom prst="rect">
            <a:avLst/>
          </a:prstGeom>
          <a:noFill/>
        </p:spPr>
        <p:txBody>
          <a:bodyPr wrap="square" rtlCol="0">
            <a:spAutoFit/>
          </a:bodyPr>
          <a:lstStyle/>
          <a:p>
            <a:pPr marL="457200" indent="-457200">
              <a:buFont typeface="Arial" panose="020B0604020202020204" pitchFamily="34" charset="0"/>
              <a:buChar char="•"/>
            </a:pPr>
            <a:r>
              <a:rPr lang="en-CA" dirty="0"/>
              <a:t>Perceptron Training</a:t>
            </a:r>
          </a:p>
          <a:p>
            <a:pPr marL="457200" indent="-457200">
              <a:buFont typeface="Arial" panose="020B0604020202020204" pitchFamily="34" charset="0"/>
              <a:buChar char="•"/>
            </a:pPr>
            <a:r>
              <a:rPr lang="en-CA" dirty="0"/>
              <a:t>Diabetes Condition Prediction</a:t>
            </a:r>
          </a:p>
          <a:p>
            <a:pPr lvl="2"/>
            <a:endParaRPr lang="en-CA" dirty="0"/>
          </a:p>
        </p:txBody>
      </p:sp>
      <p:pic>
        <p:nvPicPr>
          <p:cNvPr id="9" name="Picture 8">
            <a:extLst>
              <a:ext uri="{FF2B5EF4-FFF2-40B4-BE49-F238E27FC236}">
                <a16:creationId xmlns:a16="http://schemas.microsoft.com/office/drawing/2014/main" id="{44CC1153-063C-45A2-A4F7-926E31196AEF}"/>
              </a:ext>
            </a:extLst>
          </p:cNvPr>
          <p:cNvPicPr>
            <a:picLocks noChangeAspect="1"/>
          </p:cNvPicPr>
          <p:nvPr/>
        </p:nvPicPr>
        <p:blipFill>
          <a:blip r:embed="rId2"/>
          <a:stretch>
            <a:fillRect/>
          </a:stretch>
        </p:blipFill>
        <p:spPr>
          <a:xfrm>
            <a:off x="2767011" y="3216628"/>
            <a:ext cx="6657975" cy="1219200"/>
          </a:xfrm>
          <a:prstGeom prst="rect">
            <a:avLst/>
          </a:prstGeom>
        </p:spPr>
      </p:pic>
      <p:pic>
        <p:nvPicPr>
          <p:cNvPr id="11" name="Picture 10">
            <a:extLst>
              <a:ext uri="{FF2B5EF4-FFF2-40B4-BE49-F238E27FC236}">
                <a16:creationId xmlns:a16="http://schemas.microsoft.com/office/drawing/2014/main" id="{F5E7EC41-E1F1-468A-AF0D-28A08A7C14A5}"/>
              </a:ext>
            </a:extLst>
          </p:cNvPr>
          <p:cNvPicPr>
            <a:picLocks noChangeAspect="1"/>
          </p:cNvPicPr>
          <p:nvPr/>
        </p:nvPicPr>
        <p:blipFill>
          <a:blip r:embed="rId3"/>
          <a:stretch>
            <a:fillRect/>
          </a:stretch>
        </p:blipFill>
        <p:spPr>
          <a:xfrm>
            <a:off x="2752723" y="4367389"/>
            <a:ext cx="3343275" cy="1028700"/>
          </a:xfrm>
          <a:prstGeom prst="rect">
            <a:avLst/>
          </a:prstGeom>
        </p:spPr>
      </p:pic>
      <p:sp>
        <p:nvSpPr>
          <p:cNvPr id="13" name="TextBox 12">
            <a:extLst>
              <a:ext uri="{FF2B5EF4-FFF2-40B4-BE49-F238E27FC236}">
                <a16:creationId xmlns:a16="http://schemas.microsoft.com/office/drawing/2014/main" id="{3A6C74F9-325F-4E85-9D17-BF9A52F7B74D}"/>
              </a:ext>
            </a:extLst>
          </p:cNvPr>
          <p:cNvSpPr txBox="1"/>
          <p:nvPr/>
        </p:nvSpPr>
        <p:spPr>
          <a:xfrm>
            <a:off x="2752723" y="5846096"/>
            <a:ext cx="6112412" cy="261610"/>
          </a:xfrm>
          <a:prstGeom prst="rect">
            <a:avLst/>
          </a:prstGeom>
          <a:noFill/>
        </p:spPr>
        <p:txBody>
          <a:bodyPr wrap="square">
            <a:spAutoFit/>
          </a:bodyPr>
          <a:lstStyle/>
          <a:p>
            <a:r>
              <a:rPr lang="en-CA" sz="1100" dirty="0"/>
              <a:t>Source: https://www.kaggle.com/uciml/pima-indians-diabetes-database</a:t>
            </a:r>
          </a:p>
        </p:txBody>
      </p:sp>
      <p:pic>
        <p:nvPicPr>
          <p:cNvPr id="15" name="Picture 14">
            <a:extLst>
              <a:ext uri="{FF2B5EF4-FFF2-40B4-BE49-F238E27FC236}">
                <a16:creationId xmlns:a16="http://schemas.microsoft.com/office/drawing/2014/main" id="{4C351CE7-1948-494C-A53F-82CF86C8F09D}"/>
              </a:ext>
            </a:extLst>
          </p:cNvPr>
          <p:cNvPicPr>
            <a:picLocks noChangeAspect="1"/>
          </p:cNvPicPr>
          <p:nvPr/>
        </p:nvPicPr>
        <p:blipFill>
          <a:blip r:embed="rId4"/>
          <a:stretch>
            <a:fillRect/>
          </a:stretch>
        </p:blipFill>
        <p:spPr>
          <a:xfrm>
            <a:off x="7452483" y="4444583"/>
            <a:ext cx="4338638" cy="1200150"/>
          </a:xfrm>
          <a:prstGeom prst="rect">
            <a:avLst/>
          </a:prstGeom>
        </p:spPr>
      </p:pic>
      <p:pic>
        <p:nvPicPr>
          <p:cNvPr id="17" name="Picture 16">
            <a:extLst>
              <a:ext uri="{FF2B5EF4-FFF2-40B4-BE49-F238E27FC236}">
                <a16:creationId xmlns:a16="http://schemas.microsoft.com/office/drawing/2014/main" id="{0115440E-53ED-43EC-A491-E4F113F09CCA}"/>
              </a:ext>
            </a:extLst>
          </p:cNvPr>
          <p:cNvPicPr>
            <a:picLocks noChangeAspect="1"/>
          </p:cNvPicPr>
          <p:nvPr/>
        </p:nvPicPr>
        <p:blipFill>
          <a:blip r:embed="rId5"/>
          <a:stretch>
            <a:fillRect/>
          </a:stretch>
        </p:blipFill>
        <p:spPr>
          <a:xfrm>
            <a:off x="2757485" y="2050076"/>
            <a:ext cx="6677025" cy="1152525"/>
          </a:xfrm>
          <a:prstGeom prst="rect">
            <a:avLst/>
          </a:prstGeom>
        </p:spPr>
      </p:pic>
    </p:spTree>
    <p:extLst>
      <p:ext uri="{BB962C8B-B14F-4D97-AF65-F5344CB8AC3E}">
        <p14:creationId xmlns:p14="http://schemas.microsoft.com/office/powerpoint/2010/main" val="6228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Code Example : Part 1</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16</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1846659"/>
          </a:xfrm>
          <a:prstGeom prst="rect">
            <a:avLst/>
          </a:prstGeom>
          <a:noFill/>
        </p:spPr>
        <p:txBody>
          <a:bodyPr wrap="square" rtlCol="0">
            <a:spAutoFit/>
          </a:bodyPr>
          <a:lstStyle/>
          <a:p>
            <a:pPr marL="285750" indent="-285750">
              <a:buFontTx/>
              <a:buChar char="-"/>
            </a:pPr>
            <a:r>
              <a:rPr lang="en-CA" sz="2400" dirty="0"/>
              <a:t>Open a browser</a:t>
            </a:r>
          </a:p>
          <a:p>
            <a:pPr marL="285750" indent="-285750">
              <a:buFontTx/>
              <a:buChar char="-"/>
            </a:pPr>
            <a:r>
              <a:rPr lang="en-CA" sz="2400" dirty="0"/>
              <a:t>Navigate to </a:t>
            </a:r>
            <a:r>
              <a:rPr lang="en-CA" sz="2400" dirty="0">
                <a:hlinkClick r:id="rId2"/>
              </a:rPr>
              <a:t>https://colab.research.google.com/notebooks/intro.ipynb</a:t>
            </a:r>
            <a:endParaRPr lang="en-CA" sz="2400" dirty="0"/>
          </a:p>
          <a:p>
            <a:pPr marL="285750" indent="-285750">
              <a:buFontTx/>
              <a:buChar char="-"/>
            </a:pPr>
            <a:r>
              <a:rPr lang="en-CA" sz="2400" dirty="0"/>
              <a:t>Sign in with a google account</a:t>
            </a:r>
          </a:p>
          <a:p>
            <a:r>
              <a:rPr lang="en-CA" sz="2400" dirty="0"/>
              <a:t>                (use indranilduttaml1@gmail.com/TestML001)</a:t>
            </a:r>
          </a:p>
          <a:p>
            <a:pPr marL="285750" indent="-285750">
              <a:buFontTx/>
              <a:buChar char="-"/>
            </a:pPr>
            <a:endParaRPr lang="en-CA" dirty="0"/>
          </a:p>
        </p:txBody>
      </p:sp>
      <p:pic>
        <p:nvPicPr>
          <p:cNvPr id="5" name="Picture 4">
            <a:extLst>
              <a:ext uri="{FF2B5EF4-FFF2-40B4-BE49-F238E27FC236}">
                <a16:creationId xmlns:a16="http://schemas.microsoft.com/office/drawing/2014/main" id="{08F1BBDE-999D-4A5D-AABB-EB1CB06E6212}"/>
              </a:ext>
            </a:extLst>
          </p:cNvPr>
          <p:cNvPicPr>
            <a:picLocks noChangeAspect="1"/>
          </p:cNvPicPr>
          <p:nvPr/>
        </p:nvPicPr>
        <p:blipFill>
          <a:blip r:embed="rId3"/>
          <a:stretch>
            <a:fillRect/>
          </a:stretch>
        </p:blipFill>
        <p:spPr>
          <a:xfrm>
            <a:off x="1235824" y="2871524"/>
            <a:ext cx="6877050" cy="1390650"/>
          </a:xfrm>
          <a:prstGeom prst="rect">
            <a:avLst/>
          </a:prstGeom>
        </p:spPr>
      </p:pic>
      <p:sp>
        <p:nvSpPr>
          <p:cNvPr id="9" name="TextBox 8">
            <a:extLst>
              <a:ext uri="{FF2B5EF4-FFF2-40B4-BE49-F238E27FC236}">
                <a16:creationId xmlns:a16="http://schemas.microsoft.com/office/drawing/2014/main" id="{2968AE9B-A697-48DF-AAC5-E302EC1EB2F3}"/>
              </a:ext>
            </a:extLst>
          </p:cNvPr>
          <p:cNvSpPr txBox="1"/>
          <p:nvPr/>
        </p:nvSpPr>
        <p:spPr>
          <a:xfrm>
            <a:off x="1235824" y="4342641"/>
            <a:ext cx="8531028" cy="461665"/>
          </a:xfrm>
          <a:prstGeom prst="rect">
            <a:avLst/>
          </a:prstGeom>
          <a:noFill/>
        </p:spPr>
        <p:txBody>
          <a:bodyPr wrap="square" rtlCol="0">
            <a:spAutoFit/>
          </a:bodyPr>
          <a:lstStyle/>
          <a:p>
            <a:r>
              <a:rPr lang="en-CA" dirty="0"/>
              <a:t>- </a:t>
            </a:r>
            <a:r>
              <a:rPr lang="en-CA" sz="2400" dirty="0"/>
              <a:t>Click on the code link on the top ribbon to get section as below</a:t>
            </a:r>
          </a:p>
        </p:txBody>
      </p:sp>
      <p:pic>
        <p:nvPicPr>
          <p:cNvPr id="11" name="Picture 10">
            <a:extLst>
              <a:ext uri="{FF2B5EF4-FFF2-40B4-BE49-F238E27FC236}">
                <a16:creationId xmlns:a16="http://schemas.microsoft.com/office/drawing/2014/main" id="{14A78161-52F5-46EC-BE2E-E144B0FDBC33}"/>
              </a:ext>
            </a:extLst>
          </p:cNvPr>
          <p:cNvPicPr>
            <a:picLocks noChangeAspect="1"/>
          </p:cNvPicPr>
          <p:nvPr/>
        </p:nvPicPr>
        <p:blipFill>
          <a:blip r:embed="rId4"/>
          <a:stretch>
            <a:fillRect/>
          </a:stretch>
        </p:blipFill>
        <p:spPr>
          <a:xfrm>
            <a:off x="1235824" y="4941737"/>
            <a:ext cx="5991225" cy="695325"/>
          </a:xfrm>
          <a:prstGeom prst="rect">
            <a:avLst/>
          </a:prstGeom>
        </p:spPr>
      </p:pic>
    </p:spTree>
    <p:extLst>
      <p:ext uri="{BB962C8B-B14F-4D97-AF65-F5344CB8AC3E}">
        <p14:creationId xmlns:p14="http://schemas.microsoft.com/office/powerpoint/2010/main" val="92117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Code Example : Part 2</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17</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5078313"/>
          </a:xfrm>
          <a:prstGeom prst="rect">
            <a:avLst/>
          </a:prstGeom>
          <a:noFill/>
        </p:spPr>
        <p:txBody>
          <a:bodyPr wrap="square" rtlCol="0">
            <a:spAutoFit/>
          </a:bodyPr>
          <a:lstStyle/>
          <a:p>
            <a:pPr marL="285750" indent="-285750">
              <a:buFontTx/>
              <a:buChar char="-"/>
            </a:pPr>
            <a:r>
              <a:rPr lang="en-CA" sz="2400" dirty="0"/>
              <a:t>Paste Code from file : ‘File Upload.txt’</a:t>
            </a:r>
          </a:p>
          <a:p>
            <a:pPr marL="285750" indent="-285750">
              <a:buFontTx/>
              <a:buChar char="-"/>
            </a:pPr>
            <a:endParaRPr lang="en-CA" sz="2400" dirty="0"/>
          </a:p>
          <a:p>
            <a:pPr marL="285750" indent="-285750">
              <a:buFontTx/>
              <a:buChar char="-"/>
            </a:pPr>
            <a:endParaRPr lang="en-CA" dirty="0"/>
          </a:p>
          <a:p>
            <a:pPr marL="285750" indent="-285750">
              <a:buFontTx/>
              <a:buChar char="-"/>
            </a:pPr>
            <a:endParaRPr lang="en-CA" dirty="0"/>
          </a:p>
          <a:p>
            <a:pPr marL="285750" indent="-285750">
              <a:buFontTx/>
              <a:buChar char="-"/>
            </a:pPr>
            <a:r>
              <a:rPr lang="en-CA" sz="2400" dirty="0"/>
              <a:t>Click on the run button next to it </a:t>
            </a:r>
          </a:p>
          <a:p>
            <a:pPr marL="285750" indent="-285750">
              <a:buFontTx/>
              <a:buChar char="-"/>
            </a:pPr>
            <a:endParaRPr lang="en-CA" sz="2400" dirty="0"/>
          </a:p>
          <a:p>
            <a:pPr marL="285750" indent="-285750">
              <a:buFontTx/>
              <a:buChar char="-"/>
            </a:pPr>
            <a:r>
              <a:rPr lang="en-CA" sz="2400" dirty="0"/>
              <a:t>Upload file ‘3D_data_new.xlsx’</a:t>
            </a:r>
          </a:p>
          <a:p>
            <a:pPr marL="285750" indent="-285750">
              <a:buFontTx/>
              <a:buChar char="-"/>
            </a:pPr>
            <a:endParaRPr lang="en-CA" sz="2400" dirty="0"/>
          </a:p>
          <a:p>
            <a:pPr marL="285750" indent="-285750">
              <a:buFontTx/>
              <a:buChar char="-"/>
            </a:pPr>
            <a:r>
              <a:rPr lang="en-CA" sz="2400" dirty="0"/>
              <a:t>Click again for another code section from top</a:t>
            </a:r>
          </a:p>
          <a:p>
            <a:pPr marL="285750" indent="-285750">
              <a:buFontTx/>
              <a:buChar char="-"/>
            </a:pPr>
            <a:endParaRPr lang="en-CA" sz="2400" dirty="0"/>
          </a:p>
          <a:p>
            <a:pPr marL="285750" indent="-285750">
              <a:buFontTx/>
              <a:buChar char="-"/>
            </a:pPr>
            <a:r>
              <a:rPr lang="en-CA" sz="2400" dirty="0"/>
              <a:t>Paste Code from file : ‘Perceptron Training’ </a:t>
            </a:r>
          </a:p>
          <a:p>
            <a:pPr marL="285750" indent="-285750">
              <a:buFontTx/>
              <a:buChar char="-"/>
            </a:pPr>
            <a:endParaRPr lang="en-CA" sz="2400" dirty="0"/>
          </a:p>
          <a:p>
            <a:pPr marL="285750" indent="-285750">
              <a:buFontTx/>
              <a:buChar char="-"/>
            </a:pPr>
            <a:r>
              <a:rPr lang="en-CA" sz="2400" dirty="0"/>
              <a:t>Click on the run button next to it </a:t>
            </a:r>
          </a:p>
          <a:p>
            <a:endParaRPr lang="en-CA" sz="2400" dirty="0"/>
          </a:p>
        </p:txBody>
      </p:sp>
      <p:pic>
        <p:nvPicPr>
          <p:cNvPr id="6" name="Picture 5">
            <a:extLst>
              <a:ext uri="{FF2B5EF4-FFF2-40B4-BE49-F238E27FC236}">
                <a16:creationId xmlns:a16="http://schemas.microsoft.com/office/drawing/2014/main" id="{48306B8A-1845-4375-ACE0-214EE58F3DC0}"/>
              </a:ext>
            </a:extLst>
          </p:cNvPr>
          <p:cNvPicPr>
            <a:picLocks noChangeAspect="1"/>
          </p:cNvPicPr>
          <p:nvPr/>
        </p:nvPicPr>
        <p:blipFill>
          <a:blip r:embed="rId2"/>
          <a:stretch>
            <a:fillRect/>
          </a:stretch>
        </p:blipFill>
        <p:spPr>
          <a:xfrm>
            <a:off x="1437239" y="1728859"/>
            <a:ext cx="2638425" cy="600075"/>
          </a:xfrm>
          <a:prstGeom prst="rect">
            <a:avLst/>
          </a:prstGeom>
        </p:spPr>
      </p:pic>
      <p:pic>
        <p:nvPicPr>
          <p:cNvPr id="10" name="Picture 9">
            <a:extLst>
              <a:ext uri="{FF2B5EF4-FFF2-40B4-BE49-F238E27FC236}">
                <a16:creationId xmlns:a16="http://schemas.microsoft.com/office/drawing/2014/main" id="{A0937AA5-257A-4FB5-B8AD-8610A908DF27}"/>
              </a:ext>
            </a:extLst>
          </p:cNvPr>
          <p:cNvPicPr>
            <a:picLocks noChangeAspect="1"/>
          </p:cNvPicPr>
          <p:nvPr/>
        </p:nvPicPr>
        <p:blipFill>
          <a:blip r:embed="rId3"/>
          <a:stretch>
            <a:fillRect/>
          </a:stretch>
        </p:blipFill>
        <p:spPr>
          <a:xfrm>
            <a:off x="5537752" y="2515948"/>
            <a:ext cx="609600" cy="460099"/>
          </a:xfrm>
          <a:prstGeom prst="rect">
            <a:avLst/>
          </a:prstGeom>
        </p:spPr>
      </p:pic>
      <p:pic>
        <p:nvPicPr>
          <p:cNvPr id="13" name="Picture 12">
            <a:extLst>
              <a:ext uri="{FF2B5EF4-FFF2-40B4-BE49-F238E27FC236}">
                <a16:creationId xmlns:a16="http://schemas.microsoft.com/office/drawing/2014/main" id="{453D8185-85FB-4B1F-B9A3-894DD77B5F4C}"/>
              </a:ext>
            </a:extLst>
          </p:cNvPr>
          <p:cNvPicPr>
            <a:picLocks noChangeAspect="1"/>
          </p:cNvPicPr>
          <p:nvPr/>
        </p:nvPicPr>
        <p:blipFill>
          <a:blip r:embed="rId3"/>
          <a:stretch>
            <a:fillRect/>
          </a:stretch>
        </p:blipFill>
        <p:spPr>
          <a:xfrm>
            <a:off x="5537752" y="5407012"/>
            <a:ext cx="609600" cy="460099"/>
          </a:xfrm>
          <a:prstGeom prst="rect">
            <a:avLst/>
          </a:prstGeom>
        </p:spPr>
      </p:pic>
    </p:spTree>
    <p:extLst>
      <p:ext uri="{BB962C8B-B14F-4D97-AF65-F5344CB8AC3E}">
        <p14:creationId xmlns:p14="http://schemas.microsoft.com/office/powerpoint/2010/main" val="123624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Code Example : Part 3</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18</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5262979"/>
          </a:xfrm>
          <a:prstGeom prst="rect">
            <a:avLst/>
          </a:prstGeom>
          <a:noFill/>
        </p:spPr>
        <p:txBody>
          <a:bodyPr wrap="square" rtlCol="0">
            <a:spAutoFit/>
          </a:bodyPr>
          <a:lstStyle/>
          <a:p>
            <a:pPr marL="342900" indent="-342900">
              <a:buFontTx/>
              <a:buChar char="-"/>
            </a:pPr>
            <a:r>
              <a:rPr lang="en-CA" sz="2400" dirty="0"/>
              <a:t>Results like</a:t>
            </a:r>
          </a:p>
          <a:p>
            <a:pPr marL="342900" indent="-342900">
              <a:buFontTx/>
              <a:buChar char="-"/>
            </a:pPr>
            <a:endParaRPr lang="en-CA" sz="2400" dirty="0"/>
          </a:p>
          <a:p>
            <a:pPr marL="342900" indent="-342900">
              <a:buFontTx/>
              <a:buChar char="-"/>
            </a:pPr>
            <a:endParaRPr lang="en-CA" sz="2400" dirty="0"/>
          </a:p>
          <a:p>
            <a:pPr marL="342900" indent="-342900">
              <a:buFontTx/>
              <a:buChar char="-"/>
            </a:pPr>
            <a:endParaRPr lang="en-CA" sz="2400" dirty="0"/>
          </a:p>
          <a:p>
            <a:pPr marL="342900" indent="-342900">
              <a:buFontTx/>
              <a:buChar char="-"/>
            </a:pPr>
            <a:endParaRPr lang="en-CA" sz="2400" dirty="0"/>
          </a:p>
          <a:p>
            <a:pPr marL="342900" indent="-342900">
              <a:buFontTx/>
              <a:buChar char="-"/>
            </a:pPr>
            <a:endParaRPr lang="en-CA" sz="2400" dirty="0"/>
          </a:p>
          <a:p>
            <a:pPr marL="342900" indent="-342900">
              <a:buFontTx/>
              <a:buChar char="-"/>
            </a:pPr>
            <a:endParaRPr lang="en-CA" sz="2400" dirty="0"/>
          </a:p>
          <a:p>
            <a:pPr marL="342900" indent="-342900">
              <a:buFontTx/>
              <a:buChar char="-"/>
            </a:pPr>
            <a:endParaRPr lang="en-CA" sz="2400" dirty="0"/>
          </a:p>
          <a:p>
            <a:pPr marL="342900" indent="-342900">
              <a:buFontTx/>
              <a:buChar char="-"/>
            </a:pPr>
            <a:endParaRPr lang="en-CA" sz="2400" dirty="0"/>
          </a:p>
          <a:p>
            <a:pPr marL="342900" indent="-342900">
              <a:buFontTx/>
              <a:buChar char="-"/>
            </a:pPr>
            <a:r>
              <a:rPr lang="en-CA" sz="2400" dirty="0"/>
              <a:t>Things to see</a:t>
            </a:r>
          </a:p>
          <a:p>
            <a:pPr marL="800100" lvl="1" indent="-342900">
              <a:buFontTx/>
              <a:buChar char="-"/>
            </a:pPr>
            <a:r>
              <a:rPr lang="en-CA" sz="2400" dirty="0"/>
              <a:t>Weights are randomized at first</a:t>
            </a:r>
          </a:p>
          <a:p>
            <a:pPr marL="800100" lvl="1" indent="-342900">
              <a:buFontTx/>
              <a:buChar char="-"/>
            </a:pPr>
            <a:r>
              <a:rPr lang="en-CA" sz="2400" dirty="0"/>
              <a:t>Then they become constant</a:t>
            </a:r>
          </a:p>
          <a:p>
            <a:pPr marL="342900" indent="-342900">
              <a:buFontTx/>
              <a:buChar char="-"/>
            </a:pPr>
            <a:r>
              <a:rPr lang="en-CA" sz="2400" dirty="0"/>
              <a:t>Things to try out – change epoch, change learning rate.</a:t>
            </a:r>
          </a:p>
          <a:p>
            <a:pPr marL="342900" indent="-342900">
              <a:buFontTx/>
              <a:buChar char="-"/>
            </a:pPr>
            <a:endParaRPr lang="en-CA" sz="2400" dirty="0"/>
          </a:p>
        </p:txBody>
      </p:sp>
      <p:pic>
        <p:nvPicPr>
          <p:cNvPr id="5" name="Picture 4">
            <a:extLst>
              <a:ext uri="{FF2B5EF4-FFF2-40B4-BE49-F238E27FC236}">
                <a16:creationId xmlns:a16="http://schemas.microsoft.com/office/drawing/2014/main" id="{28D1F125-3F93-4C27-B11E-54CF28353A04}"/>
              </a:ext>
            </a:extLst>
          </p:cNvPr>
          <p:cNvPicPr>
            <a:picLocks noChangeAspect="1"/>
          </p:cNvPicPr>
          <p:nvPr/>
        </p:nvPicPr>
        <p:blipFill>
          <a:blip r:embed="rId2"/>
          <a:stretch>
            <a:fillRect/>
          </a:stretch>
        </p:blipFill>
        <p:spPr>
          <a:xfrm>
            <a:off x="3109912" y="1220938"/>
            <a:ext cx="6581775" cy="3286125"/>
          </a:xfrm>
          <a:prstGeom prst="rect">
            <a:avLst/>
          </a:prstGeom>
        </p:spPr>
      </p:pic>
    </p:spTree>
    <p:extLst>
      <p:ext uri="{BB962C8B-B14F-4D97-AF65-F5344CB8AC3E}">
        <p14:creationId xmlns:p14="http://schemas.microsoft.com/office/powerpoint/2010/main" val="275184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Code Example : Part 4</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19</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4893647"/>
          </a:xfrm>
          <a:prstGeom prst="rect">
            <a:avLst/>
          </a:prstGeom>
          <a:noFill/>
        </p:spPr>
        <p:txBody>
          <a:bodyPr wrap="square" rtlCol="0">
            <a:spAutoFit/>
          </a:bodyPr>
          <a:lstStyle/>
          <a:p>
            <a:pPr marL="285750" indent="-285750">
              <a:buFontTx/>
              <a:buChar char="-"/>
            </a:pPr>
            <a:r>
              <a:rPr lang="en-CA" sz="2400" dirty="0"/>
              <a:t>New Example : Diabetes Outcome</a:t>
            </a:r>
          </a:p>
          <a:p>
            <a:endParaRPr lang="en-CA" sz="2400" dirty="0"/>
          </a:p>
          <a:p>
            <a:pPr marL="285750" indent="-285750">
              <a:buFontTx/>
              <a:buChar char="-"/>
            </a:pPr>
            <a:r>
              <a:rPr lang="en-CA" sz="2400" dirty="0"/>
              <a:t>Upload data file by using code as before</a:t>
            </a:r>
          </a:p>
          <a:p>
            <a:pPr marL="285750" indent="-285750">
              <a:buFontTx/>
              <a:buChar char="-"/>
            </a:pPr>
            <a:endParaRPr lang="en-CA" sz="2400" dirty="0"/>
          </a:p>
          <a:p>
            <a:pPr marL="285750" indent="-285750">
              <a:buFontTx/>
              <a:buChar char="-"/>
            </a:pPr>
            <a:endParaRPr lang="en-CA" sz="1200" dirty="0"/>
          </a:p>
          <a:p>
            <a:pPr marL="285750" indent="-285750">
              <a:buFontTx/>
              <a:buChar char="-"/>
            </a:pPr>
            <a:r>
              <a:rPr lang="en-CA" sz="2400" dirty="0"/>
              <a:t>Upload file ‘pima-indians-diabetes.xlsx’</a:t>
            </a:r>
          </a:p>
          <a:p>
            <a:endParaRPr lang="en-CA" sz="1200" dirty="0"/>
          </a:p>
          <a:p>
            <a:endParaRPr lang="en-CA" sz="1200" dirty="0"/>
          </a:p>
          <a:p>
            <a:pPr marL="285750" indent="-285750">
              <a:buFontTx/>
              <a:buChar char="-"/>
            </a:pPr>
            <a:r>
              <a:rPr lang="en-CA" sz="2400" dirty="0"/>
              <a:t>Open a code section as before.</a:t>
            </a:r>
          </a:p>
          <a:p>
            <a:endParaRPr lang="en-CA" sz="1200" dirty="0"/>
          </a:p>
          <a:p>
            <a:endParaRPr lang="en-CA" sz="1200" dirty="0"/>
          </a:p>
          <a:p>
            <a:pPr marL="285750" indent="-285750">
              <a:buFontTx/>
              <a:buChar char="-"/>
            </a:pPr>
            <a:r>
              <a:rPr lang="en-CA" sz="2400" dirty="0"/>
              <a:t>Paste code from file ‘Diabetes Prediction.txt’</a:t>
            </a:r>
          </a:p>
          <a:p>
            <a:pPr marL="285750" indent="-285750">
              <a:buFontTx/>
              <a:buChar char="-"/>
            </a:pPr>
            <a:endParaRPr lang="en-CA" sz="2400" dirty="0"/>
          </a:p>
          <a:p>
            <a:pPr marL="285750" indent="-285750">
              <a:buFontTx/>
              <a:buChar char="-"/>
            </a:pPr>
            <a:r>
              <a:rPr lang="en-CA" sz="2400" dirty="0"/>
              <a:t>Click on the run button next to it </a:t>
            </a:r>
            <a:endParaRPr lang="en-CA" dirty="0"/>
          </a:p>
          <a:p>
            <a:endParaRPr lang="en-CA" sz="2400" dirty="0"/>
          </a:p>
        </p:txBody>
      </p:sp>
      <p:pic>
        <p:nvPicPr>
          <p:cNvPr id="6" name="Picture 5">
            <a:extLst>
              <a:ext uri="{FF2B5EF4-FFF2-40B4-BE49-F238E27FC236}">
                <a16:creationId xmlns:a16="http://schemas.microsoft.com/office/drawing/2014/main" id="{48306B8A-1845-4375-ACE0-214EE58F3DC0}"/>
              </a:ext>
            </a:extLst>
          </p:cNvPr>
          <p:cNvPicPr>
            <a:picLocks noChangeAspect="1"/>
          </p:cNvPicPr>
          <p:nvPr/>
        </p:nvPicPr>
        <p:blipFill>
          <a:blip r:embed="rId2"/>
          <a:stretch>
            <a:fillRect/>
          </a:stretch>
        </p:blipFill>
        <p:spPr>
          <a:xfrm>
            <a:off x="1343232" y="2059109"/>
            <a:ext cx="2638425" cy="600075"/>
          </a:xfrm>
          <a:prstGeom prst="rect">
            <a:avLst/>
          </a:prstGeom>
        </p:spPr>
      </p:pic>
      <p:pic>
        <p:nvPicPr>
          <p:cNvPr id="3" name="Picture 2">
            <a:extLst>
              <a:ext uri="{FF2B5EF4-FFF2-40B4-BE49-F238E27FC236}">
                <a16:creationId xmlns:a16="http://schemas.microsoft.com/office/drawing/2014/main" id="{C1453044-643C-4003-BCE8-9F44659B6E3F}"/>
              </a:ext>
            </a:extLst>
          </p:cNvPr>
          <p:cNvPicPr>
            <a:picLocks noChangeAspect="1"/>
          </p:cNvPicPr>
          <p:nvPr/>
        </p:nvPicPr>
        <p:blipFill>
          <a:blip r:embed="rId3"/>
          <a:stretch>
            <a:fillRect/>
          </a:stretch>
        </p:blipFill>
        <p:spPr>
          <a:xfrm>
            <a:off x="5486400" y="5033861"/>
            <a:ext cx="609600" cy="460099"/>
          </a:xfrm>
          <a:prstGeom prst="rect">
            <a:avLst/>
          </a:prstGeom>
        </p:spPr>
      </p:pic>
    </p:spTree>
    <p:extLst>
      <p:ext uri="{BB962C8B-B14F-4D97-AF65-F5344CB8AC3E}">
        <p14:creationId xmlns:p14="http://schemas.microsoft.com/office/powerpoint/2010/main" val="134190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B21A-6849-4CC1-B071-CE68BFBD9873}"/>
              </a:ext>
            </a:extLst>
          </p:cNvPr>
          <p:cNvSpPr>
            <a:spLocks noGrp="1"/>
          </p:cNvSpPr>
          <p:nvPr>
            <p:ph type="title"/>
          </p:nvPr>
        </p:nvSpPr>
        <p:spPr/>
        <p:txBody>
          <a:bodyPr/>
          <a:lstStyle/>
          <a:p>
            <a:r>
              <a:rPr lang="en-CA" dirty="0"/>
              <a:t>Recap </a:t>
            </a:r>
          </a:p>
        </p:txBody>
      </p:sp>
      <p:sp>
        <p:nvSpPr>
          <p:cNvPr id="3" name="Content Placeholder 2">
            <a:extLst>
              <a:ext uri="{FF2B5EF4-FFF2-40B4-BE49-F238E27FC236}">
                <a16:creationId xmlns:a16="http://schemas.microsoft.com/office/drawing/2014/main" id="{A7611CD7-0A24-4E79-BC50-F0278A4237A6}"/>
              </a:ext>
            </a:extLst>
          </p:cNvPr>
          <p:cNvSpPr>
            <a:spLocks noGrp="1"/>
          </p:cNvSpPr>
          <p:nvPr>
            <p:ph idx="1"/>
          </p:nvPr>
        </p:nvSpPr>
        <p:spPr>
          <a:xfrm>
            <a:off x="652462" y="1439862"/>
            <a:ext cx="10515600" cy="4351338"/>
          </a:xfrm>
        </p:spPr>
        <p:txBody>
          <a:bodyPr>
            <a:normAutofit lnSpcReduction="10000"/>
          </a:bodyPr>
          <a:lstStyle/>
          <a:p>
            <a:pPr>
              <a:buFontTx/>
              <a:buChar char="-"/>
            </a:pPr>
            <a:r>
              <a:rPr lang="en-CA" sz="2400" dirty="0"/>
              <a:t>Types of learning </a:t>
            </a:r>
          </a:p>
          <a:p>
            <a:pPr lvl="1">
              <a:buFontTx/>
              <a:buChar char="-"/>
            </a:pPr>
            <a:r>
              <a:rPr lang="en-CA" sz="2000" dirty="0"/>
              <a:t>Supervised learning -&gt; classification, regression.</a:t>
            </a:r>
          </a:p>
          <a:p>
            <a:pPr lvl="1">
              <a:buFontTx/>
              <a:buChar char="-"/>
            </a:pPr>
            <a:r>
              <a:rPr lang="en-CA" sz="2000" dirty="0"/>
              <a:t>Unsupervised learning -&gt; clustering, association.</a:t>
            </a:r>
          </a:p>
          <a:p>
            <a:pPr>
              <a:buFontTx/>
              <a:buChar char="-"/>
            </a:pPr>
            <a:r>
              <a:rPr lang="en-CA" sz="2400" dirty="0"/>
              <a:t>Perceptron </a:t>
            </a:r>
          </a:p>
          <a:p>
            <a:pPr lvl="1">
              <a:buFontTx/>
              <a:buChar char="-"/>
            </a:pPr>
            <a:r>
              <a:rPr lang="en-CA" sz="2000" dirty="0"/>
              <a:t>As the simplest neural network </a:t>
            </a:r>
          </a:p>
          <a:p>
            <a:pPr lvl="1">
              <a:buFontTx/>
              <a:buChar char="-"/>
            </a:pPr>
            <a:r>
              <a:rPr lang="en-CA" sz="2000" dirty="0"/>
              <a:t>Has two input nodes and one output node</a:t>
            </a:r>
          </a:p>
          <a:p>
            <a:pPr lvl="1">
              <a:buFontTx/>
              <a:buChar char="-"/>
            </a:pPr>
            <a:r>
              <a:rPr lang="en-CA" sz="2000" dirty="0"/>
              <a:t>Has weights, linear combiner (does addition), activation function (output)</a:t>
            </a:r>
          </a:p>
          <a:p>
            <a:pPr>
              <a:buFontTx/>
              <a:buChar char="-"/>
            </a:pPr>
            <a:r>
              <a:rPr lang="en-CA" sz="2400" dirty="0"/>
              <a:t>Network Architecture</a:t>
            </a:r>
          </a:p>
          <a:p>
            <a:pPr lvl="1">
              <a:buFontTx/>
              <a:buChar char="-"/>
            </a:pPr>
            <a:r>
              <a:rPr lang="en-CA" sz="2000" dirty="0"/>
              <a:t>Input, Hidden and Output layers</a:t>
            </a:r>
          </a:p>
          <a:p>
            <a:pPr lvl="1">
              <a:buFontTx/>
              <a:buChar char="-"/>
            </a:pPr>
            <a:r>
              <a:rPr lang="en-CA" sz="2000" dirty="0"/>
              <a:t>Cost function that needs to be optimized.</a:t>
            </a:r>
          </a:p>
          <a:p>
            <a:pPr lvl="1">
              <a:buFontTx/>
              <a:buChar char="-"/>
            </a:pPr>
            <a:r>
              <a:rPr lang="en-CA" sz="2000" dirty="0"/>
              <a:t>Gradient descend as a method for above.</a:t>
            </a:r>
          </a:p>
          <a:p>
            <a:pPr lvl="1">
              <a:buFontTx/>
              <a:buChar char="-"/>
            </a:pPr>
            <a:r>
              <a:rPr lang="en-CA" sz="2000" dirty="0"/>
              <a:t>Backpropagation as a method of training </a:t>
            </a:r>
          </a:p>
        </p:txBody>
      </p:sp>
      <p:sp>
        <p:nvSpPr>
          <p:cNvPr id="4" name="Slide Number Placeholder 3">
            <a:extLst>
              <a:ext uri="{FF2B5EF4-FFF2-40B4-BE49-F238E27FC236}">
                <a16:creationId xmlns:a16="http://schemas.microsoft.com/office/drawing/2014/main" id="{5EA95C7A-52D3-476A-8FC8-93E3A1A16CE2}"/>
              </a:ext>
            </a:extLst>
          </p:cNvPr>
          <p:cNvSpPr>
            <a:spLocks noGrp="1"/>
          </p:cNvSpPr>
          <p:nvPr>
            <p:ph type="sldNum" sz="quarter" idx="12"/>
          </p:nvPr>
        </p:nvSpPr>
        <p:spPr/>
        <p:txBody>
          <a:bodyPr/>
          <a:lstStyle/>
          <a:p>
            <a:fld id="{5F124C21-B9A8-4FCF-B0A4-1D4867546EB9}" type="slidenum">
              <a:rPr lang="en-CA" smtClean="0"/>
              <a:t>2</a:t>
            </a:fld>
            <a:endParaRPr lang="en-CA"/>
          </a:p>
        </p:txBody>
      </p:sp>
    </p:spTree>
    <p:extLst>
      <p:ext uri="{BB962C8B-B14F-4D97-AF65-F5344CB8AC3E}">
        <p14:creationId xmlns:p14="http://schemas.microsoft.com/office/powerpoint/2010/main" val="892833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Code Example : Part 5</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20</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4524315"/>
          </a:xfrm>
          <a:prstGeom prst="rect">
            <a:avLst/>
          </a:prstGeom>
          <a:noFill/>
        </p:spPr>
        <p:txBody>
          <a:bodyPr wrap="square" rtlCol="0">
            <a:spAutoFit/>
          </a:bodyPr>
          <a:lstStyle/>
          <a:p>
            <a:pPr marL="285750" indent="-285750">
              <a:buFontTx/>
              <a:buChar char="-"/>
            </a:pPr>
            <a:r>
              <a:rPr lang="en-CA" sz="2400" dirty="0"/>
              <a:t>Results</a:t>
            </a:r>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r>
              <a:rPr lang="en-CA" sz="2400" dirty="0"/>
              <a:t>Things to check</a:t>
            </a:r>
          </a:p>
          <a:p>
            <a:pPr marL="742950" lvl="1" indent="-285750">
              <a:buFontTx/>
              <a:buChar char="-"/>
            </a:pPr>
            <a:r>
              <a:rPr lang="en-CA" sz="2400" dirty="0"/>
              <a:t>Accuracy and prediction results.</a:t>
            </a:r>
          </a:p>
          <a:p>
            <a:pPr marL="285750" indent="-285750">
              <a:buFontTx/>
              <a:buChar char="-"/>
            </a:pPr>
            <a:r>
              <a:rPr lang="en-CA" sz="2400" dirty="0"/>
              <a:t>Things that can be changed.</a:t>
            </a:r>
          </a:p>
          <a:p>
            <a:pPr marL="1200150" lvl="2" indent="-285750">
              <a:buFontTx/>
              <a:buChar char="-"/>
            </a:pPr>
            <a:r>
              <a:rPr lang="en-CA" sz="2400" dirty="0"/>
              <a:t>Epoch and batch sizes and see accuracy.</a:t>
            </a:r>
          </a:p>
        </p:txBody>
      </p:sp>
      <p:pic>
        <p:nvPicPr>
          <p:cNvPr id="7" name="Picture 6">
            <a:extLst>
              <a:ext uri="{FF2B5EF4-FFF2-40B4-BE49-F238E27FC236}">
                <a16:creationId xmlns:a16="http://schemas.microsoft.com/office/drawing/2014/main" id="{163DAF14-71EC-4F4F-92C7-FF2B848962FE}"/>
              </a:ext>
            </a:extLst>
          </p:cNvPr>
          <p:cNvPicPr>
            <a:picLocks noChangeAspect="1"/>
          </p:cNvPicPr>
          <p:nvPr/>
        </p:nvPicPr>
        <p:blipFill>
          <a:blip r:embed="rId2"/>
          <a:stretch>
            <a:fillRect/>
          </a:stretch>
        </p:blipFill>
        <p:spPr>
          <a:xfrm>
            <a:off x="1414977" y="1692361"/>
            <a:ext cx="7644618" cy="2246593"/>
          </a:xfrm>
          <a:prstGeom prst="rect">
            <a:avLst/>
          </a:prstGeom>
        </p:spPr>
      </p:pic>
    </p:spTree>
    <p:extLst>
      <p:ext uri="{BB962C8B-B14F-4D97-AF65-F5344CB8AC3E}">
        <p14:creationId xmlns:p14="http://schemas.microsoft.com/office/powerpoint/2010/main" val="12370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E34B-B546-4AA9-8992-153249EF6C1F}"/>
              </a:ext>
            </a:extLst>
          </p:cNvPr>
          <p:cNvSpPr>
            <a:spLocks noGrp="1"/>
          </p:cNvSpPr>
          <p:nvPr>
            <p:ph type="title"/>
          </p:nvPr>
        </p:nvSpPr>
        <p:spPr/>
        <p:txBody>
          <a:bodyPr/>
          <a:lstStyle/>
          <a:p>
            <a:r>
              <a:rPr lang="en-CA" dirty="0"/>
              <a:t>PC based Tools</a:t>
            </a:r>
          </a:p>
        </p:txBody>
      </p:sp>
      <p:sp>
        <p:nvSpPr>
          <p:cNvPr id="3" name="Text Placeholder 2">
            <a:extLst>
              <a:ext uri="{FF2B5EF4-FFF2-40B4-BE49-F238E27FC236}">
                <a16:creationId xmlns:a16="http://schemas.microsoft.com/office/drawing/2014/main" id="{DA7DB67F-AB0B-427B-AD6E-88A7BA6453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2CDA757-5A25-4C12-90CF-36C75BFCFFD3}"/>
              </a:ext>
            </a:extLst>
          </p:cNvPr>
          <p:cNvSpPr>
            <a:spLocks noGrp="1"/>
          </p:cNvSpPr>
          <p:nvPr>
            <p:ph type="sldNum" sz="quarter" idx="12"/>
          </p:nvPr>
        </p:nvSpPr>
        <p:spPr/>
        <p:txBody>
          <a:bodyPr/>
          <a:lstStyle/>
          <a:p>
            <a:fld id="{5F124C21-B9A8-4FCF-B0A4-1D4867546EB9}" type="slidenum">
              <a:rPr lang="en-CA" smtClean="0"/>
              <a:t>21</a:t>
            </a:fld>
            <a:endParaRPr lang="en-CA"/>
          </a:p>
        </p:txBody>
      </p:sp>
    </p:spTree>
    <p:extLst>
      <p:ext uri="{BB962C8B-B14F-4D97-AF65-F5344CB8AC3E}">
        <p14:creationId xmlns:p14="http://schemas.microsoft.com/office/powerpoint/2010/main" val="227760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1</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22</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4708981"/>
          </a:xfrm>
          <a:prstGeom prst="rect">
            <a:avLst/>
          </a:prstGeom>
          <a:noFill/>
        </p:spPr>
        <p:txBody>
          <a:bodyPr wrap="square" rtlCol="0">
            <a:spAutoFit/>
          </a:bodyPr>
          <a:lstStyle/>
          <a:p>
            <a:pPr marL="285750" indent="-285750">
              <a:buFontTx/>
              <a:buChar char="-"/>
            </a:pPr>
            <a:r>
              <a:rPr lang="en-CA" sz="2400" dirty="0"/>
              <a:t>Open a browser</a:t>
            </a:r>
          </a:p>
          <a:p>
            <a:endParaRPr lang="en-CA" sz="1200" dirty="0"/>
          </a:p>
          <a:p>
            <a:pPr marL="285750" indent="-285750">
              <a:buFontTx/>
              <a:buChar char="-"/>
            </a:pPr>
            <a:r>
              <a:rPr lang="en-CA" sz="2400" dirty="0"/>
              <a:t>Navigate to </a:t>
            </a:r>
            <a:r>
              <a:rPr lang="en-CA" sz="2400" dirty="0">
                <a:hlinkClick r:id="rId2"/>
              </a:rPr>
              <a:t>http://simbrain.net/Downloads/downloads_main.html</a:t>
            </a:r>
            <a:endParaRPr lang="en-CA" sz="2400" dirty="0"/>
          </a:p>
          <a:p>
            <a:pPr marL="285750" indent="-285750">
              <a:buFontTx/>
              <a:buChar char="-"/>
            </a:pPr>
            <a:endParaRPr lang="en-CA" sz="1200" dirty="0"/>
          </a:p>
          <a:p>
            <a:pPr marL="285750" indent="-285750">
              <a:buFontTx/>
              <a:buChar char="-"/>
            </a:pPr>
            <a:r>
              <a:rPr lang="en-CA" sz="2400" dirty="0"/>
              <a:t>Download </a:t>
            </a:r>
            <a:r>
              <a:rPr lang="en-CA" sz="2400" b="0" i="0" dirty="0" err="1">
                <a:solidFill>
                  <a:srgbClr val="1EAEDB"/>
                </a:solidFill>
                <a:effectLst/>
                <a:latin typeface="Raleway"/>
                <a:hlinkClick r:id="rId3"/>
              </a:rPr>
              <a:t>Simbrain</a:t>
            </a:r>
            <a:r>
              <a:rPr lang="en-CA" sz="2400" b="0" i="0" dirty="0">
                <a:solidFill>
                  <a:srgbClr val="1EAEDB"/>
                </a:solidFill>
                <a:effectLst/>
                <a:latin typeface="Raleway"/>
                <a:hlinkClick r:id="rId3"/>
              </a:rPr>
              <a:t> 3.04</a:t>
            </a:r>
            <a:endParaRPr lang="en-CA" sz="2400" b="0" i="0" dirty="0">
              <a:solidFill>
                <a:srgbClr val="1EAEDB"/>
              </a:solidFill>
              <a:effectLst/>
              <a:latin typeface="Raleway"/>
            </a:endParaRPr>
          </a:p>
          <a:p>
            <a:pPr marL="285750" indent="-285750">
              <a:buFontTx/>
              <a:buChar char="-"/>
            </a:pPr>
            <a:endParaRPr lang="en-CA" sz="1200" dirty="0">
              <a:solidFill>
                <a:srgbClr val="1EAEDB"/>
              </a:solidFill>
              <a:latin typeface="Raleway"/>
            </a:endParaRPr>
          </a:p>
          <a:p>
            <a:pPr marL="285750" indent="-285750">
              <a:buFontTx/>
              <a:buChar char="-"/>
            </a:pPr>
            <a:r>
              <a:rPr lang="en-CA" sz="2400" dirty="0"/>
              <a:t>Extract the zip file to get</a:t>
            </a:r>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endParaRPr lang="en-CA" sz="2400" dirty="0"/>
          </a:p>
          <a:p>
            <a:pPr marL="285750" indent="-285750">
              <a:buFontTx/>
              <a:buChar char="-"/>
            </a:pPr>
            <a:r>
              <a:rPr lang="en-CA" sz="2400" dirty="0"/>
              <a:t>Click on the </a:t>
            </a:r>
            <a:r>
              <a:rPr lang="en-CA" sz="2400" dirty="0" err="1"/>
              <a:t>Simbrain</a:t>
            </a:r>
            <a:r>
              <a:rPr lang="en-CA" sz="2400" dirty="0"/>
              <a:t> Executable Jar File.</a:t>
            </a:r>
            <a:endParaRPr lang="en-CA" dirty="0"/>
          </a:p>
        </p:txBody>
      </p:sp>
      <p:pic>
        <p:nvPicPr>
          <p:cNvPr id="6" name="Picture 5">
            <a:extLst>
              <a:ext uri="{FF2B5EF4-FFF2-40B4-BE49-F238E27FC236}">
                <a16:creationId xmlns:a16="http://schemas.microsoft.com/office/drawing/2014/main" id="{E192382A-DC40-40CC-857F-9CFD2D1C2265}"/>
              </a:ext>
            </a:extLst>
          </p:cNvPr>
          <p:cNvPicPr>
            <a:picLocks noChangeAspect="1"/>
          </p:cNvPicPr>
          <p:nvPr/>
        </p:nvPicPr>
        <p:blipFill>
          <a:blip r:embed="rId4"/>
          <a:stretch>
            <a:fillRect/>
          </a:stretch>
        </p:blipFill>
        <p:spPr>
          <a:xfrm>
            <a:off x="1747911" y="3542420"/>
            <a:ext cx="6248400" cy="1714500"/>
          </a:xfrm>
          <a:prstGeom prst="rect">
            <a:avLst/>
          </a:prstGeom>
        </p:spPr>
      </p:pic>
    </p:spTree>
    <p:extLst>
      <p:ext uri="{BB962C8B-B14F-4D97-AF65-F5344CB8AC3E}">
        <p14:creationId xmlns:p14="http://schemas.microsoft.com/office/powerpoint/2010/main" val="7078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2</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23</a:t>
            </a:fld>
            <a:endParaRPr lang="en-CA" dirty="0"/>
          </a:p>
        </p:txBody>
      </p:sp>
      <p:sp>
        <p:nvSpPr>
          <p:cNvPr id="8" name="TextBox 7">
            <a:extLst>
              <a:ext uri="{FF2B5EF4-FFF2-40B4-BE49-F238E27FC236}">
                <a16:creationId xmlns:a16="http://schemas.microsoft.com/office/drawing/2014/main" id="{6AD7A0A2-B5BC-4036-B066-DAF465FF0995}"/>
              </a:ext>
            </a:extLst>
          </p:cNvPr>
          <p:cNvSpPr txBox="1"/>
          <p:nvPr/>
        </p:nvSpPr>
        <p:spPr>
          <a:xfrm>
            <a:off x="940904" y="1220938"/>
            <a:ext cx="10412896" cy="4524315"/>
          </a:xfrm>
          <a:prstGeom prst="rect">
            <a:avLst/>
          </a:prstGeom>
          <a:noFill/>
        </p:spPr>
        <p:txBody>
          <a:bodyPr wrap="square" rtlCol="0">
            <a:spAutoFit/>
          </a:bodyPr>
          <a:lstStyle/>
          <a:p>
            <a:pPr marL="342900" indent="-342900">
              <a:buFontTx/>
              <a:buChar char="-"/>
            </a:pPr>
            <a:r>
              <a:rPr lang="en-CA" sz="2400" dirty="0"/>
              <a:t>Basic Backpropagation model for pattern recognition</a:t>
            </a:r>
          </a:p>
          <a:p>
            <a:pPr marL="342900" indent="-342900">
              <a:buFontTx/>
              <a:buChar char="-"/>
            </a:pPr>
            <a:endParaRPr lang="en-CA" sz="1200" dirty="0"/>
          </a:p>
          <a:p>
            <a:pPr marL="342900" indent="-342900">
              <a:buFontTx/>
              <a:buChar char="-"/>
            </a:pPr>
            <a:r>
              <a:rPr lang="en-CA" sz="2400" dirty="0"/>
              <a:t>Input  will be</a:t>
            </a:r>
          </a:p>
          <a:p>
            <a:r>
              <a:rPr lang="en-CA" sz="2400" dirty="0"/>
              <a:t>     1,0,0,0</a:t>
            </a:r>
          </a:p>
          <a:p>
            <a:r>
              <a:rPr lang="en-CA" sz="2400" dirty="0"/>
              <a:t>      0,1,0,0</a:t>
            </a:r>
          </a:p>
          <a:p>
            <a:r>
              <a:rPr lang="en-CA" sz="2400" dirty="0"/>
              <a:t>      0,0,1,0</a:t>
            </a:r>
          </a:p>
          <a:p>
            <a:r>
              <a:rPr lang="en-CA" sz="2400" dirty="0"/>
              <a:t>      0,0,0,1</a:t>
            </a:r>
          </a:p>
          <a:p>
            <a:endParaRPr lang="en-CA" sz="1200" dirty="0"/>
          </a:p>
          <a:p>
            <a:pPr marL="342900" indent="-342900">
              <a:buFontTx/>
              <a:buChar char="-"/>
            </a:pPr>
            <a:r>
              <a:rPr lang="en-CA" sz="2400" dirty="0"/>
              <a:t>Output will be</a:t>
            </a:r>
          </a:p>
          <a:p>
            <a:r>
              <a:rPr lang="en-CA" sz="2400" dirty="0"/>
              <a:t>     0,0,0,1</a:t>
            </a:r>
          </a:p>
          <a:p>
            <a:r>
              <a:rPr lang="en-CA" sz="2400" dirty="0"/>
              <a:t>     0,0,1,0</a:t>
            </a:r>
          </a:p>
          <a:p>
            <a:r>
              <a:rPr lang="en-CA" sz="2400" dirty="0"/>
              <a:t>     0,1,0,0</a:t>
            </a:r>
          </a:p>
          <a:p>
            <a:r>
              <a:rPr lang="en-CA" sz="2400" dirty="0"/>
              <a:t>     1,0,0,0</a:t>
            </a:r>
          </a:p>
        </p:txBody>
      </p:sp>
    </p:spTree>
    <p:extLst>
      <p:ext uri="{BB962C8B-B14F-4D97-AF65-F5344CB8AC3E}">
        <p14:creationId xmlns:p14="http://schemas.microsoft.com/office/powerpoint/2010/main" val="1792667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3</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24</a:t>
            </a:fld>
            <a:endParaRPr lang="en-CA" dirty="0"/>
          </a:p>
        </p:txBody>
      </p:sp>
      <p:pic>
        <p:nvPicPr>
          <p:cNvPr id="5" name="Picture 4">
            <a:extLst>
              <a:ext uri="{FF2B5EF4-FFF2-40B4-BE49-F238E27FC236}">
                <a16:creationId xmlns:a16="http://schemas.microsoft.com/office/drawing/2014/main" id="{909983E5-6FF6-4D27-B3BF-CEC183F89FB0}"/>
              </a:ext>
            </a:extLst>
          </p:cNvPr>
          <p:cNvPicPr>
            <a:picLocks noChangeAspect="1"/>
          </p:cNvPicPr>
          <p:nvPr/>
        </p:nvPicPr>
        <p:blipFill>
          <a:blip r:embed="rId2"/>
          <a:stretch>
            <a:fillRect/>
          </a:stretch>
        </p:blipFill>
        <p:spPr>
          <a:xfrm>
            <a:off x="997227" y="2064026"/>
            <a:ext cx="6248400" cy="3657600"/>
          </a:xfrm>
          <a:prstGeom prst="rect">
            <a:avLst/>
          </a:prstGeom>
        </p:spPr>
      </p:pic>
      <p:sp>
        <p:nvSpPr>
          <p:cNvPr id="6" name="TextBox 5">
            <a:extLst>
              <a:ext uri="{FF2B5EF4-FFF2-40B4-BE49-F238E27FC236}">
                <a16:creationId xmlns:a16="http://schemas.microsoft.com/office/drawing/2014/main" id="{2E4479C1-4992-4AE6-B4B5-257227FC2CBA}"/>
              </a:ext>
            </a:extLst>
          </p:cNvPr>
          <p:cNvSpPr txBox="1"/>
          <p:nvPr/>
        </p:nvSpPr>
        <p:spPr>
          <a:xfrm>
            <a:off x="997227" y="1180816"/>
            <a:ext cx="8878956" cy="461665"/>
          </a:xfrm>
          <a:prstGeom prst="rect">
            <a:avLst/>
          </a:prstGeom>
          <a:noFill/>
        </p:spPr>
        <p:txBody>
          <a:bodyPr wrap="square" rtlCol="0">
            <a:spAutoFit/>
          </a:bodyPr>
          <a:lstStyle/>
          <a:p>
            <a:r>
              <a:rPr lang="en-CA" dirty="0"/>
              <a:t> </a:t>
            </a:r>
            <a:r>
              <a:rPr lang="en-CA" sz="2400" dirty="0"/>
              <a:t>Click on Insert New Network to get as below</a:t>
            </a:r>
          </a:p>
        </p:txBody>
      </p:sp>
    </p:spTree>
    <p:extLst>
      <p:ext uri="{BB962C8B-B14F-4D97-AF65-F5344CB8AC3E}">
        <p14:creationId xmlns:p14="http://schemas.microsoft.com/office/powerpoint/2010/main" val="146657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4</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25</a:t>
            </a:fld>
            <a:endParaRPr lang="en-CA" dirty="0"/>
          </a:p>
        </p:txBody>
      </p:sp>
      <p:pic>
        <p:nvPicPr>
          <p:cNvPr id="5" name="Picture 4">
            <a:extLst>
              <a:ext uri="{FF2B5EF4-FFF2-40B4-BE49-F238E27FC236}">
                <a16:creationId xmlns:a16="http://schemas.microsoft.com/office/drawing/2014/main" id="{01D1510A-7B70-4F4B-BACA-CBB968BC7349}"/>
              </a:ext>
            </a:extLst>
          </p:cNvPr>
          <p:cNvPicPr>
            <a:picLocks noChangeAspect="1"/>
          </p:cNvPicPr>
          <p:nvPr/>
        </p:nvPicPr>
        <p:blipFill>
          <a:blip r:embed="rId2"/>
          <a:stretch>
            <a:fillRect/>
          </a:stretch>
        </p:blipFill>
        <p:spPr>
          <a:xfrm>
            <a:off x="838200" y="1786597"/>
            <a:ext cx="9523828" cy="4304794"/>
          </a:xfrm>
          <a:prstGeom prst="rect">
            <a:avLst/>
          </a:prstGeom>
        </p:spPr>
      </p:pic>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8878956" cy="461665"/>
          </a:xfrm>
          <a:prstGeom prst="rect">
            <a:avLst/>
          </a:prstGeom>
          <a:noFill/>
        </p:spPr>
        <p:txBody>
          <a:bodyPr wrap="square" rtlCol="0">
            <a:spAutoFit/>
          </a:bodyPr>
          <a:lstStyle/>
          <a:p>
            <a:r>
              <a:rPr lang="en-CA" sz="2400" dirty="0"/>
              <a:t>Get the Back Propagation menu as below</a:t>
            </a:r>
          </a:p>
        </p:txBody>
      </p:sp>
    </p:spTree>
    <p:extLst>
      <p:ext uri="{BB962C8B-B14F-4D97-AF65-F5344CB8AC3E}">
        <p14:creationId xmlns:p14="http://schemas.microsoft.com/office/powerpoint/2010/main" val="229286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5</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26</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8878956" cy="461665"/>
          </a:xfrm>
          <a:prstGeom prst="rect">
            <a:avLst/>
          </a:prstGeom>
          <a:noFill/>
        </p:spPr>
        <p:txBody>
          <a:bodyPr wrap="square" rtlCol="0">
            <a:spAutoFit/>
          </a:bodyPr>
          <a:lstStyle/>
          <a:p>
            <a:r>
              <a:rPr lang="en-CA" sz="2400" dirty="0"/>
              <a:t>Choose network details as below . Then click OK.</a:t>
            </a:r>
          </a:p>
        </p:txBody>
      </p:sp>
      <p:pic>
        <p:nvPicPr>
          <p:cNvPr id="7" name="Picture 6">
            <a:extLst>
              <a:ext uri="{FF2B5EF4-FFF2-40B4-BE49-F238E27FC236}">
                <a16:creationId xmlns:a16="http://schemas.microsoft.com/office/drawing/2014/main" id="{3B5B31A8-9CE9-4307-A595-C453A9C0DB42}"/>
              </a:ext>
            </a:extLst>
          </p:cNvPr>
          <p:cNvPicPr>
            <a:picLocks noChangeAspect="1"/>
          </p:cNvPicPr>
          <p:nvPr/>
        </p:nvPicPr>
        <p:blipFill>
          <a:blip r:embed="rId2"/>
          <a:stretch>
            <a:fillRect/>
          </a:stretch>
        </p:blipFill>
        <p:spPr>
          <a:xfrm>
            <a:off x="997227" y="1766464"/>
            <a:ext cx="7023652" cy="4044360"/>
          </a:xfrm>
          <a:prstGeom prst="rect">
            <a:avLst/>
          </a:prstGeom>
        </p:spPr>
      </p:pic>
    </p:spTree>
    <p:extLst>
      <p:ext uri="{BB962C8B-B14F-4D97-AF65-F5344CB8AC3E}">
        <p14:creationId xmlns:p14="http://schemas.microsoft.com/office/powerpoint/2010/main" val="94265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6</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27</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9962321" cy="461665"/>
          </a:xfrm>
          <a:prstGeom prst="rect">
            <a:avLst/>
          </a:prstGeom>
          <a:noFill/>
        </p:spPr>
        <p:txBody>
          <a:bodyPr wrap="square" rtlCol="0">
            <a:spAutoFit/>
          </a:bodyPr>
          <a:lstStyle/>
          <a:p>
            <a:r>
              <a:rPr lang="en-CA" sz="2400" dirty="0"/>
              <a:t>Choose the Backpropagation tab and right click to open the edit window</a:t>
            </a:r>
          </a:p>
        </p:txBody>
      </p:sp>
      <p:pic>
        <p:nvPicPr>
          <p:cNvPr id="5" name="Picture 4">
            <a:extLst>
              <a:ext uri="{FF2B5EF4-FFF2-40B4-BE49-F238E27FC236}">
                <a16:creationId xmlns:a16="http://schemas.microsoft.com/office/drawing/2014/main" id="{97648A26-17EC-493D-A1DD-1C297B3C982C}"/>
              </a:ext>
            </a:extLst>
          </p:cNvPr>
          <p:cNvPicPr>
            <a:picLocks noChangeAspect="1"/>
          </p:cNvPicPr>
          <p:nvPr/>
        </p:nvPicPr>
        <p:blipFill>
          <a:blip r:embed="rId2"/>
          <a:stretch>
            <a:fillRect/>
          </a:stretch>
        </p:blipFill>
        <p:spPr>
          <a:xfrm>
            <a:off x="997227" y="1642481"/>
            <a:ext cx="9846365" cy="4292326"/>
          </a:xfrm>
          <a:prstGeom prst="rect">
            <a:avLst/>
          </a:prstGeom>
        </p:spPr>
      </p:pic>
    </p:spTree>
    <p:extLst>
      <p:ext uri="{BB962C8B-B14F-4D97-AF65-F5344CB8AC3E}">
        <p14:creationId xmlns:p14="http://schemas.microsoft.com/office/powerpoint/2010/main" val="847228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7</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28</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9962321" cy="830997"/>
          </a:xfrm>
          <a:prstGeom prst="rect">
            <a:avLst/>
          </a:prstGeom>
          <a:noFill/>
        </p:spPr>
        <p:txBody>
          <a:bodyPr wrap="square" rtlCol="0">
            <a:spAutoFit/>
          </a:bodyPr>
          <a:lstStyle/>
          <a:p>
            <a:r>
              <a:rPr lang="en-CA" sz="2400" dirty="0"/>
              <a:t>Change input and target data by selecting the tabs and changing column values</a:t>
            </a:r>
          </a:p>
          <a:p>
            <a:r>
              <a:rPr lang="en-CA" sz="2400" dirty="0"/>
              <a:t>Delete the last rows by selecting and right click of mouse.</a:t>
            </a:r>
          </a:p>
        </p:txBody>
      </p:sp>
      <p:pic>
        <p:nvPicPr>
          <p:cNvPr id="7" name="Picture 6">
            <a:extLst>
              <a:ext uri="{FF2B5EF4-FFF2-40B4-BE49-F238E27FC236}">
                <a16:creationId xmlns:a16="http://schemas.microsoft.com/office/drawing/2014/main" id="{93E3160D-F20F-44C0-90D6-DEC4C4A4A31B}"/>
              </a:ext>
            </a:extLst>
          </p:cNvPr>
          <p:cNvPicPr>
            <a:picLocks noChangeAspect="1"/>
          </p:cNvPicPr>
          <p:nvPr/>
        </p:nvPicPr>
        <p:blipFill>
          <a:blip r:embed="rId2"/>
          <a:stretch>
            <a:fillRect/>
          </a:stretch>
        </p:blipFill>
        <p:spPr>
          <a:xfrm>
            <a:off x="1344416" y="2345606"/>
            <a:ext cx="5057775" cy="2886075"/>
          </a:xfrm>
          <a:prstGeom prst="rect">
            <a:avLst/>
          </a:prstGeom>
        </p:spPr>
      </p:pic>
    </p:spTree>
    <p:extLst>
      <p:ext uri="{BB962C8B-B14F-4D97-AF65-F5344CB8AC3E}">
        <p14:creationId xmlns:p14="http://schemas.microsoft.com/office/powerpoint/2010/main" val="1338077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8</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29</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9962321" cy="830997"/>
          </a:xfrm>
          <a:prstGeom prst="rect">
            <a:avLst/>
          </a:prstGeom>
          <a:noFill/>
        </p:spPr>
        <p:txBody>
          <a:bodyPr wrap="square" rtlCol="0">
            <a:spAutoFit/>
          </a:bodyPr>
          <a:lstStyle/>
          <a:p>
            <a:r>
              <a:rPr lang="en-CA" sz="2400" dirty="0"/>
              <a:t>Run training using the Train tab. You can change parameters also by clicking on the        icon..</a:t>
            </a:r>
          </a:p>
        </p:txBody>
      </p:sp>
      <p:pic>
        <p:nvPicPr>
          <p:cNvPr id="5" name="Picture 4">
            <a:extLst>
              <a:ext uri="{FF2B5EF4-FFF2-40B4-BE49-F238E27FC236}">
                <a16:creationId xmlns:a16="http://schemas.microsoft.com/office/drawing/2014/main" id="{7EB73E2C-3B9C-408A-B445-6538062EAC34}"/>
              </a:ext>
            </a:extLst>
          </p:cNvPr>
          <p:cNvPicPr>
            <a:picLocks noChangeAspect="1"/>
          </p:cNvPicPr>
          <p:nvPr/>
        </p:nvPicPr>
        <p:blipFill>
          <a:blip r:embed="rId2"/>
          <a:stretch>
            <a:fillRect/>
          </a:stretch>
        </p:blipFill>
        <p:spPr>
          <a:xfrm>
            <a:off x="1140101" y="2133599"/>
            <a:ext cx="5200650" cy="3755335"/>
          </a:xfrm>
          <a:prstGeom prst="rect">
            <a:avLst/>
          </a:prstGeom>
        </p:spPr>
      </p:pic>
      <p:pic>
        <p:nvPicPr>
          <p:cNvPr id="9" name="Picture 8">
            <a:extLst>
              <a:ext uri="{FF2B5EF4-FFF2-40B4-BE49-F238E27FC236}">
                <a16:creationId xmlns:a16="http://schemas.microsoft.com/office/drawing/2014/main" id="{F7B18566-8DBC-4E8D-91C6-FD8B3E710C7D}"/>
              </a:ext>
            </a:extLst>
          </p:cNvPr>
          <p:cNvPicPr>
            <a:picLocks noChangeAspect="1"/>
          </p:cNvPicPr>
          <p:nvPr/>
        </p:nvPicPr>
        <p:blipFill>
          <a:blip r:embed="rId3"/>
          <a:stretch>
            <a:fillRect/>
          </a:stretch>
        </p:blipFill>
        <p:spPr>
          <a:xfrm>
            <a:off x="1536630" y="1592713"/>
            <a:ext cx="504825" cy="419100"/>
          </a:xfrm>
          <a:prstGeom prst="rect">
            <a:avLst/>
          </a:prstGeom>
        </p:spPr>
      </p:pic>
      <p:pic>
        <p:nvPicPr>
          <p:cNvPr id="11" name="Picture 10">
            <a:extLst>
              <a:ext uri="{FF2B5EF4-FFF2-40B4-BE49-F238E27FC236}">
                <a16:creationId xmlns:a16="http://schemas.microsoft.com/office/drawing/2014/main" id="{21E5E492-3D29-4362-8B99-031AFCBA6138}"/>
              </a:ext>
            </a:extLst>
          </p:cNvPr>
          <p:cNvPicPr>
            <a:picLocks noChangeAspect="1"/>
          </p:cNvPicPr>
          <p:nvPr/>
        </p:nvPicPr>
        <p:blipFill>
          <a:blip r:embed="rId4"/>
          <a:stretch>
            <a:fillRect/>
          </a:stretch>
        </p:blipFill>
        <p:spPr>
          <a:xfrm>
            <a:off x="6838950" y="2207494"/>
            <a:ext cx="1771650" cy="1581150"/>
          </a:xfrm>
          <a:prstGeom prst="rect">
            <a:avLst/>
          </a:prstGeom>
        </p:spPr>
      </p:pic>
    </p:spTree>
    <p:extLst>
      <p:ext uri="{BB962C8B-B14F-4D97-AF65-F5344CB8AC3E}">
        <p14:creationId xmlns:p14="http://schemas.microsoft.com/office/powerpoint/2010/main" val="353994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Fun Fact : AI and movie ratings</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fld id="{5F124C21-B9A8-4FCF-B0A4-1D4867546EB9}" type="slidenum">
              <a:rPr lang="en-CA" smtClean="0"/>
              <a:t>3</a:t>
            </a:fld>
            <a:endParaRPr lang="en-CA"/>
          </a:p>
        </p:txBody>
      </p:sp>
      <p:sp>
        <p:nvSpPr>
          <p:cNvPr id="5" name="TextBox 4">
            <a:extLst>
              <a:ext uri="{FF2B5EF4-FFF2-40B4-BE49-F238E27FC236}">
                <a16:creationId xmlns:a16="http://schemas.microsoft.com/office/drawing/2014/main" id="{95AA26E8-2B4D-4A79-AEDC-E0BBB0C216C6}"/>
              </a:ext>
            </a:extLst>
          </p:cNvPr>
          <p:cNvSpPr txBox="1"/>
          <p:nvPr/>
        </p:nvSpPr>
        <p:spPr>
          <a:xfrm>
            <a:off x="1141757" y="5856434"/>
            <a:ext cx="10787270" cy="230832"/>
          </a:xfrm>
          <a:prstGeom prst="rect">
            <a:avLst/>
          </a:prstGeom>
          <a:noFill/>
        </p:spPr>
        <p:txBody>
          <a:bodyPr wrap="square" rtlCol="0">
            <a:spAutoFit/>
          </a:bodyPr>
          <a:lstStyle/>
          <a:p>
            <a:pPr algn="l"/>
            <a:r>
              <a:rPr lang="en-CA" sz="900" dirty="0"/>
              <a:t>Source: </a:t>
            </a:r>
            <a:r>
              <a:rPr lang="en-CA" sz="900" b="0" i="0" dirty="0">
                <a:solidFill>
                  <a:srgbClr val="333333"/>
                </a:solidFill>
                <a:effectLst/>
                <a:latin typeface="Helvetica Neue"/>
              </a:rPr>
              <a:t>University of Southern California. "AI tool may predict movies' future ratings." ScienceDaily. ScienceDaily, 17 November 2020. &lt;www.sciencedaily.com/releases/2020/11/201117144539.htm&gt;</a:t>
            </a:r>
            <a:endParaRPr lang="en-CA" sz="900" dirty="0"/>
          </a:p>
        </p:txBody>
      </p:sp>
      <p:sp>
        <p:nvSpPr>
          <p:cNvPr id="3" name="TextBox 2">
            <a:extLst>
              <a:ext uri="{FF2B5EF4-FFF2-40B4-BE49-F238E27FC236}">
                <a16:creationId xmlns:a16="http://schemas.microsoft.com/office/drawing/2014/main" id="{116F1A47-B7C0-482A-8D53-5E64E45F105E}"/>
              </a:ext>
            </a:extLst>
          </p:cNvPr>
          <p:cNvSpPr txBox="1"/>
          <p:nvPr/>
        </p:nvSpPr>
        <p:spPr>
          <a:xfrm>
            <a:off x="838200" y="1405100"/>
            <a:ext cx="8306376" cy="369332"/>
          </a:xfrm>
          <a:prstGeom prst="rect">
            <a:avLst/>
          </a:prstGeom>
          <a:noFill/>
        </p:spPr>
        <p:txBody>
          <a:bodyPr wrap="none" rtlCol="0">
            <a:spAutoFit/>
          </a:bodyPr>
          <a:lstStyle/>
          <a:p>
            <a:r>
              <a:rPr lang="en-CA" dirty="0"/>
              <a:t>Research being done at University of Southern California, Viterbi School of Engineering</a:t>
            </a:r>
          </a:p>
        </p:txBody>
      </p:sp>
      <p:sp>
        <p:nvSpPr>
          <p:cNvPr id="6" name="Rectangle 5">
            <a:extLst>
              <a:ext uri="{FF2B5EF4-FFF2-40B4-BE49-F238E27FC236}">
                <a16:creationId xmlns:a16="http://schemas.microsoft.com/office/drawing/2014/main" id="{D8CED8F7-3532-4DF8-8781-78FA546941C1}"/>
              </a:ext>
            </a:extLst>
          </p:cNvPr>
          <p:cNvSpPr/>
          <p:nvPr/>
        </p:nvSpPr>
        <p:spPr>
          <a:xfrm>
            <a:off x="3986212" y="3152001"/>
            <a:ext cx="2771775" cy="142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Neural Network based system</a:t>
            </a:r>
          </a:p>
          <a:p>
            <a:pPr algn="ctr"/>
            <a:r>
              <a:rPr lang="en-CA" dirty="0"/>
              <a:t>Processes  semantics (meanings of words / sentences) and sentiments</a:t>
            </a:r>
          </a:p>
        </p:txBody>
      </p:sp>
      <p:sp>
        <p:nvSpPr>
          <p:cNvPr id="9" name="Arrow: Down 8">
            <a:extLst>
              <a:ext uri="{FF2B5EF4-FFF2-40B4-BE49-F238E27FC236}">
                <a16:creationId xmlns:a16="http://schemas.microsoft.com/office/drawing/2014/main" id="{1E28E20B-9319-4425-B56D-AFB1C8574DE3}"/>
              </a:ext>
            </a:extLst>
          </p:cNvPr>
          <p:cNvSpPr/>
          <p:nvPr/>
        </p:nvSpPr>
        <p:spPr>
          <a:xfrm>
            <a:off x="4664868" y="1976198"/>
            <a:ext cx="1042988" cy="10017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257FBD87-CE7F-4A0E-800D-E897DA435968}"/>
              </a:ext>
            </a:extLst>
          </p:cNvPr>
          <p:cNvSpPr txBox="1"/>
          <p:nvPr/>
        </p:nvSpPr>
        <p:spPr>
          <a:xfrm>
            <a:off x="5943600" y="2171700"/>
            <a:ext cx="3607270" cy="923330"/>
          </a:xfrm>
          <a:prstGeom prst="rect">
            <a:avLst/>
          </a:prstGeom>
          <a:noFill/>
        </p:spPr>
        <p:txBody>
          <a:bodyPr wrap="none" rtlCol="0">
            <a:spAutoFit/>
          </a:bodyPr>
          <a:lstStyle/>
          <a:p>
            <a:r>
              <a:rPr lang="en-CA" dirty="0"/>
              <a:t>Trained by 992 movie scripts</a:t>
            </a:r>
          </a:p>
          <a:p>
            <a:r>
              <a:rPr lang="en-CA" dirty="0"/>
              <a:t> on risk behaviour, pattern, language</a:t>
            </a:r>
          </a:p>
          <a:p>
            <a:endParaRPr lang="en-CA" dirty="0"/>
          </a:p>
        </p:txBody>
      </p:sp>
      <p:sp>
        <p:nvSpPr>
          <p:cNvPr id="11" name="Arrow: Right 10">
            <a:extLst>
              <a:ext uri="{FF2B5EF4-FFF2-40B4-BE49-F238E27FC236}">
                <a16:creationId xmlns:a16="http://schemas.microsoft.com/office/drawing/2014/main" id="{B6B2B036-137A-4419-ADD7-1A5D83EE680E}"/>
              </a:ext>
            </a:extLst>
          </p:cNvPr>
          <p:cNvSpPr/>
          <p:nvPr/>
        </p:nvSpPr>
        <p:spPr>
          <a:xfrm>
            <a:off x="2014538" y="3280947"/>
            <a:ext cx="1471612" cy="82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D3099CF3-6EAE-4047-80E6-B79D82B74116}"/>
              </a:ext>
            </a:extLst>
          </p:cNvPr>
          <p:cNvSpPr txBox="1"/>
          <p:nvPr/>
        </p:nvSpPr>
        <p:spPr>
          <a:xfrm>
            <a:off x="1828393" y="4128430"/>
            <a:ext cx="1814920" cy="369332"/>
          </a:xfrm>
          <a:prstGeom prst="rect">
            <a:avLst/>
          </a:prstGeom>
          <a:noFill/>
        </p:spPr>
        <p:txBody>
          <a:bodyPr wrap="none" rtlCol="0">
            <a:spAutoFit/>
          </a:bodyPr>
          <a:lstStyle/>
          <a:p>
            <a:r>
              <a:rPr lang="en-CA" dirty="0"/>
              <a:t>New movie script</a:t>
            </a:r>
          </a:p>
        </p:txBody>
      </p:sp>
      <p:sp>
        <p:nvSpPr>
          <p:cNvPr id="13" name="Arrow: Right 12">
            <a:extLst>
              <a:ext uri="{FF2B5EF4-FFF2-40B4-BE49-F238E27FC236}">
                <a16:creationId xmlns:a16="http://schemas.microsoft.com/office/drawing/2014/main" id="{7804CAFE-7644-4EA7-9A73-E375BB7565ED}"/>
              </a:ext>
            </a:extLst>
          </p:cNvPr>
          <p:cNvSpPr/>
          <p:nvPr/>
        </p:nvSpPr>
        <p:spPr>
          <a:xfrm>
            <a:off x="7090010" y="3354973"/>
            <a:ext cx="1314450" cy="67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89EB2B1E-D3B8-494D-AD02-EB37612307E4}"/>
              </a:ext>
            </a:extLst>
          </p:cNvPr>
          <p:cNvSpPr txBox="1"/>
          <p:nvPr/>
        </p:nvSpPr>
        <p:spPr>
          <a:xfrm>
            <a:off x="6981418" y="4056528"/>
            <a:ext cx="1782860" cy="369332"/>
          </a:xfrm>
          <a:prstGeom prst="rect">
            <a:avLst/>
          </a:prstGeom>
          <a:noFill/>
        </p:spPr>
        <p:txBody>
          <a:bodyPr wrap="none" rtlCol="0">
            <a:spAutoFit/>
          </a:bodyPr>
          <a:lstStyle/>
          <a:p>
            <a:r>
              <a:rPr lang="en-CA" dirty="0"/>
              <a:t> Rating for movie</a:t>
            </a:r>
          </a:p>
        </p:txBody>
      </p:sp>
      <p:sp>
        <p:nvSpPr>
          <p:cNvPr id="17" name="TextBox 16">
            <a:extLst>
              <a:ext uri="{FF2B5EF4-FFF2-40B4-BE49-F238E27FC236}">
                <a16:creationId xmlns:a16="http://schemas.microsoft.com/office/drawing/2014/main" id="{5006A4CE-1FDE-4253-AB85-8A44E3F10C5B}"/>
              </a:ext>
            </a:extLst>
          </p:cNvPr>
          <p:cNvSpPr txBox="1"/>
          <p:nvPr/>
        </p:nvSpPr>
        <p:spPr>
          <a:xfrm>
            <a:off x="1033174" y="4860718"/>
            <a:ext cx="9627957" cy="923330"/>
          </a:xfrm>
          <a:prstGeom prst="rect">
            <a:avLst/>
          </a:prstGeom>
          <a:noFill/>
        </p:spPr>
        <p:txBody>
          <a:bodyPr wrap="none" rtlCol="0">
            <a:spAutoFit/>
          </a:bodyPr>
          <a:lstStyle/>
          <a:p>
            <a:r>
              <a:rPr lang="en-CA" dirty="0"/>
              <a:t>Traditional way : Humans view and rate after movie has been made</a:t>
            </a:r>
          </a:p>
          <a:p>
            <a:r>
              <a:rPr lang="en-CA" dirty="0"/>
              <a:t> New AI based approach : Rating will be made in less time, even before a single scene is shot </a:t>
            </a:r>
          </a:p>
          <a:p>
            <a:r>
              <a:rPr lang="en-CA" dirty="0"/>
              <a:t>                                               So appropriate changes can be made, saving time and money (profitability)</a:t>
            </a:r>
          </a:p>
        </p:txBody>
      </p:sp>
    </p:spTree>
    <p:extLst>
      <p:ext uri="{BB962C8B-B14F-4D97-AF65-F5344CB8AC3E}">
        <p14:creationId xmlns:p14="http://schemas.microsoft.com/office/powerpoint/2010/main" val="1331302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9</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30</a:t>
            </a:fld>
            <a:endParaRPr lang="en-CA" dirty="0"/>
          </a:p>
        </p:txBody>
      </p:sp>
      <p:sp>
        <p:nvSpPr>
          <p:cNvPr id="3" name="TextBox 2">
            <a:extLst>
              <a:ext uri="{FF2B5EF4-FFF2-40B4-BE49-F238E27FC236}">
                <a16:creationId xmlns:a16="http://schemas.microsoft.com/office/drawing/2014/main" id="{198593C9-9119-4B4A-BFEC-79054FC75CAE}"/>
              </a:ext>
            </a:extLst>
          </p:cNvPr>
          <p:cNvSpPr txBox="1"/>
          <p:nvPr/>
        </p:nvSpPr>
        <p:spPr>
          <a:xfrm>
            <a:off x="967409" y="1225145"/>
            <a:ext cx="10217426" cy="461665"/>
          </a:xfrm>
          <a:prstGeom prst="rect">
            <a:avLst/>
          </a:prstGeom>
          <a:noFill/>
        </p:spPr>
        <p:txBody>
          <a:bodyPr wrap="square" rtlCol="0">
            <a:spAutoFit/>
          </a:bodyPr>
          <a:lstStyle/>
          <a:p>
            <a:r>
              <a:rPr lang="en-CA" sz="2400" dirty="0"/>
              <a:t>Train the model using iterations. The error will reduce on subsequent iterations.</a:t>
            </a:r>
          </a:p>
        </p:txBody>
      </p:sp>
      <p:pic>
        <p:nvPicPr>
          <p:cNvPr id="8" name="Picture 7">
            <a:extLst>
              <a:ext uri="{FF2B5EF4-FFF2-40B4-BE49-F238E27FC236}">
                <a16:creationId xmlns:a16="http://schemas.microsoft.com/office/drawing/2014/main" id="{64C64AFE-7705-4910-8E79-B2C689DFC178}"/>
              </a:ext>
            </a:extLst>
          </p:cNvPr>
          <p:cNvPicPr>
            <a:picLocks noChangeAspect="1"/>
          </p:cNvPicPr>
          <p:nvPr/>
        </p:nvPicPr>
        <p:blipFill>
          <a:blip r:embed="rId2"/>
          <a:stretch>
            <a:fillRect/>
          </a:stretch>
        </p:blipFill>
        <p:spPr>
          <a:xfrm>
            <a:off x="3433762" y="1814731"/>
            <a:ext cx="5324475" cy="4233643"/>
          </a:xfrm>
          <a:prstGeom prst="rect">
            <a:avLst/>
          </a:prstGeom>
        </p:spPr>
      </p:pic>
    </p:spTree>
    <p:extLst>
      <p:ext uri="{BB962C8B-B14F-4D97-AF65-F5344CB8AC3E}">
        <p14:creationId xmlns:p14="http://schemas.microsoft.com/office/powerpoint/2010/main" val="1419650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PC Based Example : Part 10</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31</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9962321" cy="461665"/>
          </a:xfrm>
          <a:prstGeom prst="rect">
            <a:avLst/>
          </a:prstGeom>
          <a:noFill/>
        </p:spPr>
        <p:txBody>
          <a:bodyPr wrap="square" rtlCol="0">
            <a:spAutoFit/>
          </a:bodyPr>
          <a:lstStyle/>
          <a:p>
            <a:r>
              <a:rPr lang="en-CA" sz="2400" dirty="0"/>
              <a:t> Validate results from the training</a:t>
            </a:r>
          </a:p>
        </p:txBody>
      </p:sp>
      <p:pic>
        <p:nvPicPr>
          <p:cNvPr id="7" name="Picture 6">
            <a:extLst>
              <a:ext uri="{FF2B5EF4-FFF2-40B4-BE49-F238E27FC236}">
                <a16:creationId xmlns:a16="http://schemas.microsoft.com/office/drawing/2014/main" id="{B918F7D2-AC54-4284-B55B-74E2B582FC44}"/>
              </a:ext>
            </a:extLst>
          </p:cNvPr>
          <p:cNvPicPr>
            <a:picLocks noChangeAspect="1"/>
          </p:cNvPicPr>
          <p:nvPr/>
        </p:nvPicPr>
        <p:blipFill>
          <a:blip r:embed="rId2"/>
          <a:stretch>
            <a:fillRect/>
          </a:stretch>
        </p:blipFill>
        <p:spPr>
          <a:xfrm>
            <a:off x="804862" y="1749286"/>
            <a:ext cx="10582275" cy="4185521"/>
          </a:xfrm>
          <a:prstGeom prst="rect">
            <a:avLst/>
          </a:prstGeom>
        </p:spPr>
      </p:pic>
    </p:spTree>
    <p:extLst>
      <p:ext uri="{BB962C8B-B14F-4D97-AF65-F5344CB8AC3E}">
        <p14:creationId xmlns:p14="http://schemas.microsoft.com/office/powerpoint/2010/main" val="4290037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E34B-B546-4AA9-8992-153249EF6C1F}"/>
              </a:ext>
            </a:extLst>
          </p:cNvPr>
          <p:cNvSpPr>
            <a:spLocks noGrp="1"/>
          </p:cNvSpPr>
          <p:nvPr>
            <p:ph type="title"/>
          </p:nvPr>
        </p:nvSpPr>
        <p:spPr/>
        <p:txBody>
          <a:bodyPr/>
          <a:lstStyle/>
          <a:p>
            <a:r>
              <a:rPr lang="en-CA" dirty="0"/>
              <a:t>AI platforms</a:t>
            </a:r>
          </a:p>
        </p:txBody>
      </p:sp>
      <p:sp>
        <p:nvSpPr>
          <p:cNvPr id="3" name="Text Placeholder 2">
            <a:extLst>
              <a:ext uri="{FF2B5EF4-FFF2-40B4-BE49-F238E27FC236}">
                <a16:creationId xmlns:a16="http://schemas.microsoft.com/office/drawing/2014/main" id="{DA7DB67F-AB0B-427B-AD6E-88A7BA6453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2CDA757-5A25-4C12-90CF-36C75BFCFFD3}"/>
              </a:ext>
            </a:extLst>
          </p:cNvPr>
          <p:cNvSpPr>
            <a:spLocks noGrp="1"/>
          </p:cNvSpPr>
          <p:nvPr>
            <p:ph type="sldNum" sz="quarter" idx="12"/>
          </p:nvPr>
        </p:nvSpPr>
        <p:spPr/>
        <p:txBody>
          <a:bodyPr/>
          <a:lstStyle/>
          <a:p>
            <a:fld id="{5F124C21-B9A8-4FCF-B0A4-1D4867546EB9}" type="slidenum">
              <a:rPr lang="en-CA" smtClean="0"/>
              <a:t>32</a:t>
            </a:fld>
            <a:endParaRPr lang="en-CA"/>
          </a:p>
        </p:txBody>
      </p:sp>
    </p:spTree>
    <p:extLst>
      <p:ext uri="{BB962C8B-B14F-4D97-AF65-F5344CB8AC3E}">
        <p14:creationId xmlns:p14="http://schemas.microsoft.com/office/powerpoint/2010/main" val="268390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5"/>
            <a:ext cx="10515600" cy="855813"/>
          </a:xfrm>
        </p:spPr>
        <p:txBody>
          <a:bodyPr/>
          <a:lstStyle/>
          <a:p>
            <a:r>
              <a:rPr lang="en-CA" dirty="0"/>
              <a:t>AI platform based Example : Part 1</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33</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997227" y="1180816"/>
            <a:ext cx="9962321" cy="4616648"/>
          </a:xfrm>
          <a:prstGeom prst="rect">
            <a:avLst/>
          </a:prstGeom>
          <a:noFill/>
        </p:spPr>
        <p:txBody>
          <a:bodyPr wrap="square" rtlCol="0">
            <a:spAutoFit/>
          </a:bodyPr>
          <a:lstStyle/>
          <a:p>
            <a:r>
              <a:rPr lang="en-CA" sz="2400" dirty="0"/>
              <a:t>Business Case: Predict outcome of marketing campaign for a bank</a:t>
            </a:r>
          </a:p>
          <a:p>
            <a:endParaRPr lang="en-CA" sz="1200" dirty="0"/>
          </a:p>
          <a:p>
            <a:r>
              <a:rPr lang="en-CA" sz="2400" dirty="0"/>
              <a:t>Data set from: </a:t>
            </a:r>
            <a:r>
              <a:rPr lang="en-CA" sz="2400" dirty="0">
                <a:hlinkClick r:id="rId2"/>
              </a:rPr>
              <a:t>https://archive.ics.uci.edu/ml/datasets/Bank+Marketing</a:t>
            </a:r>
            <a:endParaRPr lang="en-CA" sz="2400" dirty="0"/>
          </a:p>
          <a:p>
            <a:endParaRPr lang="en-CA" sz="1200" dirty="0"/>
          </a:p>
          <a:p>
            <a:r>
              <a:rPr lang="en-CA" sz="2400" dirty="0"/>
              <a:t>Problem Statement</a:t>
            </a:r>
          </a:p>
          <a:p>
            <a:endParaRPr lang="en-CA" sz="1200" dirty="0"/>
          </a:p>
          <a:p>
            <a:r>
              <a:rPr lang="en-CA" sz="2400" i="1" dirty="0"/>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p>
          <a:p>
            <a:endParaRPr lang="en-CA" sz="1200" i="1" dirty="0"/>
          </a:p>
          <a:p>
            <a:r>
              <a:rPr lang="en-CA" sz="2400" dirty="0"/>
              <a:t>Analyzed in</a:t>
            </a:r>
          </a:p>
          <a:p>
            <a:endParaRPr lang="en-CA" sz="1200" dirty="0"/>
          </a:p>
          <a:p>
            <a:r>
              <a:rPr lang="en-CA" sz="1400" dirty="0"/>
              <a:t>S. Moro, R. Laureano and P. Cortez. Using Data Mining for Bank Direct Marketing: An Application of the CRISP-DM Methodology. </a:t>
            </a:r>
          </a:p>
          <a:p>
            <a:r>
              <a:rPr lang="en-CA" sz="1400" dirty="0"/>
              <a:t>  In P. </a:t>
            </a:r>
            <a:r>
              <a:rPr lang="en-CA" sz="1400" dirty="0" err="1"/>
              <a:t>Novais</a:t>
            </a:r>
            <a:r>
              <a:rPr lang="en-CA" sz="1400" dirty="0"/>
              <a:t> et al. (Eds.), Proceedings of the European Simulation and Modelling Conference - ESM'2011, pp. 117-121, </a:t>
            </a:r>
            <a:r>
              <a:rPr lang="en-CA" sz="1400" dirty="0" err="1"/>
              <a:t>Guimarães</a:t>
            </a:r>
            <a:r>
              <a:rPr lang="en-CA" sz="1400" dirty="0"/>
              <a:t>, </a:t>
            </a:r>
          </a:p>
          <a:p>
            <a:r>
              <a:rPr lang="en-CA" sz="1400" dirty="0"/>
              <a:t>  Portugal, October, 2011. EUROSIS</a:t>
            </a:r>
            <a:endParaRPr lang="en-CA" sz="2400" dirty="0"/>
          </a:p>
        </p:txBody>
      </p:sp>
    </p:spTree>
    <p:extLst>
      <p:ext uri="{BB962C8B-B14F-4D97-AF65-F5344CB8AC3E}">
        <p14:creationId xmlns:p14="http://schemas.microsoft.com/office/powerpoint/2010/main" val="352475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136525"/>
            <a:ext cx="10515600" cy="855813"/>
          </a:xfrm>
        </p:spPr>
        <p:txBody>
          <a:bodyPr/>
          <a:lstStyle/>
          <a:p>
            <a:r>
              <a:rPr lang="en-CA" dirty="0"/>
              <a:t>AI platform based Example : Part 2</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34</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793031"/>
            <a:ext cx="10634869" cy="5447645"/>
          </a:xfrm>
          <a:prstGeom prst="rect">
            <a:avLst/>
          </a:prstGeom>
          <a:noFill/>
        </p:spPr>
        <p:txBody>
          <a:bodyPr wrap="square" rtlCol="0">
            <a:spAutoFit/>
          </a:bodyPr>
          <a:lstStyle/>
          <a:p>
            <a:r>
              <a:rPr lang="en-CA" sz="2400" dirty="0"/>
              <a:t>Data set details:</a:t>
            </a:r>
          </a:p>
          <a:p>
            <a:endParaRPr lang="en-CA" sz="1200" dirty="0"/>
          </a:p>
          <a:p>
            <a:r>
              <a:rPr lang="en-CA" sz="1200" dirty="0"/>
              <a:t>   </a:t>
            </a:r>
            <a:r>
              <a:rPr lang="en-CA" sz="1200" b="1" dirty="0"/>
              <a:t>Input variables:</a:t>
            </a:r>
          </a:p>
          <a:p>
            <a:r>
              <a:rPr lang="en-CA" sz="1200" dirty="0"/>
              <a:t>   </a:t>
            </a:r>
            <a:r>
              <a:rPr lang="en-CA" sz="1200" i="1" dirty="0"/>
              <a:t># bank client data:</a:t>
            </a:r>
          </a:p>
          <a:p>
            <a:r>
              <a:rPr lang="en-CA" sz="1200" dirty="0"/>
              <a:t>   1 - age (numeric)</a:t>
            </a:r>
          </a:p>
          <a:p>
            <a:r>
              <a:rPr lang="en-CA" sz="1200" dirty="0"/>
              <a:t>   2 - job : type of job (categorical: "admin.","unknown","unemployed","management","housemaid","entrepreneur","student", "blue-</a:t>
            </a:r>
            <a:r>
              <a:rPr lang="en-CA" sz="1200" dirty="0" err="1"/>
              <a:t>collar","self</a:t>
            </a:r>
            <a:r>
              <a:rPr lang="en-CA" sz="1200" dirty="0"/>
              <a:t>-</a:t>
            </a:r>
          </a:p>
          <a:p>
            <a:r>
              <a:rPr lang="en-CA" sz="1200" dirty="0"/>
              <a:t>                                       </a:t>
            </a:r>
            <a:r>
              <a:rPr lang="en-CA" sz="1200" dirty="0" err="1"/>
              <a:t>employed","retired","technician","services</a:t>
            </a:r>
            <a:r>
              <a:rPr lang="en-CA" sz="1200" dirty="0"/>
              <a:t>") </a:t>
            </a:r>
          </a:p>
          <a:p>
            <a:r>
              <a:rPr lang="en-CA" sz="1200" dirty="0"/>
              <a:t>   3 - marital : marital status (categorical: "</a:t>
            </a:r>
            <a:r>
              <a:rPr lang="en-CA" sz="1200" dirty="0" err="1"/>
              <a:t>married","divorced","single</a:t>
            </a:r>
            <a:r>
              <a:rPr lang="en-CA" sz="1200" dirty="0"/>
              <a:t>"; note: "divorced" means divorced or widowed)</a:t>
            </a:r>
          </a:p>
          <a:p>
            <a:r>
              <a:rPr lang="en-CA" sz="1200" dirty="0"/>
              <a:t>   4 - education (categorical: "</a:t>
            </a:r>
            <a:r>
              <a:rPr lang="en-CA" sz="1200" dirty="0" err="1"/>
              <a:t>unknown","secondary","primary","tertiary</a:t>
            </a:r>
            <a:r>
              <a:rPr lang="en-CA" sz="1200" dirty="0"/>
              <a:t>")</a:t>
            </a:r>
          </a:p>
          <a:p>
            <a:r>
              <a:rPr lang="en-CA" sz="1200" dirty="0"/>
              <a:t>   5 - default: has credit in default? (binary: "</a:t>
            </a:r>
            <a:r>
              <a:rPr lang="en-CA" sz="1200" dirty="0" err="1"/>
              <a:t>yes","no</a:t>
            </a:r>
            <a:r>
              <a:rPr lang="en-CA" sz="1200" dirty="0"/>
              <a:t>")</a:t>
            </a:r>
          </a:p>
          <a:p>
            <a:r>
              <a:rPr lang="en-CA" sz="1200" dirty="0"/>
              <a:t>   6 - balance: average yearly balance, in euros (numeric) </a:t>
            </a:r>
          </a:p>
          <a:p>
            <a:r>
              <a:rPr lang="en-CA" sz="1200" dirty="0"/>
              <a:t>   7 - housing: has housing loan? (binary: "</a:t>
            </a:r>
            <a:r>
              <a:rPr lang="en-CA" sz="1200" dirty="0" err="1"/>
              <a:t>yes","no</a:t>
            </a:r>
            <a:r>
              <a:rPr lang="en-CA" sz="1200" dirty="0"/>
              <a:t>")</a:t>
            </a:r>
          </a:p>
          <a:p>
            <a:r>
              <a:rPr lang="en-CA" sz="1200" dirty="0"/>
              <a:t>   8 - loan: has personal loan? (binary: "</a:t>
            </a:r>
            <a:r>
              <a:rPr lang="en-CA" sz="1200" dirty="0" err="1"/>
              <a:t>yes","no</a:t>
            </a:r>
            <a:r>
              <a:rPr lang="en-CA" sz="1200" dirty="0"/>
              <a:t>")</a:t>
            </a:r>
          </a:p>
          <a:p>
            <a:endParaRPr lang="en-CA" sz="1200" dirty="0"/>
          </a:p>
          <a:p>
            <a:r>
              <a:rPr lang="en-CA" sz="1200" i="1" dirty="0"/>
              <a:t>   # related with the last contact of the current campaign:</a:t>
            </a:r>
          </a:p>
          <a:p>
            <a:r>
              <a:rPr lang="en-CA" sz="1200" dirty="0"/>
              <a:t>   9 - contact: contact communication type (categorical: "</a:t>
            </a:r>
            <a:r>
              <a:rPr lang="en-CA" sz="1200" dirty="0" err="1"/>
              <a:t>unknown","telephone","cellular</a:t>
            </a:r>
            <a:r>
              <a:rPr lang="en-CA" sz="1200" dirty="0"/>
              <a:t>") </a:t>
            </a:r>
          </a:p>
          <a:p>
            <a:r>
              <a:rPr lang="en-CA" sz="1200" dirty="0"/>
              <a:t>  10 - day: last contact day of the month (numeric)</a:t>
            </a:r>
          </a:p>
          <a:p>
            <a:r>
              <a:rPr lang="en-CA" sz="1200" dirty="0"/>
              <a:t>  11 - month: last contact month of year (categorical: "</a:t>
            </a:r>
            <a:r>
              <a:rPr lang="en-CA" sz="1200" dirty="0" err="1"/>
              <a:t>jan</a:t>
            </a:r>
            <a:r>
              <a:rPr lang="en-CA" sz="1200" dirty="0"/>
              <a:t>", "</a:t>
            </a:r>
            <a:r>
              <a:rPr lang="en-CA" sz="1200" dirty="0" err="1"/>
              <a:t>feb</a:t>
            </a:r>
            <a:r>
              <a:rPr lang="en-CA" sz="1200" dirty="0"/>
              <a:t>", "mar", ..., "</a:t>
            </a:r>
            <a:r>
              <a:rPr lang="en-CA" sz="1200" dirty="0" err="1"/>
              <a:t>nov</a:t>
            </a:r>
            <a:r>
              <a:rPr lang="en-CA" sz="1200" dirty="0"/>
              <a:t>", "dec")</a:t>
            </a:r>
          </a:p>
          <a:p>
            <a:r>
              <a:rPr lang="en-CA" sz="1200" dirty="0"/>
              <a:t>  12 - duration: last contact duration, in seconds (numeric)</a:t>
            </a:r>
          </a:p>
          <a:p>
            <a:endParaRPr lang="en-CA" sz="1200" dirty="0"/>
          </a:p>
          <a:p>
            <a:r>
              <a:rPr lang="en-CA" sz="1200" i="1" dirty="0"/>
              <a:t>   # other attributes:</a:t>
            </a:r>
          </a:p>
          <a:p>
            <a:r>
              <a:rPr lang="en-CA" sz="1200" dirty="0"/>
              <a:t>  13 - campaign: number of contacts performed during this campaign and for this client (numeric, includes last contact)</a:t>
            </a:r>
          </a:p>
          <a:p>
            <a:r>
              <a:rPr lang="en-CA" sz="1200" dirty="0"/>
              <a:t>  14 - </a:t>
            </a:r>
            <a:r>
              <a:rPr lang="en-CA" sz="1200" dirty="0" err="1"/>
              <a:t>pdays</a:t>
            </a:r>
            <a:r>
              <a:rPr lang="en-CA" sz="1200" dirty="0"/>
              <a:t>: number of days that passed by after the client was last contacted from a previous campaign (numeric, -1 means client was not previously contacted)</a:t>
            </a:r>
          </a:p>
          <a:p>
            <a:r>
              <a:rPr lang="en-CA" sz="1200" dirty="0"/>
              <a:t>  15 - previous: number of contacts performed before this campaign and for this client (numeric)</a:t>
            </a:r>
          </a:p>
          <a:p>
            <a:r>
              <a:rPr lang="en-CA" sz="1200" dirty="0"/>
              <a:t>  16 - </a:t>
            </a:r>
            <a:r>
              <a:rPr lang="en-CA" sz="1200" dirty="0" err="1"/>
              <a:t>poutcome</a:t>
            </a:r>
            <a:r>
              <a:rPr lang="en-CA" sz="1200" dirty="0"/>
              <a:t>: outcome of the previous marketing campaign (categorical: "</a:t>
            </a:r>
            <a:r>
              <a:rPr lang="en-CA" sz="1200" dirty="0" err="1"/>
              <a:t>unknown","other","failure","success</a:t>
            </a:r>
            <a:r>
              <a:rPr lang="en-CA" sz="1200" dirty="0"/>
              <a:t>")</a:t>
            </a:r>
          </a:p>
          <a:p>
            <a:endParaRPr lang="en-CA" sz="1200" dirty="0"/>
          </a:p>
          <a:p>
            <a:r>
              <a:rPr lang="en-CA" sz="1200" dirty="0"/>
              <a:t>  </a:t>
            </a:r>
            <a:r>
              <a:rPr lang="en-CA" sz="1200" b="1" dirty="0"/>
              <a:t>Output variable (desired target):</a:t>
            </a:r>
          </a:p>
          <a:p>
            <a:r>
              <a:rPr lang="en-CA" sz="1200" dirty="0"/>
              <a:t>  17 - y - has the client subscribed a term deposit? (binary: "</a:t>
            </a:r>
            <a:r>
              <a:rPr lang="en-CA" sz="1200" dirty="0" err="1"/>
              <a:t>yes","no</a:t>
            </a:r>
            <a:r>
              <a:rPr lang="en-CA" sz="1200" dirty="0"/>
              <a:t>")</a:t>
            </a:r>
            <a:endParaRPr lang="en-CA" sz="2400" dirty="0"/>
          </a:p>
        </p:txBody>
      </p:sp>
    </p:spTree>
    <p:extLst>
      <p:ext uri="{BB962C8B-B14F-4D97-AF65-F5344CB8AC3E}">
        <p14:creationId xmlns:p14="http://schemas.microsoft.com/office/powerpoint/2010/main" val="129065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778565" y="361287"/>
            <a:ext cx="10515600" cy="855813"/>
          </a:xfrm>
        </p:spPr>
        <p:txBody>
          <a:bodyPr/>
          <a:lstStyle/>
          <a:p>
            <a:r>
              <a:rPr lang="en-CA" dirty="0"/>
              <a:t>AI platform based Example : Part 3</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35</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1376126"/>
            <a:ext cx="10634869" cy="1754326"/>
          </a:xfrm>
          <a:prstGeom prst="rect">
            <a:avLst/>
          </a:prstGeom>
          <a:noFill/>
        </p:spPr>
        <p:txBody>
          <a:bodyPr wrap="square" rtlCol="0">
            <a:spAutoFit/>
          </a:bodyPr>
          <a:lstStyle/>
          <a:p>
            <a:r>
              <a:rPr lang="en-CA" sz="2400" dirty="0"/>
              <a:t>Open a browser</a:t>
            </a:r>
          </a:p>
          <a:p>
            <a:endParaRPr lang="en-CA" sz="1200" dirty="0"/>
          </a:p>
          <a:p>
            <a:r>
              <a:rPr lang="en-CA" sz="2400" dirty="0"/>
              <a:t>Navigate to </a:t>
            </a:r>
            <a:r>
              <a:rPr lang="en-CA" sz="2400" dirty="0">
                <a:hlinkClick r:id="rId2"/>
              </a:rPr>
              <a:t>https://app.akk.io/login</a:t>
            </a:r>
            <a:endParaRPr lang="en-CA" sz="2400" dirty="0"/>
          </a:p>
          <a:p>
            <a:endParaRPr lang="en-CA" sz="1200" dirty="0"/>
          </a:p>
          <a:p>
            <a:r>
              <a:rPr lang="en-CA" sz="2400" dirty="0"/>
              <a:t>Sign in with Google credentials or create an account.</a:t>
            </a:r>
            <a:endParaRPr lang="en-CA" sz="1200" dirty="0"/>
          </a:p>
          <a:p>
            <a:r>
              <a:rPr lang="en-CA" sz="1200" dirty="0"/>
              <a:t>   </a:t>
            </a:r>
            <a:endParaRPr lang="en-CA" sz="2400" dirty="0"/>
          </a:p>
        </p:txBody>
      </p:sp>
      <p:pic>
        <p:nvPicPr>
          <p:cNvPr id="5" name="Picture 4">
            <a:extLst>
              <a:ext uri="{FF2B5EF4-FFF2-40B4-BE49-F238E27FC236}">
                <a16:creationId xmlns:a16="http://schemas.microsoft.com/office/drawing/2014/main" id="{039AA07E-77A4-4CC8-9F46-ACEB62435ADE}"/>
              </a:ext>
            </a:extLst>
          </p:cNvPr>
          <p:cNvPicPr>
            <a:picLocks noChangeAspect="1"/>
          </p:cNvPicPr>
          <p:nvPr/>
        </p:nvPicPr>
        <p:blipFill>
          <a:blip r:embed="rId3"/>
          <a:stretch>
            <a:fillRect/>
          </a:stretch>
        </p:blipFill>
        <p:spPr>
          <a:xfrm>
            <a:off x="1171575" y="3033298"/>
            <a:ext cx="10182225" cy="2819400"/>
          </a:xfrm>
          <a:prstGeom prst="rect">
            <a:avLst/>
          </a:prstGeom>
        </p:spPr>
      </p:pic>
    </p:spTree>
    <p:extLst>
      <p:ext uri="{BB962C8B-B14F-4D97-AF65-F5344CB8AC3E}">
        <p14:creationId xmlns:p14="http://schemas.microsoft.com/office/powerpoint/2010/main" val="4121357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778565" y="361287"/>
            <a:ext cx="10515600" cy="855813"/>
          </a:xfrm>
        </p:spPr>
        <p:txBody>
          <a:bodyPr/>
          <a:lstStyle/>
          <a:p>
            <a:r>
              <a:rPr lang="en-CA" dirty="0"/>
              <a:t>AI platform based Example : Part 4</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36</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1376126"/>
            <a:ext cx="10634869" cy="1200329"/>
          </a:xfrm>
          <a:prstGeom prst="rect">
            <a:avLst/>
          </a:prstGeom>
          <a:noFill/>
        </p:spPr>
        <p:txBody>
          <a:bodyPr wrap="square" rtlCol="0">
            <a:spAutoFit/>
          </a:bodyPr>
          <a:lstStyle/>
          <a:p>
            <a:r>
              <a:rPr lang="en-CA" sz="2400" dirty="0"/>
              <a:t>Flow on this platform is a end to end machine learning model</a:t>
            </a:r>
          </a:p>
          <a:p>
            <a:endParaRPr lang="en-CA" sz="1200" dirty="0"/>
          </a:p>
          <a:p>
            <a:r>
              <a:rPr lang="en-CA" sz="2400" dirty="0"/>
              <a:t>Click on ‘Create New Flow’.</a:t>
            </a:r>
            <a:endParaRPr lang="en-CA" sz="1200" dirty="0"/>
          </a:p>
          <a:p>
            <a:r>
              <a:rPr lang="en-CA" sz="1200" dirty="0"/>
              <a:t>   </a:t>
            </a:r>
            <a:endParaRPr lang="en-CA" sz="2400" dirty="0"/>
          </a:p>
        </p:txBody>
      </p:sp>
      <p:pic>
        <p:nvPicPr>
          <p:cNvPr id="5" name="Picture 4">
            <a:extLst>
              <a:ext uri="{FF2B5EF4-FFF2-40B4-BE49-F238E27FC236}">
                <a16:creationId xmlns:a16="http://schemas.microsoft.com/office/drawing/2014/main" id="{039AA07E-77A4-4CC8-9F46-ACEB62435ADE}"/>
              </a:ext>
            </a:extLst>
          </p:cNvPr>
          <p:cNvPicPr>
            <a:picLocks noChangeAspect="1"/>
          </p:cNvPicPr>
          <p:nvPr/>
        </p:nvPicPr>
        <p:blipFill>
          <a:blip r:embed="rId2"/>
          <a:stretch>
            <a:fillRect/>
          </a:stretch>
        </p:blipFill>
        <p:spPr>
          <a:xfrm>
            <a:off x="1171575" y="2662474"/>
            <a:ext cx="10182225" cy="2819400"/>
          </a:xfrm>
          <a:prstGeom prst="rect">
            <a:avLst/>
          </a:prstGeom>
        </p:spPr>
      </p:pic>
    </p:spTree>
    <p:extLst>
      <p:ext uri="{BB962C8B-B14F-4D97-AF65-F5344CB8AC3E}">
        <p14:creationId xmlns:p14="http://schemas.microsoft.com/office/powerpoint/2010/main" val="34974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778565" y="361287"/>
            <a:ext cx="10515600" cy="855813"/>
          </a:xfrm>
        </p:spPr>
        <p:txBody>
          <a:bodyPr/>
          <a:lstStyle/>
          <a:p>
            <a:r>
              <a:rPr lang="en-CA" dirty="0"/>
              <a:t>AI platform based Example : Part 5</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37</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1376126"/>
            <a:ext cx="10634869" cy="1200329"/>
          </a:xfrm>
          <a:prstGeom prst="rect">
            <a:avLst/>
          </a:prstGeom>
          <a:noFill/>
        </p:spPr>
        <p:txBody>
          <a:bodyPr wrap="square" rtlCol="0">
            <a:spAutoFit/>
          </a:bodyPr>
          <a:lstStyle/>
          <a:p>
            <a:r>
              <a:rPr lang="en-CA" sz="2400" dirty="0"/>
              <a:t>Change name of Flow on top left</a:t>
            </a:r>
          </a:p>
          <a:p>
            <a:r>
              <a:rPr lang="en-CA" sz="2400" dirty="0"/>
              <a:t>Click on Inputs -&gt; table to upload data</a:t>
            </a:r>
          </a:p>
          <a:p>
            <a:r>
              <a:rPr lang="en-CA" sz="2400" dirty="0"/>
              <a:t>Choose ‘Bank.csv’ as data source</a:t>
            </a:r>
          </a:p>
        </p:txBody>
      </p:sp>
      <p:pic>
        <p:nvPicPr>
          <p:cNvPr id="7" name="Picture 6">
            <a:extLst>
              <a:ext uri="{FF2B5EF4-FFF2-40B4-BE49-F238E27FC236}">
                <a16:creationId xmlns:a16="http://schemas.microsoft.com/office/drawing/2014/main" id="{C7147500-41E3-4E6C-8411-6D9298C2C932}"/>
              </a:ext>
            </a:extLst>
          </p:cNvPr>
          <p:cNvPicPr>
            <a:picLocks noChangeAspect="1"/>
          </p:cNvPicPr>
          <p:nvPr/>
        </p:nvPicPr>
        <p:blipFill>
          <a:blip r:embed="rId2"/>
          <a:stretch>
            <a:fillRect/>
          </a:stretch>
        </p:blipFill>
        <p:spPr>
          <a:xfrm>
            <a:off x="778565" y="2796694"/>
            <a:ext cx="4800600" cy="2647950"/>
          </a:xfrm>
          <a:prstGeom prst="rect">
            <a:avLst/>
          </a:prstGeom>
        </p:spPr>
      </p:pic>
      <p:pic>
        <p:nvPicPr>
          <p:cNvPr id="9" name="Picture 8">
            <a:extLst>
              <a:ext uri="{FF2B5EF4-FFF2-40B4-BE49-F238E27FC236}">
                <a16:creationId xmlns:a16="http://schemas.microsoft.com/office/drawing/2014/main" id="{AF1BCC2B-440E-43AB-A9D7-CFF0071C9192}"/>
              </a:ext>
            </a:extLst>
          </p:cNvPr>
          <p:cNvPicPr>
            <a:picLocks noChangeAspect="1"/>
          </p:cNvPicPr>
          <p:nvPr/>
        </p:nvPicPr>
        <p:blipFill>
          <a:blip r:embed="rId3"/>
          <a:stretch>
            <a:fillRect/>
          </a:stretch>
        </p:blipFill>
        <p:spPr>
          <a:xfrm>
            <a:off x="6172615" y="2735481"/>
            <a:ext cx="5283890" cy="2989776"/>
          </a:xfrm>
          <a:prstGeom prst="rect">
            <a:avLst/>
          </a:prstGeom>
        </p:spPr>
      </p:pic>
    </p:spTree>
    <p:extLst>
      <p:ext uri="{BB962C8B-B14F-4D97-AF65-F5344CB8AC3E}">
        <p14:creationId xmlns:p14="http://schemas.microsoft.com/office/powerpoint/2010/main" val="209709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778565" y="361287"/>
            <a:ext cx="10515600" cy="855813"/>
          </a:xfrm>
        </p:spPr>
        <p:txBody>
          <a:bodyPr/>
          <a:lstStyle/>
          <a:p>
            <a:r>
              <a:rPr lang="en-CA" dirty="0"/>
              <a:t>AI platform based Example : Part 6</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38</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1309865"/>
            <a:ext cx="10634869" cy="830997"/>
          </a:xfrm>
          <a:prstGeom prst="rect">
            <a:avLst/>
          </a:prstGeom>
          <a:noFill/>
        </p:spPr>
        <p:txBody>
          <a:bodyPr wrap="square" rtlCol="0">
            <a:spAutoFit/>
          </a:bodyPr>
          <a:lstStyle/>
          <a:p>
            <a:r>
              <a:rPr lang="en-CA" sz="2400" dirty="0"/>
              <a:t>Data is categorized as it is brought in</a:t>
            </a:r>
          </a:p>
          <a:p>
            <a:r>
              <a:rPr lang="en-CA" sz="2400" dirty="0"/>
              <a:t>Choose Add Step and Predict</a:t>
            </a:r>
          </a:p>
        </p:txBody>
      </p:sp>
      <p:pic>
        <p:nvPicPr>
          <p:cNvPr id="5" name="Picture 4">
            <a:extLst>
              <a:ext uri="{FF2B5EF4-FFF2-40B4-BE49-F238E27FC236}">
                <a16:creationId xmlns:a16="http://schemas.microsoft.com/office/drawing/2014/main" id="{EBA87274-D2DF-4650-859B-9B936F665C82}"/>
              </a:ext>
            </a:extLst>
          </p:cNvPr>
          <p:cNvPicPr>
            <a:picLocks noChangeAspect="1"/>
          </p:cNvPicPr>
          <p:nvPr/>
        </p:nvPicPr>
        <p:blipFill>
          <a:blip r:embed="rId2"/>
          <a:stretch>
            <a:fillRect/>
          </a:stretch>
        </p:blipFill>
        <p:spPr>
          <a:xfrm>
            <a:off x="778566" y="2414410"/>
            <a:ext cx="6324600" cy="3133725"/>
          </a:xfrm>
          <a:prstGeom prst="rect">
            <a:avLst/>
          </a:prstGeom>
        </p:spPr>
      </p:pic>
      <p:pic>
        <p:nvPicPr>
          <p:cNvPr id="10" name="Picture 9">
            <a:extLst>
              <a:ext uri="{FF2B5EF4-FFF2-40B4-BE49-F238E27FC236}">
                <a16:creationId xmlns:a16="http://schemas.microsoft.com/office/drawing/2014/main" id="{D3F7E4C8-D317-48DE-B861-5D33F3BC826F}"/>
              </a:ext>
            </a:extLst>
          </p:cNvPr>
          <p:cNvPicPr>
            <a:picLocks noChangeAspect="1"/>
          </p:cNvPicPr>
          <p:nvPr/>
        </p:nvPicPr>
        <p:blipFill>
          <a:blip r:embed="rId3"/>
          <a:stretch>
            <a:fillRect/>
          </a:stretch>
        </p:blipFill>
        <p:spPr>
          <a:xfrm>
            <a:off x="7538208" y="4026203"/>
            <a:ext cx="4335739" cy="1552575"/>
          </a:xfrm>
          <a:prstGeom prst="rect">
            <a:avLst/>
          </a:prstGeom>
        </p:spPr>
      </p:pic>
    </p:spTree>
    <p:extLst>
      <p:ext uri="{BB962C8B-B14F-4D97-AF65-F5344CB8AC3E}">
        <p14:creationId xmlns:p14="http://schemas.microsoft.com/office/powerpoint/2010/main" val="4146213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778565" y="361287"/>
            <a:ext cx="10515600" cy="855813"/>
          </a:xfrm>
        </p:spPr>
        <p:txBody>
          <a:bodyPr/>
          <a:lstStyle/>
          <a:p>
            <a:r>
              <a:rPr lang="en-CA" dirty="0"/>
              <a:t>AI platform based Example : Part 7</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39</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1309865"/>
            <a:ext cx="10634869" cy="830997"/>
          </a:xfrm>
          <a:prstGeom prst="rect">
            <a:avLst/>
          </a:prstGeom>
          <a:noFill/>
        </p:spPr>
        <p:txBody>
          <a:bodyPr wrap="square" rtlCol="0">
            <a:spAutoFit/>
          </a:bodyPr>
          <a:lstStyle/>
          <a:p>
            <a:r>
              <a:rPr lang="en-CA" sz="2400" dirty="0"/>
              <a:t>Choose value that needs to be predicted</a:t>
            </a:r>
          </a:p>
          <a:p>
            <a:r>
              <a:rPr lang="en-CA" sz="2400" dirty="0"/>
              <a:t>Choose other parameters to train the model.</a:t>
            </a:r>
          </a:p>
        </p:txBody>
      </p:sp>
      <p:pic>
        <p:nvPicPr>
          <p:cNvPr id="7" name="Picture 6">
            <a:extLst>
              <a:ext uri="{FF2B5EF4-FFF2-40B4-BE49-F238E27FC236}">
                <a16:creationId xmlns:a16="http://schemas.microsoft.com/office/drawing/2014/main" id="{CF24177B-A4D4-43B4-A3B4-17379D1813F2}"/>
              </a:ext>
            </a:extLst>
          </p:cNvPr>
          <p:cNvPicPr>
            <a:picLocks noChangeAspect="1"/>
          </p:cNvPicPr>
          <p:nvPr/>
        </p:nvPicPr>
        <p:blipFill>
          <a:blip r:embed="rId2"/>
          <a:stretch>
            <a:fillRect/>
          </a:stretch>
        </p:blipFill>
        <p:spPr>
          <a:xfrm>
            <a:off x="880989" y="2481718"/>
            <a:ext cx="5562600" cy="3533775"/>
          </a:xfrm>
          <a:prstGeom prst="rect">
            <a:avLst/>
          </a:prstGeom>
        </p:spPr>
      </p:pic>
    </p:spTree>
    <p:extLst>
      <p:ext uri="{BB962C8B-B14F-4D97-AF65-F5344CB8AC3E}">
        <p14:creationId xmlns:p14="http://schemas.microsoft.com/office/powerpoint/2010/main" val="237548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6940-3451-4D3C-AC08-B7FAACE74FB6}"/>
              </a:ext>
            </a:extLst>
          </p:cNvPr>
          <p:cNvSpPr>
            <a:spLocks noGrp="1"/>
          </p:cNvSpPr>
          <p:nvPr>
            <p:ph type="title"/>
          </p:nvPr>
        </p:nvSpPr>
        <p:spPr/>
        <p:txBody>
          <a:bodyPr/>
          <a:lstStyle/>
          <a:p>
            <a:r>
              <a:rPr lang="en-CA" dirty="0"/>
              <a:t>Agenda – Session 3</a:t>
            </a:r>
          </a:p>
        </p:txBody>
      </p:sp>
      <p:sp>
        <p:nvSpPr>
          <p:cNvPr id="3" name="Content Placeholder 2">
            <a:extLst>
              <a:ext uri="{FF2B5EF4-FFF2-40B4-BE49-F238E27FC236}">
                <a16:creationId xmlns:a16="http://schemas.microsoft.com/office/drawing/2014/main" id="{4483CEC0-AF70-4644-A0EC-E91481BF9BA3}"/>
              </a:ext>
            </a:extLst>
          </p:cNvPr>
          <p:cNvSpPr>
            <a:spLocks noGrp="1"/>
          </p:cNvSpPr>
          <p:nvPr>
            <p:ph idx="1"/>
          </p:nvPr>
        </p:nvSpPr>
        <p:spPr/>
        <p:txBody>
          <a:bodyPr/>
          <a:lstStyle/>
          <a:p>
            <a:r>
              <a:rPr lang="en-CA" dirty="0"/>
              <a:t>Training of Neural Nets</a:t>
            </a:r>
          </a:p>
          <a:p>
            <a:r>
              <a:rPr lang="en-CA" dirty="0"/>
              <a:t>Review of Definitions</a:t>
            </a:r>
          </a:p>
          <a:p>
            <a:r>
              <a:rPr lang="en-CA" dirty="0"/>
              <a:t>Introduction to types of tools</a:t>
            </a:r>
          </a:p>
          <a:p>
            <a:pPr lvl="1"/>
            <a:r>
              <a:rPr lang="en-CA" dirty="0"/>
              <a:t> Via code</a:t>
            </a:r>
          </a:p>
          <a:p>
            <a:pPr lvl="1"/>
            <a:r>
              <a:rPr lang="en-CA" dirty="0"/>
              <a:t> Via standalone applications</a:t>
            </a:r>
          </a:p>
          <a:p>
            <a:pPr lvl="1"/>
            <a:r>
              <a:rPr lang="en-CA" dirty="0"/>
              <a:t> Via AI platforms</a:t>
            </a:r>
          </a:p>
          <a:p>
            <a:pPr marL="0" indent="0">
              <a:buNone/>
            </a:pPr>
            <a:endParaRPr lang="en-CA" dirty="0"/>
          </a:p>
          <a:p>
            <a:pPr marL="0" indent="0">
              <a:buNone/>
            </a:pPr>
            <a:endParaRPr lang="en-CA" dirty="0"/>
          </a:p>
        </p:txBody>
      </p:sp>
      <p:sp>
        <p:nvSpPr>
          <p:cNvPr id="4" name="Slide Number Placeholder 3">
            <a:extLst>
              <a:ext uri="{FF2B5EF4-FFF2-40B4-BE49-F238E27FC236}">
                <a16:creationId xmlns:a16="http://schemas.microsoft.com/office/drawing/2014/main" id="{0BC85AD1-DF64-49C8-9F2D-059171E71689}"/>
              </a:ext>
            </a:extLst>
          </p:cNvPr>
          <p:cNvSpPr>
            <a:spLocks noGrp="1"/>
          </p:cNvSpPr>
          <p:nvPr>
            <p:ph type="sldNum" sz="quarter" idx="12"/>
          </p:nvPr>
        </p:nvSpPr>
        <p:spPr/>
        <p:txBody>
          <a:bodyPr/>
          <a:lstStyle/>
          <a:p>
            <a:fld id="{5F124C21-B9A8-4FCF-B0A4-1D4867546EB9}" type="slidenum">
              <a:rPr lang="en-CA" smtClean="0"/>
              <a:t>4</a:t>
            </a:fld>
            <a:endParaRPr lang="en-CA"/>
          </a:p>
        </p:txBody>
      </p:sp>
    </p:spTree>
    <p:extLst>
      <p:ext uri="{BB962C8B-B14F-4D97-AF65-F5344CB8AC3E}">
        <p14:creationId xmlns:p14="http://schemas.microsoft.com/office/powerpoint/2010/main" val="3201960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778565" y="361287"/>
            <a:ext cx="10515600" cy="855813"/>
          </a:xfrm>
        </p:spPr>
        <p:txBody>
          <a:bodyPr/>
          <a:lstStyle/>
          <a:p>
            <a:r>
              <a:rPr lang="en-CA" dirty="0"/>
              <a:t>AI platform based Example : Part 8</a:t>
            </a:r>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endParaRPr lang="en-CA" dirty="0"/>
          </a:p>
          <a:p>
            <a:fld id="{5F124C21-B9A8-4FCF-B0A4-1D4867546EB9}" type="slidenum">
              <a:rPr lang="en-CA" smtClean="0"/>
              <a:t>40</a:t>
            </a:fld>
            <a:endParaRPr lang="en-CA" dirty="0"/>
          </a:p>
        </p:txBody>
      </p:sp>
      <p:sp>
        <p:nvSpPr>
          <p:cNvPr id="6" name="TextBox 5">
            <a:extLst>
              <a:ext uri="{FF2B5EF4-FFF2-40B4-BE49-F238E27FC236}">
                <a16:creationId xmlns:a16="http://schemas.microsoft.com/office/drawing/2014/main" id="{DC39CE69-EABD-48B4-A535-89105DE23247}"/>
              </a:ext>
            </a:extLst>
          </p:cNvPr>
          <p:cNvSpPr txBox="1"/>
          <p:nvPr/>
        </p:nvSpPr>
        <p:spPr>
          <a:xfrm>
            <a:off x="718931" y="1309865"/>
            <a:ext cx="10634869" cy="830997"/>
          </a:xfrm>
          <a:prstGeom prst="rect">
            <a:avLst/>
          </a:prstGeom>
          <a:noFill/>
        </p:spPr>
        <p:txBody>
          <a:bodyPr wrap="square" rtlCol="0">
            <a:spAutoFit/>
          </a:bodyPr>
          <a:lstStyle/>
          <a:p>
            <a:r>
              <a:rPr lang="en-CA" sz="2400" dirty="0"/>
              <a:t>See results. Model can be published and is accessible by a URL for individual or mass inputs</a:t>
            </a:r>
          </a:p>
        </p:txBody>
      </p:sp>
      <p:pic>
        <p:nvPicPr>
          <p:cNvPr id="5" name="Picture 4">
            <a:extLst>
              <a:ext uri="{FF2B5EF4-FFF2-40B4-BE49-F238E27FC236}">
                <a16:creationId xmlns:a16="http://schemas.microsoft.com/office/drawing/2014/main" id="{8B48E515-BC54-4207-93EE-796B76766903}"/>
              </a:ext>
            </a:extLst>
          </p:cNvPr>
          <p:cNvPicPr>
            <a:picLocks noChangeAspect="1"/>
          </p:cNvPicPr>
          <p:nvPr/>
        </p:nvPicPr>
        <p:blipFill>
          <a:blip r:embed="rId2"/>
          <a:stretch>
            <a:fillRect/>
          </a:stretch>
        </p:blipFill>
        <p:spPr>
          <a:xfrm>
            <a:off x="914400" y="2233627"/>
            <a:ext cx="10363200" cy="3849121"/>
          </a:xfrm>
          <a:prstGeom prst="rect">
            <a:avLst/>
          </a:prstGeom>
        </p:spPr>
      </p:pic>
    </p:spTree>
    <p:extLst>
      <p:ext uri="{BB962C8B-B14F-4D97-AF65-F5344CB8AC3E}">
        <p14:creationId xmlns:p14="http://schemas.microsoft.com/office/powerpoint/2010/main" val="2947769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6"/>
            <a:ext cx="10515600" cy="899698"/>
          </a:xfrm>
        </p:spPr>
        <p:txBody>
          <a:bodyPr>
            <a:normAutofit fontScale="90000"/>
          </a:bodyPr>
          <a:lstStyle/>
          <a:p>
            <a:r>
              <a:rPr lang="en-CA" dirty="0"/>
              <a:t>Session summary</a:t>
            </a:r>
            <a:br>
              <a:rPr lang="en-CA" dirty="0"/>
            </a:br>
            <a:r>
              <a:rPr lang="en-CA" dirty="0"/>
              <a:t>-------------------------------------------------------------</a:t>
            </a:r>
            <a:br>
              <a:rPr lang="en-CA" dirty="0"/>
            </a:br>
            <a:br>
              <a:rPr lang="en-CA" dirty="0"/>
            </a:br>
            <a:endParaRPr lang="en-CA" sz="3600" dirty="0"/>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fld id="{5F124C21-B9A8-4FCF-B0A4-1D4867546EB9}" type="slidenum">
              <a:rPr lang="en-CA" smtClean="0"/>
              <a:t>41</a:t>
            </a:fld>
            <a:endParaRPr lang="en-CA"/>
          </a:p>
        </p:txBody>
      </p:sp>
      <p:sp>
        <p:nvSpPr>
          <p:cNvPr id="3" name="TextBox 2">
            <a:extLst>
              <a:ext uri="{FF2B5EF4-FFF2-40B4-BE49-F238E27FC236}">
                <a16:creationId xmlns:a16="http://schemas.microsoft.com/office/drawing/2014/main" id="{00293890-AD3A-4DAB-93B3-22636F697073}"/>
              </a:ext>
            </a:extLst>
          </p:cNvPr>
          <p:cNvSpPr txBox="1"/>
          <p:nvPr/>
        </p:nvSpPr>
        <p:spPr>
          <a:xfrm>
            <a:off x="960781" y="1663147"/>
            <a:ext cx="9177131" cy="1938992"/>
          </a:xfrm>
          <a:prstGeom prst="rect">
            <a:avLst/>
          </a:prstGeom>
          <a:noFill/>
        </p:spPr>
        <p:txBody>
          <a:bodyPr wrap="square" rtlCol="0">
            <a:spAutoFit/>
          </a:bodyPr>
          <a:lstStyle/>
          <a:p>
            <a:pPr marL="342900" indent="-342900">
              <a:buFont typeface="Wingdings" panose="05000000000000000000" pitchFamily="2" charset="2"/>
              <a:buChar char="§"/>
            </a:pPr>
            <a:r>
              <a:rPr lang="en-CA" sz="2400" dirty="0"/>
              <a:t>When neural networks are trained, it is necessary to ensure that they are not overtrained.</a:t>
            </a:r>
          </a:p>
          <a:p>
            <a:pPr marL="342900" indent="-342900">
              <a:buFont typeface="Wingdings" panose="05000000000000000000" pitchFamily="2" charset="2"/>
              <a:buChar char="§"/>
            </a:pPr>
            <a:r>
              <a:rPr lang="en-CA" sz="2400" dirty="0"/>
              <a:t>Overtraining would make them fit too perfectly to the training data and not to the task at hand.</a:t>
            </a:r>
          </a:p>
          <a:p>
            <a:endParaRPr lang="en-CA" sz="2400" dirty="0"/>
          </a:p>
        </p:txBody>
      </p:sp>
    </p:spTree>
    <p:extLst>
      <p:ext uri="{BB962C8B-B14F-4D97-AF65-F5344CB8AC3E}">
        <p14:creationId xmlns:p14="http://schemas.microsoft.com/office/powerpoint/2010/main" val="2129505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3CC-EF27-4D3F-A59C-3033F70A9475}"/>
              </a:ext>
            </a:extLst>
          </p:cNvPr>
          <p:cNvSpPr>
            <a:spLocks noGrp="1"/>
          </p:cNvSpPr>
          <p:nvPr>
            <p:ph type="title"/>
          </p:nvPr>
        </p:nvSpPr>
        <p:spPr>
          <a:xfrm>
            <a:off x="838200" y="365126"/>
            <a:ext cx="10515600" cy="899698"/>
          </a:xfrm>
        </p:spPr>
        <p:txBody>
          <a:bodyPr>
            <a:normAutofit fontScale="90000"/>
          </a:bodyPr>
          <a:lstStyle/>
          <a:p>
            <a:r>
              <a:rPr lang="en-CA" dirty="0"/>
              <a:t>References</a:t>
            </a:r>
            <a:br>
              <a:rPr lang="en-CA" dirty="0"/>
            </a:br>
            <a:r>
              <a:rPr lang="en-CA" dirty="0"/>
              <a:t>-------------------------------------------------------------</a:t>
            </a:r>
            <a:br>
              <a:rPr lang="en-CA" dirty="0"/>
            </a:br>
            <a:r>
              <a:rPr lang="en-CA" sz="2000" dirty="0"/>
              <a:t>www.sciencedaily.com/releases/2020/11/201117144539.htm&gt;</a:t>
            </a:r>
            <a:br>
              <a:rPr lang="en-CA" sz="2000" dirty="0"/>
            </a:br>
            <a:r>
              <a:rPr lang="en-CA" sz="2000" dirty="0"/>
              <a:t>https://www.allaboutcircuits.com/technical-articles/understanding-simple-neural-network-training-and-learning</a:t>
            </a:r>
            <a:br>
              <a:rPr lang="en-CA" sz="2000" dirty="0"/>
            </a:br>
            <a:r>
              <a:rPr lang="en-CA" sz="2000" dirty="0"/>
              <a:t>https://machinelearningmastery.com/understand-the-dynamics-of-learning-rate-on-deep-learning-neural-networks/</a:t>
            </a:r>
            <a:br>
              <a:rPr lang="en-CA" sz="2000" dirty="0"/>
            </a:br>
            <a:r>
              <a:rPr lang="en-CA" sz="2000" dirty="0"/>
              <a:t>https://www.allaboutcircuits.com/technical-articles/how-to-train-a-basic-perceptron-neural-network/</a:t>
            </a:r>
            <a:br>
              <a:rPr lang="en-CA" sz="2000" dirty="0"/>
            </a:br>
            <a:r>
              <a:rPr lang="en-CA" sz="2000" dirty="0"/>
              <a:t>https://machinelearningmastery.com/difference-between-a-batch-and-an-epoch/</a:t>
            </a:r>
            <a:br>
              <a:rPr lang="en-CA" sz="2000" dirty="0"/>
            </a:br>
            <a:r>
              <a:rPr lang="en-CA" sz="2000" dirty="0"/>
              <a:t>https://machinelearningmastery.com/difference-between-a-batch-and-an-epoch/</a:t>
            </a:r>
            <a:br>
              <a:rPr lang="en-CA" sz="2000" dirty="0"/>
            </a:br>
            <a:r>
              <a:rPr lang="en-CA" sz="2000" dirty="0"/>
              <a:t>https://blog.paperspace.com/intro-to-optimization-momentum-rmsprop-adam/</a:t>
            </a:r>
            <a:br>
              <a:rPr lang="en-CA" sz="2000" dirty="0"/>
            </a:br>
            <a:r>
              <a:rPr lang="en-CA" sz="2000" dirty="0"/>
              <a:t>https://towardsdatascience.com/what-are-hyperparameters-and-how-to-tune-the-hyperparameters-in-a-deep-neural-network-d0604917584a#:~:text=Hyperparameters%20are%20the%20variables%20which,optimizing%20the%20weights%20and%20bias).</a:t>
            </a:r>
            <a:br>
              <a:rPr lang="en-CA" sz="2000" dirty="0"/>
            </a:br>
            <a:endParaRPr lang="en-CA" sz="2000" dirty="0"/>
          </a:p>
        </p:txBody>
      </p:sp>
      <p:sp>
        <p:nvSpPr>
          <p:cNvPr id="4" name="Slide Number Placeholder 3">
            <a:extLst>
              <a:ext uri="{FF2B5EF4-FFF2-40B4-BE49-F238E27FC236}">
                <a16:creationId xmlns:a16="http://schemas.microsoft.com/office/drawing/2014/main" id="{AFCF7D7D-35C0-4898-B5B9-66FDABE45EDC}"/>
              </a:ext>
            </a:extLst>
          </p:cNvPr>
          <p:cNvSpPr>
            <a:spLocks noGrp="1"/>
          </p:cNvSpPr>
          <p:nvPr>
            <p:ph type="sldNum" sz="quarter" idx="12"/>
          </p:nvPr>
        </p:nvSpPr>
        <p:spPr/>
        <p:txBody>
          <a:bodyPr/>
          <a:lstStyle/>
          <a:p>
            <a:fld id="{5F124C21-B9A8-4FCF-B0A4-1D4867546EB9}" type="slidenum">
              <a:rPr lang="en-CA" smtClean="0"/>
              <a:t>42</a:t>
            </a:fld>
            <a:endParaRPr lang="en-CA"/>
          </a:p>
        </p:txBody>
      </p:sp>
    </p:spTree>
    <p:extLst>
      <p:ext uri="{BB962C8B-B14F-4D97-AF65-F5344CB8AC3E}">
        <p14:creationId xmlns:p14="http://schemas.microsoft.com/office/powerpoint/2010/main" val="527466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787A-1E32-45AD-B6B5-B15BA3410AC5}"/>
              </a:ext>
            </a:extLst>
          </p:cNvPr>
          <p:cNvSpPr>
            <a:spLocks noGrp="1"/>
          </p:cNvSpPr>
          <p:nvPr>
            <p:ph type="title"/>
          </p:nvPr>
        </p:nvSpPr>
        <p:spPr/>
        <p:txBody>
          <a:bodyPr/>
          <a:lstStyle/>
          <a:p>
            <a:r>
              <a:rPr lang="en-CA" dirty="0"/>
              <a:t>Topics for next session</a:t>
            </a:r>
          </a:p>
        </p:txBody>
      </p:sp>
      <p:sp>
        <p:nvSpPr>
          <p:cNvPr id="3" name="Content Placeholder 2">
            <a:extLst>
              <a:ext uri="{FF2B5EF4-FFF2-40B4-BE49-F238E27FC236}">
                <a16:creationId xmlns:a16="http://schemas.microsoft.com/office/drawing/2014/main" id="{EAE00523-B461-4902-BAD2-B8F00238957E}"/>
              </a:ext>
            </a:extLst>
          </p:cNvPr>
          <p:cNvSpPr>
            <a:spLocks noGrp="1"/>
          </p:cNvSpPr>
          <p:nvPr>
            <p:ph idx="1"/>
          </p:nvPr>
        </p:nvSpPr>
        <p:spPr>
          <a:xfrm>
            <a:off x="838200" y="1401555"/>
            <a:ext cx="10515600" cy="4351338"/>
          </a:xfrm>
        </p:spPr>
        <p:txBody>
          <a:bodyPr/>
          <a:lstStyle/>
          <a:p>
            <a:pPr marL="0" indent="0">
              <a:buNone/>
            </a:pPr>
            <a:r>
              <a:rPr lang="en-CA" dirty="0"/>
              <a:t>Neural Networks – Practical examples</a:t>
            </a:r>
          </a:p>
        </p:txBody>
      </p:sp>
      <p:sp>
        <p:nvSpPr>
          <p:cNvPr id="4" name="Slide Number Placeholder 3">
            <a:extLst>
              <a:ext uri="{FF2B5EF4-FFF2-40B4-BE49-F238E27FC236}">
                <a16:creationId xmlns:a16="http://schemas.microsoft.com/office/drawing/2014/main" id="{84C305B4-F301-4203-9E0D-C433A8682E71}"/>
              </a:ext>
            </a:extLst>
          </p:cNvPr>
          <p:cNvSpPr>
            <a:spLocks noGrp="1"/>
          </p:cNvSpPr>
          <p:nvPr>
            <p:ph type="sldNum" sz="quarter" idx="12"/>
          </p:nvPr>
        </p:nvSpPr>
        <p:spPr/>
        <p:txBody>
          <a:bodyPr/>
          <a:lstStyle/>
          <a:p>
            <a:fld id="{5F124C21-B9A8-4FCF-B0A4-1D4867546EB9}" type="slidenum">
              <a:rPr lang="en-CA" smtClean="0"/>
              <a:t>43</a:t>
            </a:fld>
            <a:endParaRPr lang="en-CA"/>
          </a:p>
        </p:txBody>
      </p:sp>
    </p:spTree>
    <p:extLst>
      <p:ext uri="{BB962C8B-B14F-4D97-AF65-F5344CB8AC3E}">
        <p14:creationId xmlns:p14="http://schemas.microsoft.com/office/powerpoint/2010/main" val="1949024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59BF-8235-4C03-9C42-D085C13E85D6}"/>
              </a:ext>
            </a:extLst>
          </p:cNvPr>
          <p:cNvSpPr>
            <a:spLocks noGrp="1"/>
          </p:cNvSpPr>
          <p:nvPr>
            <p:ph type="title"/>
          </p:nvPr>
        </p:nvSpPr>
        <p:spPr>
          <a:xfrm>
            <a:off x="1009650" y="2493962"/>
            <a:ext cx="10515600" cy="1325563"/>
          </a:xfrm>
        </p:spPr>
        <p:txBody>
          <a:bodyPr>
            <a:normAutofit fontScale="90000"/>
          </a:bodyPr>
          <a:lstStyle/>
          <a:p>
            <a:r>
              <a:rPr lang="en-CA" dirty="0"/>
              <a:t>End of Session</a:t>
            </a:r>
            <a:br>
              <a:rPr lang="en-CA" dirty="0"/>
            </a:br>
            <a:r>
              <a:rPr lang="en-CA" dirty="0"/>
              <a:t>------------------------------------------------------------------</a:t>
            </a:r>
            <a:br>
              <a:rPr lang="en-CA" dirty="0"/>
            </a:br>
            <a:r>
              <a:rPr lang="en-CA" dirty="0"/>
              <a:t>Questions</a:t>
            </a:r>
          </a:p>
        </p:txBody>
      </p:sp>
      <p:sp>
        <p:nvSpPr>
          <p:cNvPr id="3" name="Slide Number Placeholder 2">
            <a:extLst>
              <a:ext uri="{FF2B5EF4-FFF2-40B4-BE49-F238E27FC236}">
                <a16:creationId xmlns:a16="http://schemas.microsoft.com/office/drawing/2014/main" id="{114430C0-2306-4CAF-A79C-64DCADE3A06F}"/>
              </a:ext>
            </a:extLst>
          </p:cNvPr>
          <p:cNvSpPr>
            <a:spLocks noGrp="1"/>
          </p:cNvSpPr>
          <p:nvPr>
            <p:ph type="sldNum" sz="quarter" idx="12"/>
          </p:nvPr>
        </p:nvSpPr>
        <p:spPr/>
        <p:txBody>
          <a:bodyPr/>
          <a:lstStyle/>
          <a:p>
            <a:fld id="{5F124C21-B9A8-4FCF-B0A4-1D4867546EB9}" type="slidenum">
              <a:rPr lang="en-CA" smtClean="0"/>
              <a:t>44</a:t>
            </a:fld>
            <a:endParaRPr lang="en-CA"/>
          </a:p>
        </p:txBody>
      </p:sp>
    </p:spTree>
    <p:extLst>
      <p:ext uri="{BB962C8B-B14F-4D97-AF65-F5344CB8AC3E}">
        <p14:creationId xmlns:p14="http://schemas.microsoft.com/office/powerpoint/2010/main" val="33353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E34B-B546-4AA9-8992-153249EF6C1F}"/>
              </a:ext>
            </a:extLst>
          </p:cNvPr>
          <p:cNvSpPr>
            <a:spLocks noGrp="1"/>
          </p:cNvSpPr>
          <p:nvPr>
            <p:ph type="title"/>
          </p:nvPr>
        </p:nvSpPr>
        <p:spPr/>
        <p:txBody>
          <a:bodyPr/>
          <a:lstStyle/>
          <a:p>
            <a:r>
              <a:rPr lang="en-CA" dirty="0"/>
              <a:t>Training of Neural Networks</a:t>
            </a:r>
          </a:p>
        </p:txBody>
      </p:sp>
      <p:sp>
        <p:nvSpPr>
          <p:cNvPr id="3" name="Text Placeholder 2">
            <a:extLst>
              <a:ext uri="{FF2B5EF4-FFF2-40B4-BE49-F238E27FC236}">
                <a16:creationId xmlns:a16="http://schemas.microsoft.com/office/drawing/2014/main" id="{DA7DB67F-AB0B-427B-AD6E-88A7BA6453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2CDA757-5A25-4C12-90CF-36C75BFCFFD3}"/>
              </a:ext>
            </a:extLst>
          </p:cNvPr>
          <p:cNvSpPr>
            <a:spLocks noGrp="1"/>
          </p:cNvSpPr>
          <p:nvPr>
            <p:ph type="sldNum" sz="quarter" idx="12"/>
          </p:nvPr>
        </p:nvSpPr>
        <p:spPr/>
        <p:txBody>
          <a:bodyPr/>
          <a:lstStyle/>
          <a:p>
            <a:fld id="{5F124C21-B9A8-4FCF-B0A4-1D4867546EB9}" type="slidenum">
              <a:rPr lang="en-CA" smtClean="0"/>
              <a:t>5</a:t>
            </a:fld>
            <a:endParaRPr lang="en-CA"/>
          </a:p>
        </p:txBody>
      </p:sp>
    </p:spTree>
    <p:extLst>
      <p:ext uri="{BB962C8B-B14F-4D97-AF65-F5344CB8AC3E}">
        <p14:creationId xmlns:p14="http://schemas.microsoft.com/office/powerpoint/2010/main" val="16958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B21A-6849-4CC1-B071-CE68BFBD9873}"/>
              </a:ext>
            </a:extLst>
          </p:cNvPr>
          <p:cNvSpPr>
            <a:spLocks noGrp="1"/>
          </p:cNvSpPr>
          <p:nvPr>
            <p:ph type="title"/>
          </p:nvPr>
        </p:nvSpPr>
        <p:spPr/>
        <p:txBody>
          <a:bodyPr/>
          <a:lstStyle/>
          <a:p>
            <a:r>
              <a:rPr lang="en-CA" dirty="0"/>
              <a:t>Concepts</a:t>
            </a:r>
          </a:p>
        </p:txBody>
      </p:sp>
      <p:sp>
        <p:nvSpPr>
          <p:cNvPr id="3" name="Content Placeholder 2">
            <a:extLst>
              <a:ext uri="{FF2B5EF4-FFF2-40B4-BE49-F238E27FC236}">
                <a16:creationId xmlns:a16="http://schemas.microsoft.com/office/drawing/2014/main" id="{A7611CD7-0A24-4E79-BC50-F0278A4237A6}"/>
              </a:ext>
            </a:extLst>
          </p:cNvPr>
          <p:cNvSpPr>
            <a:spLocks noGrp="1"/>
          </p:cNvSpPr>
          <p:nvPr>
            <p:ph idx="1"/>
          </p:nvPr>
        </p:nvSpPr>
        <p:spPr>
          <a:xfrm>
            <a:off x="652462" y="1439862"/>
            <a:ext cx="10515600" cy="4351338"/>
          </a:xfrm>
        </p:spPr>
        <p:txBody>
          <a:bodyPr>
            <a:normAutofit/>
          </a:bodyPr>
          <a:lstStyle/>
          <a:p>
            <a:pPr>
              <a:buFontTx/>
              <a:buChar char="-"/>
            </a:pPr>
            <a:r>
              <a:rPr lang="en-CA" sz="2400" dirty="0"/>
              <a:t>Have a large amount of data for training.</a:t>
            </a:r>
          </a:p>
          <a:p>
            <a:pPr lvl="1">
              <a:buFontTx/>
              <a:buChar char="-"/>
            </a:pPr>
            <a:r>
              <a:rPr lang="en-CA" dirty="0"/>
              <a:t>Helps in refining the weights and get more efficient.</a:t>
            </a:r>
          </a:p>
          <a:p>
            <a:pPr marL="457200" lvl="1" indent="0">
              <a:buNone/>
            </a:pPr>
            <a:endParaRPr lang="en-CA" sz="1200" dirty="0"/>
          </a:p>
          <a:p>
            <a:pPr>
              <a:buFontTx/>
              <a:buChar char="-"/>
            </a:pPr>
            <a:r>
              <a:rPr lang="en-CA" sz="2400" dirty="0"/>
              <a:t>Have diversity in the data set.</a:t>
            </a:r>
          </a:p>
          <a:p>
            <a:pPr lvl="1">
              <a:buFontTx/>
              <a:buChar char="-"/>
            </a:pPr>
            <a:r>
              <a:rPr lang="en-CA" dirty="0"/>
              <a:t>Should reflect the diversity expected in the input feed.</a:t>
            </a:r>
          </a:p>
          <a:p>
            <a:pPr marL="457200" lvl="1" indent="0">
              <a:buNone/>
            </a:pPr>
            <a:endParaRPr lang="en-CA" sz="1200" dirty="0"/>
          </a:p>
          <a:p>
            <a:pPr>
              <a:buFontTx/>
              <a:buChar char="-"/>
            </a:pPr>
            <a:r>
              <a:rPr lang="en-CA" sz="2400" dirty="0"/>
              <a:t>Have training data similar to operational data</a:t>
            </a:r>
          </a:p>
          <a:p>
            <a:pPr>
              <a:buFontTx/>
              <a:buChar char="-"/>
            </a:pPr>
            <a:endParaRPr lang="en-CA" sz="1200" dirty="0"/>
          </a:p>
          <a:p>
            <a:pPr>
              <a:buFontTx/>
              <a:buChar char="-"/>
            </a:pPr>
            <a:r>
              <a:rPr lang="en-CA" sz="2400" dirty="0"/>
              <a:t>Shuffle the data</a:t>
            </a:r>
          </a:p>
          <a:p>
            <a:pPr lvl="1">
              <a:buFontTx/>
              <a:buChar char="-"/>
            </a:pPr>
            <a:r>
              <a:rPr lang="en-CA" dirty="0"/>
              <a:t>Change the sequence of rows in the data set.</a:t>
            </a:r>
          </a:p>
          <a:p>
            <a:pPr marL="0" indent="0">
              <a:buNone/>
            </a:pPr>
            <a:endParaRPr lang="en-CA" sz="2400" dirty="0"/>
          </a:p>
          <a:p>
            <a:pPr marL="0" indent="0">
              <a:buNone/>
            </a:pPr>
            <a:endParaRPr lang="en-CA" dirty="0"/>
          </a:p>
        </p:txBody>
      </p:sp>
      <p:sp>
        <p:nvSpPr>
          <p:cNvPr id="4" name="Slide Number Placeholder 3">
            <a:extLst>
              <a:ext uri="{FF2B5EF4-FFF2-40B4-BE49-F238E27FC236}">
                <a16:creationId xmlns:a16="http://schemas.microsoft.com/office/drawing/2014/main" id="{5EA95C7A-52D3-476A-8FC8-93E3A1A16CE2}"/>
              </a:ext>
            </a:extLst>
          </p:cNvPr>
          <p:cNvSpPr>
            <a:spLocks noGrp="1"/>
          </p:cNvSpPr>
          <p:nvPr>
            <p:ph type="sldNum" sz="quarter" idx="12"/>
          </p:nvPr>
        </p:nvSpPr>
        <p:spPr/>
        <p:txBody>
          <a:bodyPr/>
          <a:lstStyle/>
          <a:p>
            <a:fld id="{5F124C21-B9A8-4FCF-B0A4-1D4867546EB9}" type="slidenum">
              <a:rPr lang="en-CA" smtClean="0"/>
              <a:t>6</a:t>
            </a:fld>
            <a:endParaRPr lang="en-CA"/>
          </a:p>
        </p:txBody>
      </p:sp>
      <p:sp>
        <p:nvSpPr>
          <p:cNvPr id="6" name="TextBox 5">
            <a:extLst>
              <a:ext uri="{FF2B5EF4-FFF2-40B4-BE49-F238E27FC236}">
                <a16:creationId xmlns:a16="http://schemas.microsoft.com/office/drawing/2014/main" id="{D0B0871F-458E-415E-8446-6F69D57B8923}"/>
              </a:ext>
            </a:extLst>
          </p:cNvPr>
          <p:cNvSpPr txBox="1"/>
          <p:nvPr/>
        </p:nvSpPr>
        <p:spPr>
          <a:xfrm>
            <a:off x="1141757" y="5856434"/>
            <a:ext cx="10787270" cy="230832"/>
          </a:xfrm>
          <a:prstGeom prst="rect">
            <a:avLst/>
          </a:prstGeom>
          <a:noFill/>
        </p:spPr>
        <p:txBody>
          <a:bodyPr wrap="square" rtlCol="0">
            <a:spAutoFit/>
          </a:bodyPr>
          <a:lstStyle/>
          <a:p>
            <a:pPr algn="l"/>
            <a:r>
              <a:rPr lang="en-CA" sz="900" dirty="0"/>
              <a:t>Source: </a:t>
            </a:r>
            <a:r>
              <a:rPr lang="en-CA" sz="900" b="0" i="0" dirty="0">
                <a:solidFill>
                  <a:srgbClr val="333333"/>
                </a:solidFill>
                <a:effectLst/>
                <a:latin typeface="Helvetica Neue"/>
              </a:rPr>
              <a:t>https://www.allaboutcircuits.com/technical-articles/understanding-simple-neural-network-training-and-learning</a:t>
            </a:r>
            <a:endParaRPr lang="en-CA" sz="900" dirty="0"/>
          </a:p>
        </p:txBody>
      </p:sp>
    </p:spTree>
    <p:extLst>
      <p:ext uri="{BB962C8B-B14F-4D97-AF65-F5344CB8AC3E}">
        <p14:creationId xmlns:p14="http://schemas.microsoft.com/office/powerpoint/2010/main" val="205333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B21A-6849-4CC1-B071-CE68BFBD9873}"/>
              </a:ext>
            </a:extLst>
          </p:cNvPr>
          <p:cNvSpPr>
            <a:spLocks noGrp="1"/>
          </p:cNvSpPr>
          <p:nvPr>
            <p:ph type="title"/>
          </p:nvPr>
        </p:nvSpPr>
        <p:spPr/>
        <p:txBody>
          <a:bodyPr/>
          <a:lstStyle/>
          <a:p>
            <a:r>
              <a:rPr lang="en-CA" dirty="0"/>
              <a:t>Concepts</a:t>
            </a:r>
          </a:p>
        </p:txBody>
      </p:sp>
      <p:sp>
        <p:nvSpPr>
          <p:cNvPr id="3" name="Content Placeholder 2">
            <a:extLst>
              <a:ext uri="{FF2B5EF4-FFF2-40B4-BE49-F238E27FC236}">
                <a16:creationId xmlns:a16="http://schemas.microsoft.com/office/drawing/2014/main" id="{A7611CD7-0A24-4E79-BC50-F0278A4237A6}"/>
              </a:ext>
            </a:extLst>
          </p:cNvPr>
          <p:cNvSpPr>
            <a:spLocks noGrp="1"/>
          </p:cNvSpPr>
          <p:nvPr>
            <p:ph idx="1"/>
          </p:nvPr>
        </p:nvSpPr>
        <p:spPr>
          <a:xfrm>
            <a:off x="652462" y="1439862"/>
            <a:ext cx="10515600" cy="4351338"/>
          </a:xfrm>
        </p:spPr>
        <p:txBody>
          <a:bodyPr>
            <a:normAutofit/>
          </a:bodyPr>
          <a:lstStyle/>
          <a:p>
            <a:pPr>
              <a:buFontTx/>
              <a:buChar char="-"/>
            </a:pPr>
            <a:r>
              <a:rPr lang="en-CA" sz="2400" dirty="0"/>
              <a:t>Over Training</a:t>
            </a:r>
          </a:p>
          <a:p>
            <a:pPr lvl="1">
              <a:buFontTx/>
              <a:buChar char="-"/>
            </a:pPr>
            <a:r>
              <a:rPr lang="en-CA" dirty="0"/>
              <a:t>Network adjusts to the training set and not to the task at hand.</a:t>
            </a:r>
          </a:p>
          <a:p>
            <a:pPr marL="0" indent="0">
              <a:buNone/>
            </a:pPr>
            <a:endParaRPr lang="en-CA" sz="2400" dirty="0"/>
          </a:p>
          <a:p>
            <a:pPr marL="0" indent="0">
              <a:buNone/>
            </a:pPr>
            <a:endParaRPr lang="en-CA" dirty="0"/>
          </a:p>
        </p:txBody>
      </p:sp>
      <p:sp>
        <p:nvSpPr>
          <p:cNvPr id="4" name="Slide Number Placeholder 3">
            <a:extLst>
              <a:ext uri="{FF2B5EF4-FFF2-40B4-BE49-F238E27FC236}">
                <a16:creationId xmlns:a16="http://schemas.microsoft.com/office/drawing/2014/main" id="{5EA95C7A-52D3-476A-8FC8-93E3A1A16CE2}"/>
              </a:ext>
            </a:extLst>
          </p:cNvPr>
          <p:cNvSpPr>
            <a:spLocks noGrp="1"/>
          </p:cNvSpPr>
          <p:nvPr>
            <p:ph type="sldNum" sz="quarter" idx="12"/>
          </p:nvPr>
        </p:nvSpPr>
        <p:spPr/>
        <p:txBody>
          <a:bodyPr/>
          <a:lstStyle/>
          <a:p>
            <a:fld id="{5F124C21-B9A8-4FCF-B0A4-1D4867546EB9}" type="slidenum">
              <a:rPr lang="en-CA" smtClean="0"/>
              <a:t>7</a:t>
            </a:fld>
            <a:endParaRPr lang="en-CA"/>
          </a:p>
        </p:txBody>
      </p:sp>
      <p:sp>
        <p:nvSpPr>
          <p:cNvPr id="6" name="TextBox 5">
            <a:extLst>
              <a:ext uri="{FF2B5EF4-FFF2-40B4-BE49-F238E27FC236}">
                <a16:creationId xmlns:a16="http://schemas.microsoft.com/office/drawing/2014/main" id="{D0B0871F-458E-415E-8446-6F69D57B8923}"/>
              </a:ext>
            </a:extLst>
          </p:cNvPr>
          <p:cNvSpPr txBox="1"/>
          <p:nvPr/>
        </p:nvSpPr>
        <p:spPr>
          <a:xfrm>
            <a:off x="1141757" y="5856434"/>
            <a:ext cx="10787270" cy="230832"/>
          </a:xfrm>
          <a:prstGeom prst="rect">
            <a:avLst/>
          </a:prstGeom>
          <a:noFill/>
        </p:spPr>
        <p:txBody>
          <a:bodyPr wrap="square" rtlCol="0">
            <a:spAutoFit/>
          </a:bodyPr>
          <a:lstStyle/>
          <a:p>
            <a:pPr algn="l"/>
            <a:r>
              <a:rPr lang="en-CA" sz="900" dirty="0"/>
              <a:t>Source: </a:t>
            </a:r>
            <a:r>
              <a:rPr lang="en-CA" sz="900" b="0" i="0" dirty="0">
                <a:solidFill>
                  <a:srgbClr val="333333"/>
                </a:solidFill>
                <a:effectLst/>
                <a:latin typeface="Helvetica Neue"/>
              </a:rPr>
              <a:t>https://www.allaboutcircuits.com/technical-articles/understanding-simple-neural-network-training-and-learning</a:t>
            </a:r>
            <a:endParaRPr lang="en-CA" sz="900" dirty="0"/>
          </a:p>
        </p:txBody>
      </p:sp>
      <p:pic>
        <p:nvPicPr>
          <p:cNvPr id="7" name="Picture 6">
            <a:extLst>
              <a:ext uri="{FF2B5EF4-FFF2-40B4-BE49-F238E27FC236}">
                <a16:creationId xmlns:a16="http://schemas.microsoft.com/office/drawing/2014/main" id="{1134E7BF-5072-491F-9FB5-5E473A99C106}"/>
              </a:ext>
            </a:extLst>
          </p:cNvPr>
          <p:cNvPicPr>
            <a:picLocks noChangeAspect="1"/>
          </p:cNvPicPr>
          <p:nvPr/>
        </p:nvPicPr>
        <p:blipFill>
          <a:blip r:embed="rId2"/>
          <a:stretch>
            <a:fillRect/>
          </a:stretch>
        </p:blipFill>
        <p:spPr>
          <a:xfrm>
            <a:off x="1141757" y="2519155"/>
            <a:ext cx="3762375" cy="3272045"/>
          </a:xfrm>
          <a:prstGeom prst="rect">
            <a:avLst/>
          </a:prstGeom>
        </p:spPr>
      </p:pic>
      <p:sp>
        <p:nvSpPr>
          <p:cNvPr id="8" name="TextBox 7">
            <a:extLst>
              <a:ext uri="{FF2B5EF4-FFF2-40B4-BE49-F238E27FC236}">
                <a16:creationId xmlns:a16="http://schemas.microsoft.com/office/drawing/2014/main" id="{F2BCC6C8-E45A-41E1-9EC5-1BBB10DC3A4B}"/>
              </a:ext>
            </a:extLst>
          </p:cNvPr>
          <p:cNvSpPr txBox="1"/>
          <p:nvPr/>
        </p:nvSpPr>
        <p:spPr>
          <a:xfrm>
            <a:off x="5657849" y="2971800"/>
            <a:ext cx="4314825" cy="1477328"/>
          </a:xfrm>
          <a:prstGeom prst="rect">
            <a:avLst/>
          </a:prstGeom>
          <a:noFill/>
        </p:spPr>
        <p:txBody>
          <a:bodyPr wrap="square" rtlCol="0">
            <a:spAutoFit/>
          </a:bodyPr>
          <a:lstStyle/>
          <a:p>
            <a:pPr marL="285750" indent="-285750">
              <a:buFontTx/>
              <a:buChar char="-"/>
            </a:pPr>
            <a:r>
              <a:rPr lang="en-CA" dirty="0"/>
              <a:t>Classification problem  Red and blue dots</a:t>
            </a:r>
          </a:p>
          <a:p>
            <a:pPr marL="285750" indent="-285750">
              <a:buFontTx/>
              <a:buChar char="-"/>
            </a:pPr>
            <a:r>
              <a:rPr lang="en-CA" dirty="0"/>
              <a:t>Black line –  captures general pattern</a:t>
            </a:r>
          </a:p>
          <a:p>
            <a:pPr marL="285750" indent="-285750">
              <a:buFontTx/>
              <a:buChar char="-"/>
            </a:pPr>
            <a:r>
              <a:rPr lang="en-CA" dirty="0"/>
              <a:t>Green line -  captures training data too accurately and is less generalized.</a:t>
            </a:r>
          </a:p>
          <a:p>
            <a:pPr lvl="3"/>
            <a:r>
              <a:rPr lang="en-CA" dirty="0"/>
              <a:t>   </a:t>
            </a:r>
          </a:p>
        </p:txBody>
      </p:sp>
    </p:spTree>
    <p:extLst>
      <p:ext uri="{BB962C8B-B14F-4D97-AF65-F5344CB8AC3E}">
        <p14:creationId xmlns:p14="http://schemas.microsoft.com/office/powerpoint/2010/main" val="358019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B21A-6849-4CC1-B071-CE68BFBD9873}"/>
              </a:ext>
            </a:extLst>
          </p:cNvPr>
          <p:cNvSpPr>
            <a:spLocks noGrp="1"/>
          </p:cNvSpPr>
          <p:nvPr>
            <p:ph type="title"/>
          </p:nvPr>
        </p:nvSpPr>
        <p:spPr/>
        <p:txBody>
          <a:bodyPr/>
          <a:lstStyle/>
          <a:p>
            <a:r>
              <a:rPr lang="en-CA" dirty="0"/>
              <a:t>Concepts</a:t>
            </a:r>
          </a:p>
        </p:txBody>
      </p:sp>
      <p:sp>
        <p:nvSpPr>
          <p:cNvPr id="4" name="Slide Number Placeholder 3">
            <a:extLst>
              <a:ext uri="{FF2B5EF4-FFF2-40B4-BE49-F238E27FC236}">
                <a16:creationId xmlns:a16="http://schemas.microsoft.com/office/drawing/2014/main" id="{5EA95C7A-52D3-476A-8FC8-93E3A1A16CE2}"/>
              </a:ext>
            </a:extLst>
          </p:cNvPr>
          <p:cNvSpPr>
            <a:spLocks noGrp="1"/>
          </p:cNvSpPr>
          <p:nvPr>
            <p:ph type="sldNum" sz="quarter" idx="12"/>
          </p:nvPr>
        </p:nvSpPr>
        <p:spPr/>
        <p:txBody>
          <a:bodyPr/>
          <a:lstStyle/>
          <a:p>
            <a:fld id="{5F124C21-B9A8-4FCF-B0A4-1D4867546EB9}" type="slidenum">
              <a:rPr lang="en-CA" smtClean="0"/>
              <a:t>8</a:t>
            </a:fld>
            <a:endParaRPr lang="en-CA"/>
          </a:p>
        </p:txBody>
      </p:sp>
      <p:sp>
        <p:nvSpPr>
          <p:cNvPr id="6" name="TextBox 5">
            <a:extLst>
              <a:ext uri="{FF2B5EF4-FFF2-40B4-BE49-F238E27FC236}">
                <a16:creationId xmlns:a16="http://schemas.microsoft.com/office/drawing/2014/main" id="{D0B0871F-458E-415E-8446-6F69D57B8923}"/>
              </a:ext>
            </a:extLst>
          </p:cNvPr>
          <p:cNvSpPr txBox="1"/>
          <p:nvPr/>
        </p:nvSpPr>
        <p:spPr>
          <a:xfrm>
            <a:off x="1141757" y="5856434"/>
            <a:ext cx="10787270" cy="230832"/>
          </a:xfrm>
          <a:prstGeom prst="rect">
            <a:avLst/>
          </a:prstGeom>
          <a:noFill/>
        </p:spPr>
        <p:txBody>
          <a:bodyPr wrap="square" rtlCol="0">
            <a:spAutoFit/>
          </a:bodyPr>
          <a:lstStyle/>
          <a:p>
            <a:pPr algn="l"/>
            <a:r>
              <a:rPr lang="en-CA" sz="900" dirty="0"/>
              <a:t>Source: </a:t>
            </a:r>
            <a:r>
              <a:rPr lang="en-CA" sz="900" b="0" i="0" dirty="0">
                <a:solidFill>
                  <a:srgbClr val="333333"/>
                </a:solidFill>
                <a:effectLst/>
                <a:latin typeface="Helvetica Neue"/>
              </a:rPr>
              <a:t>https://www.allaboutcircuits.com/technical-articles/understanding-simple-neural-network-training-and-learning</a:t>
            </a:r>
            <a:endParaRPr lang="en-CA" sz="900" dirty="0"/>
          </a:p>
        </p:txBody>
      </p:sp>
      <p:pic>
        <p:nvPicPr>
          <p:cNvPr id="11" name="Picture 10">
            <a:extLst>
              <a:ext uri="{FF2B5EF4-FFF2-40B4-BE49-F238E27FC236}">
                <a16:creationId xmlns:a16="http://schemas.microsoft.com/office/drawing/2014/main" id="{4FDF4560-051B-4704-A4E4-7E297FB83957}"/>
              </a:ext>
            </a:extLst>
          </p:cNvPr>
          <p:cNvPicPr>
            <a:picLocks noChangeAspect="1"/>
          </p:cNvPicPr>
          <p:nvPr/>
        </p:nvPicPr>
        <p:blipFill>
          <a:blip r:embed="rId2"/>
          <a:stretch>
            <a:fillRect/>
          </a:stretch>
        </p:blipFill>
        <p:spPr>
          <a:xfrm>
            <a:off x="733426" y="1238250"/>
            <a:ext cx="3003688" cy="2379593"/>
          </a:xfrm>
          <a:prstGeom prst="rect">
            <a:avLst/>
          </a:prstGeom>
        </p:spPr>
      </p:pic>
      <p:pic>
        <p:nvPicPr>
          <p:cNvPr id="13" name="Picture 12">
            <a:extLst>
              <a:ext uri="{FF2B5EF4-FFF2-40B4-BE49-F238E27FC236}">
                <a16:creationId xmlns:a16="http://schemas.microsoft.com/office/drawing/2014/main" id="{B2304B74-CF2E-4EA3-8249-5296CDF44AD4}"/>
              </a:ext>
            </a:extLst>
          </p:cNvPr>
          <p:cNvPicPr>
            <a:picLocks noChangeAspect="1"/>
          </p:cNvPicPr>
          <p:nvPr/>
        </p:nvPicPr>
        <p:blipFill>
          <a:blip r:embed="rId3"/>
          <a:stretch>
            <a:fillRect/>
          </a:stretch>
        </p:blipFill>
        <p:spPr>
          <a:xfrm>
            <a:off x="4405030" y="2334916"/>
            <a:ext cx="3381939" cy="2565853"/>
          </a:xfrm>
          <a:prstGeom prst="rect">
            <a:avLst/>
          </a:prstGeom>
        </p:spPr>
      </p:pic>
      <p:pic>
        <p:nvPicPr>
          <p:cNvPr id="15" name="Picture 14">
            <a:extLst>
              <a:ext uri="{FF2B5EF4-FFF2-40B4-BE49-F238E27FC236}">
                <a16:creationId xmlns:a16="http://schemas.microsoft.com/office/drawing/2014/main" id="{280EA0C0-06D6-4576-8076-F6EB025A70CA}"/>
              </a:ext>
            </a:extLst>
          </p:cNvPr>
          <p:cNvPicPr>
            <a:picLocks noChangeAspect="1"/>
          </p:cNvPicPr>
          <p:nvPr/>
        </p:nvPicPr>
        <p:blipFill>
          <a:blip r:embed="rId4"/>
          <a:stretch>
            <a:fillRect/>
          </a:stretch>
        </p:blipFill>
        <p:spPr>
          <a:xfrm>
            <a:off x="8228113" y="3429000"/>
            <a:ext cx="3700913" cy="2427434"/>
          </a:xfrm>
          <a:prstGeom prst="rect">
            <a:avLst/>
          </a:prstGeom>
        </p:spPr>
      </p:pic>
    </p:spTree>
    <p:extLst>
      <p:ext uri="{BB962C8B-B14F-4D97-AF65-F5344CB8AC3E}">
        <p14:creationId xmlns:p14="http://schemas.microsoft.com/office/powerpoint/2010/main" val="52697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E34B-B546-4AA9-8992-153249EF6C1F}"/>
              </a:ext>
            </a:extLst>
          </p:cNvPr>
          <p:cNvSpPr>
            <a:spLocks noGrp="1"/>
          </p:cNvSpPr>
          <p:nvPr>
            <p:ph type="title"/>
          </p:nvPr>
        </p:nvSpPr>
        <p:spPr/>
        <p:txBody>
          <a:bodyPr/>
          <a:lstStyle/>
          <a:p>
            <a:r>
              <a:rPr lang="en-CA" dirty="0"/>
              <a:t>Review of Definitions</a:t>
            </a:r>
          </a:p>
        </p:txBody>
      </p:sp>
      <p:sp>
        <p:nvSpPr>
          <p:cNvPr id="3" name="Text Placeholder 2">
            <a:extLst>
              <a:ext uri="{FF2B5EF4-FFF2-40B4-BE49-F238E27FC236}">
                <a16:creationId xmlns:a16="http://schemas.microsoft.com/office/drawing/2014/main" id="{DA7DB67F-AB0B-427B-AD6E-88A7BA6453E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2CDA757-5A25-4C12-90CF-36C75BFCFFD3}"/>
              </a:ext>
            </a:extLst>
          </p:cNvPr>
          <p:cNvSpPr>
            <a:spLocks noGrp="1"/>
          </p:cNvSpPr>
          <p:nvPr>
            <p:ph type="sldNum" sz="quarter" idx="12"/>
          </p:nvPr>
        </p:nvSpPr>
        <p:spPr/>
        <p:txBody>
          <a:bodyPr/>
          <a:lstStyle/>
          <a:p>
            <a:fld id="{5F124C21-B9A8-4FCF-B0A4-1D4867546EB9}" type="slidenum">
              <a:rPr lang="en-CA" smtClean="0"/>
              <a:t>9</a:t>
            </a:fld>
            <a:endParaRPr lang="en-CA"/>
          </a:p>
        </p:txBody>
      </p:sp>
    </p:spTree>
    <p:extLst>
      <p:ext uri="{BB962C8B-B14F-4D97-AF65-F5344CB8AC3E}">
        <p14:creationId xmlns:p14="http://schemas.microsoft.com/office/powerpoint/2010/main" val="1821597041"/>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EEDB71D7038241AD049B396C9A1B29" ma:contentTypeVersion="4" ma:contentTypeDescription="Create a new document." ma:contentTypeScope="" ma:versionID="7bc1fbeab53d0018245d8d72599d5aaa">
  <xsd:schema xmlns:xsd="http://www.w3.org/2001/XMLSchema" xmlns:xs="http://www.w3.org/2001/XMLSchema" xmlns:p="http://schemas.microsoft.com/office/2006/metadata/properties" xmlns:ns3="6960afe7-48cf-4992-946d-dacacc612c9c" targetNamespace="http://schemas.microsoft.com/office/2006/metadata/properties" ma:root="true" ma:fieldsID="2ad4e547100cc04669f3211de17ed3b7" ns3:_="">
    <xsd:import namespace="6960afe7-48cf-4992-946d-dacacc612c9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60afe7-48cf-4992-946d-dacacc612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E7FFEA-CD60-430F-8888-E85972EF55BD}">
  <ds:schemaRefs>
    <ds:schemaRef ds:uri="http://schemas.microsoft.com/office/infopath/2007/PartnerControls"/>
    <ds:schemaRef ds:uri="http://purl.org/dc/terms/"/>
    <ds:schemaRef ds:uri="http://purl.org/dc/elements/1.1/"/>
    <ds:schemaRef ds:uri="6960afe7-48cf-4992-946d-dacacc612c9c"/>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939A6B2-E5D4-48E8-9BA8-1670FDD91B5E}">
  <ds:schemaRefs>
    <ds:schemaRef ds:uri="http://schemas.microsoft.com/sharepoint/v3/contenttype/forms"/>
  </ds:schemaRefs>
</ds:datastoreItem>
</file>

<file path=customXml/itemProps3.xml><?xml version="1.0" encoding="utf-8"?>
<ds:datastoreItem xmlns:ds="http://schemas.openxmlformats.org/officeDocument/2006/customXml" ds:itemID="{22EB57BF-5D2B-47A6-A2D4-18FB1C9B5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60afe7-48cf-4992-946d-dacacc612c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4514</TotalTime>
  <Words>2214</Words>
  <Application>Microsoft Office PowerPoint</Application>
  <PresentationFormat>Widescreen</PresentationFormat>
  <Paragraphs>366</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Helvetica Neue</vt:lpstr>
      <vt:lpstr>Raleway</vt:lpstr>
      <vt:lpstr>Univers Condensed</vt:lpstr>
      <vt:lpstr>Wingdings</vt:lpstr>
      <vt:lpstr>Office Theme</vt:lpstr>
      <vt:lpstr>AI applications in Finance</vt:lpstr>
      <vt:lpstr>Recap </vt:lpstr>
      <vt:lpstr>Fun Fact : AI and movie ratings</vt:lpstr>
      <vt:lpstr>Agenda – Session 3</vt:lpstr>
      <vt:lpstr>Training of Neural Networks</vt:lpstr>
      <vt:lpstr>Concepts</vt:lpstr>
      <vt:lpstr>Concepts</vt:lpstr>
      <vt:lpstr>Concepts</vt:lpstr>
      <vt:lpstr>Review of Definitions</vt:lpstr>
      <vt:lpstr>Definition Review</vt:lpstr>
      <vt:lpstr>Definition Review</vt:lpstr>
      <vt:lpstr>Introduction to  types of tools</vt:lpstr>
      <vt:lpstr>Tools for neural net processing</vt:lpstr>
      <vt:lpstr>Code Based</vt:lpstr>
      <vt:lpstr>Code based Examples</vt:lpstr>
      <vt:lpstr>Code Example : Part 1</vt:lpstr>
      <vt:lpstr>Code Example : Part 2</vt:lpstr>
      <vt:lpstr>Code Example : Part 3</vt:lpstr>
      <vt:lpstr>Code Example : Part 4</vt:lpstr>
      <vt:lpstr>Code Example : Part 5</vt:lpstr>
      <vt:lpstr>PC based Tools</vt:lpstr>
      <vt:lpstr>PC Based Example : Part 1</vt:lpstr>
      <vt:lpstr>PC Based Example : Part 2</vt:lpstr>
      <vt:lpstr>PC Based Example : Part 3</vt:lpstr>
      <vt:lpstr>PC Based Example : Part 4</vt:lpstr>
      <vt:lpstr>PC Based Example : Part 5</vt:lpstr>
      <vt:lpstr>PC Based Example : Part 6</vt:lpstr>
      <vt:lpstr>PC Based Example : Part 7</vt:lpstr>
      <vt:lpstr>PC Based Example : Part 8</vt:lpstr>
      <vt:lpstr>PC Based Example : Part 9</vt:lpstr>
      <vt:lpstr>PC Based Example : Part 10</vt:lpstr>
      <vt:lpstr>AI platforms</vt:lpstr>
      <vt:lpstr>AI platform based Example : Part 1</vt:lpstr>
      <vt:lpstr>AI platform based Example : Part 2</vt:lpstr>
      <vt:lpstr>AI platform based Example : Part 3</vt:lpstr>
      <vt:lpstr>AI platform based Example : Part 4</vt:lpstr>
      <vt:lpstr>AI platform based Example : Part 5</vt:lpstr>
      <vt:lpstr>AI platform based Example : Part 6</vt:lpstr>
      <vt:lpstr>AI platform based Example : Part 7</vt:lpstr>
      <vt:lpstr>AI platform based Example : Part 8</vt:lpstr>
      <vt:lpstr>Session summary -------------------------------------------------------------  </vt:lpstr>
      <vt:lpstr>References ------------------------------------------------------------- www.sciencedaily.com/releases/2020/11/201117144539.htm&gt; https://www.allaboutcircuits.com/technical-articles/understanding-simple-neural-network-training-and-learning https://machinelearningmastery.com/understand-the-dynamics-of-learning-rate-on-deep-learning-neural-networks/ https://www.allaboutcircuits.com/technical-articles/how-to-train-a-basic-perceptron-neural-network/ https://machinelearningmastery.com/difference-between-a-batch-and-an-epoch/ https://machinelearningmastery.com/difference-between-a-batch-and-an-epoch/ https://blog.paperspace.com/intro-to-optimization-momentum-rmsprop-adam/ https://towardsdatascience.com/what-are-hyperparameters-and-how-to-tune-the-hyperparameters-in-a-deep-neural-network-d0604917584a#:~:text=Hyperparameters%20are%20the%20variables%20which,optimizing%20the%20weights%20and%20bias). </vt:lpstr>
      <vt:lpstr>Topics for next session</vt:lpstr>
      <vt:lpstr>End of Session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M Samiul Syed</dc:creator>
  <cp:lastModifiedBy>Indranil</cp:lastModifiedBy>
  <cp:revision>314</cp:revision>
  <dcterms:created xsi:type="dcterms:W3CDTF">2020-07-14T15:06:32Z</dcterms:created>
  <dcterms:modified xsi:type="dcterms:W3CDTF">2020-11-19T20:24:54Z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0x0101006DEEDB71D7038241AD049B396C9A1B29</vt:lpwstr>
  </property>
</Properties>
</file>