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sldIdLst>
    <p:sldId id="257" r:id="rId5"/>
    <p:sldId id="258" r:id="rId6"/>
    <p:sldId id="280" r:id="rId7"/>
    <p:sldId id="259" r:id="rId8"/>
    <p:sldId id="264" r:id="rId9"/>
    <p:sldId id="314" r:id="rId10"/>
    <p:sldId id="344" r:id="rId11"/>
    <p:sldId id="345" r:id="rId12"/>
    <p:sldId id="346" r:id="rId13"/>
    <p:sldId id="347" r:id="rId14"/>
    <p:sldId id="348" r:id="rId15"/>
    <p:sldId id="349" r:id="rId16"/>
    <p:sldId id="276" r:id="rId17"/>
    <p:sldId id="350" r:id="rId18"/>
    <p:sldId id="277" r:id="rId19"/>
    <p:sldId id="355" r:id="rId20"/>
    <p:sldId id="351" r:id="rId21"/>
    <p:sldId id="352" r:id="rId22"/>
    <p:sldId id="353" r:id="rId23"/>
    <p:sldId id="354" r:id="rId24"/>
    <p:sldId id="356" r:id="rId25"/>
    <p:sldId id="357" r:id="rId26"/>
    <p:sldId id="358" r:id="rId27"/>
    <p:sldId id="364" r:id="rId28"/>
    <p:sldId id="359" r:id="rId29"/>
    <p:sldId id="360" r:id="rId30"/>
    <p:sldId id="361" r:id="rId31"/>
    <p:sldId id="362" r:id="rId32"/>
    <p:sldId id="363" r:id="rId33"/>
    <p:sldId id="313" r:id="rId34"/>
    <p:sldId id="270" r:id="rId35"/>
    <p:sldId id="268" r:id="rId36"/>
    <p:sldId id="26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l%20User\Desktop\4Cast\Dow_Weekly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CA"/>
              <a:t>Epoch MSE</a:t>
            </a:r>
          </a:p>
        </c:rich>
      </c:tx>
      <c:overlay val="0"/>
    </c:title>
    <c:autoTitleDeleted val="0"/>
    <c:plotArea>
      <c:layout>
        <c:manualLayout>
          <c:xMode val="edge"/>
          <c:yMode val="edge"/>
          <c:x val="3.8470265835820638E-2"/>
          <c:y val="0.10909090909090909"/>
          <c:w val="0.86606243182100073"/>
          <c:h val="0.78787878787878785"/>
        </c:manualLayout>
      </c:layout>
      <c:lineChart>
        <c:grouping val="standard"/>
        <c:varyColors val="0"/>
        <c:ser>
          <c:idx val="0"/>
          <c:order val="0"/>
          <c:tx>
            <c:v>MSE</c:v>
          </c:tx>
          <c:marker>
            <c:symbol val="none"/>
          </c:marker>
          <c:val>
            <c:numRef>
              <c:f>'Network Output'!$Q$2:$Q$101</c:f>
              <c:numCache>
                <c:formatCode>General</c:formatCode>
                <c:ptCount val="100"/>
                <c:pt idx="0">
                  <c:v>4.7800217679014587E-2</c:v>
                </c:pt>
                <c:pt idx="1">
                  <c:v>4.5453914555756217E-2</c:v>
                </c:pt>
                <c:pt idx="2">
                  <c:v>4.4742634094797916E-2</c:v>
                </c:pt>
                <c:pt idx="3">
                  <c:v>4.3437517215851838E-2</c:v>
                </c:pt>
                <c:pt idx="4">
                  <c:v>3.7193284971045321E-2</c:v>
                </c:pt>
                <c:pt idx="5">
                  <c:v>3.7193284971045314E-2</c:v>
                </c:pt>
                <c:pt idx="6">
                  <c:v>3.6584885271695872E-2</c:v>
                </c:pt>
                <c:pt idx="7">
                  <c:v>3.2498139305100066E-2</c:v>
                </c:pt>
                <c:pt idx="8">
                  <c:v>3.1877649435242628E-2</c:v>
                </c:pt>
                <c:pt idx="9">
                  <c:v>2.8837210861597278E-2</c:v>
                </c:pt>
                <c:pt idx="10">
                  <c:v>2.8382564352843781E-2</c:v>
                </c:pt>
                <c:pt idx="11">
                  <c:v>2.761669747715598E-2</c:v>
                </c:pt>
                <c:pt idx="12">
                  <c:v>2.7616697477155977E-2</c:v>
                </c:pt>
                <c:pt idx="13">
                  <c:v>2.6798992005090217E-2</c:v>
                </c:pt>
                <c:pt idx="14">
                  <c:v>2.6199808291129351E-2</c:v>
                </c:pt>
                <c:pt idx="15">
                  <c:v>2.6125239028286871E-2</c:v>
                </c:pt>
                <c:pt idx="16">
                  <c:v>2.480118107786615E-2</c:v>
                </c:pt>
                <c:pt idx="17">
                  <c:v>2.3956447354320135E-2</c:v>
                </c:pt>
                <c:pt idx="18">
                  <c:v>2.3064626415526531E-2</c:v>
                </c:pt>
                <c:pt idx="19">
                  <c:v>2.220973689009613E-2</c:v>
                </c:pt>
                <c:pt idx="20">
                  <c:v>2.14598823301369E-2</c:v>
                </c:pt>
                <c:pt idx="21">
                  <c:v>2.1459882330136897E-2</c:v>
                </c:pt>
                <c:pt idx="22">
                  <c:v>2.079797125134273E-2</c:v>
                </c:pt>
                <c:pt idx="23">
                  <c:v>2.0505762459453479E-2</c:v>
                </c:pt>
                <c:pt idx="24">
                  <c:v>2.0433009842753209E-2</c:v>
                </c:pt>
                <c:pt idx="25">
                  <c:v>1.9777278463972106E-2</c:v>
                </c:pt>
                <c:pt idx="26">
                  <c:v>1.8683734909532707E-2</c:v>
                </c:pt>
                <c:pt idx="27">
                  <c:v>1.8397875686431826E-2</c:v>
                </c:pt>
                <c:pt idx="28">
                  <c:v>1.8152969344866338E-2</c:v>
                </c:pt>
                <c:pt idx="29">
                  <c:v>1.7440593239998085E-2</c:v>
                </c:pt>
                <c:pt idx="30">
                  <c:v>1.7069644717525558E-2</c:v>
                </c:pt>
                <c:pt idx="31">
                  <c:v>1.6564140551794872E-2</c:v>
                </c:pt>
                <c:pt idx="32">
                  <c:v>1.5776092685184803E-2</c:v>
                </c:pt>
                <c:pt idx="33">
                  <c:v>1.5247590832435239E-2</c:v>
                </c:pt>
                <c:pt idx="34">
                  <c:v>1.5214762888961154E-2</c:v>
                </c:pt>
                <c:pt idx="35">
                  <c:v>1.5121133345392845E-2</c:v>
                </c:pt>
                <c:pt idx="36">
                  <c:v>1.4976710495443501E-2</c:v>
                </c:pt>
                <c:pt idx="37">
                  <c:v>1.4942420621126355E-2</c:v>
                </c:pt>
                <c:pt idx="38">
                  <c:v>1.4901257254840192E-2</c:v>
                </c:pt>
                <c:pt idx="39">
                  <c:v>1.4842781280290179E-2</c:v>
                </c:pt>
                <c:pt idx="40">
                  <c:v>1.4783292761078457E-2</c:v>
                </c:pt>
                <c:pt idx="41">
                  <c:v>1.4692822928929051E-2</c:v>
                </c:pt>
                <c:pt idx="42">
                  <c:v>1.420568258521351E-2</c:v>
                </c:pt>
                <c:pt idx="43">
                  <c:v>1.3767489365357126E-2</c:v>
                </c:pt>
                <c:pt idx="44">
                  <c:v>1.3223659094612263E-2</c:v>
                </c:pt>
                <c:pt idx="45">
                  <c:v>1.2440935648400325E-2</c:v>
                </c:pt>
                <c:pt idx="46">
                  <c:v>1.1612438588139908E-2</c:v>
                </c:pt>
                <c:pt idx="47">
                  <c:v>1.1557364765597076E-2</c:v>
                </c:pt>
                <c:pt idx="48">
                  <c:v>1.1442365143750022E-2</c:v>
                </c:pt>
                <c:pt idx="49">
                  <c:v>1.1289346205264882E-2</c:v>
                </c:pt>
                <c:pt idx="50">
                  <c:v>1.121372586276251E-2</c:v>
                </c:pt>
                <c:pt idx="51">
                  <c:v>1.0402758817856036E-2</c:v>
                </c:pt>
                <c:pt idx="52">
                  <c:v>1.0369141119058914E-2</c:v>
                </c:pt>
                <c:pt idx="53">
                  <c:v>1.0335565164535768E-2</c:v>
                </c:pt>
                <c:pt idx="54">
                  <c:v>1.0258887702226098E-2</c:v>
                </c:pt>
                <c:pt idx="55">
                  <c:v>1.0203986761186562E-2</c:v>
                </c:pt>
                <c:pt idx="56">
                  <c:v>9.5689019181737049E-3</c:v>
                </c:pt>
                <c:pt idx="57">
                  <c:v>9.5472835595162824E-3</c:v>
                </c:pt>
                <c:pt idx="58">
                  <c:v>9.5035601179200516E-3</c:v>
                </c:pt>
                <c:pt idx="59">
                  <c:v>9.4659508240317238E-3</c:v>
                </c:pt>
                <c:pt idx="60">
                  <c:v>9.1554301278310869E-3</c:v>
                </c:pt>
                <c:pt idx="61">
                  <c:v>8.9834873658228183E-3</c:v>
                </c:pt>
                <c:pt idx="62">
                  <c:v>8.9725463310371834E-3</c:v>
                </c:pt>
                <c:pt idx="63">
                  <c:v>8.9657351325921012E-3</c:v>
                </c:pt>
                <c:pt idx="64">
                  <c:v>8.8326049648902571E-3</c:v>
                </c:pt>
                <c:pt idx="65">
                  <c:v>8.8127817583104669E-3</c:v>
                </c:pt>
                <c:pt idx="66">
                  <c:v>8.8037467881787439E-3</c:v>
                </c:pt>
                <c:pt idx="67">
                  <c:v>8.660443304522078E-3</c:v>
                </c:pt>
                <c:pt idx="68">
                  <c:v>8.6472785740662195E-3</c:v>
                </c:pt>
                <c:pt idx="69">
                  <c:v>8.634690403666748E-3</c:v>
                </c:pt>
                <c:pt idx="70">
                  <c:v>8.5345650105154401E-3</c:v>
                </c:pt>
                <c:pt idx="71">
                  <c:v>8.5307893084363064E-3</c:v>
                </c:pt>
                <c:pt idx="72">
                  <c:v>8.4667162618338229E-3</c:v>
                </c:pt>
                <c:pt idx="73">
                  <c:v>8.4656747875121226E-3</c:v>
                </c:pt>
                <c:pt idx="74">
                  <c:v>8.4641967465426075E-3</c:v>
                </c:pt>
                <c:pt idx="75">
                  <c:v>8.4486853976232321E-3</c:v>
                </c:pt>
                <c:pt idx="76">
                  <c:v>8.4135243827795931E-3</c:v>
                </c:pt>
                <c:pt idx="77">
                  <c:v>8.3650128828435429E-3</c:v>
                </c:pt>
                <c:pt idx="78">
                  <c:v>8.264455088938227E-3</c:v>
                </c:pt>
                <c:pt idx="79">
                  <c:v>8.2503501123154174E-3</c:v>
                </c:pt>
                <c:pt idx="80">
                  <c:v>8.2472023446558806E-3</c:v>
                </c:pt>
                <c:pt idx="81">
                  <c:v>8.234805373264294E-3</c:v>
                </c:pt>
                <c:pt idx="82">
                  <c:v>8.2274328560709258E-3</c:v>
                </c:pt>
                <c:pt idx="83">
                  <c:v>8.2199013204458937E-3</c:v>
                </c:pt>
                <c:pt idx="84">
                  <c:v>8.2055119101403784E-3</c:v>
                </c:pt>
                <c:pt idx="85">
                  <c:v>8.1553201387563785E-3</c:v>
                </c:pt>
                <c:pt idx="86">
                  <c:v>8.1129606928424837E-3</c:v>
                </c:pt>
                <c:pt idx="87">
                  <c:v>8.0951376910578209E-3</c:v>
                </c:pt>
                <c:pt idx="88">
                  <c:v>8.053575155450219E-3</c:v>
                </c:pt>
                <c:pt idx="89">
                  <c:v>8.0495012301686434E-3</c:v>
                </c:pt>
                <c:pt idx="90">
                  <c:v>8.0366868445420417E-3</c:v>
                </c:pt>
                <c:pt idx="91">
                  <c:v>8.0107215280179247E-3</c:v>
                </c:pt>
                <c:pt idx="92">
                  <c:v>7.9979756178306452E-3</c:v>
                </c:pt>
                <c:pt idx="93">
                  <c:v>7.9949073605416303E-3</c:v>
                </c:pt>
                <c:pt idx="94">
                  <c:v>7.98960649496731E-3</c:v>
                </c:pt>
                <c:pt idx="95">
                  <c:v>7.9660068679678932E-3</c:v>
                </c:pt>
                <c:pt idx="96">
                  <c:v>7.9642829352307015E-3</c:v>
                </c:pt>
                <c:pt idx="97">
                  <c:v>7.9414902251316293E-3</c:v>
                </c:pt>
                <c:pt idx="98">
                  <c:v>7.8963388189816231E-3</c:v>
                </c:pt>
                <c:pt idx="99">
                  <c:v>7.7966297812959483E-3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40-4A14-A41F-C0EA2B3E6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1403504"/>
        <c:axId val="178274272"/>
      </c:lineChart>
      <c:catAx>
        <c:axId val="2101403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Epoch</a:t>
                </a:r>
              </a:p>
            </c:rich>
          </c:tx>
          <c:overlay val="0"/>
        </c:title>
        <c:majorTickMark val="out"/>
        <c:minorTickMark val="none"/>
        <c:tickLblPos val="nextTo"/>
        <c:crossAx val="178274272"/>
        <c:crosses val="autoZero"/>
        <c:auto val="1"/>
        <c:lblAlgn val="ctr"/>
        <c:lblOffset val="100"/>
        <c:noMultiLvlLbl val="0"/>
      </c:catAx>
      <c:valAx>
        <c:axId val="17827427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MSE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01403504"/>
        <c:crosses val="autoZero"/>
        <c:crossBetween val="between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FC57-02B8-4AEB-980F-DB3190E1332B}" type="datetimeFigureOut">
              <a:rPr lang="en-CA" smtClean="0"/>
              <a:t>2020-12-03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63923-DE86-4874-AFCB-19C3B5426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99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F077-740B-42FF-871D-5B4AEA691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09A8B-1153-48AC-A080-5B3350318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0D439-F3C8-46E2-A373-BC6BAE58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B5FCA-BFA7-4FC3-A803-479329B87BA9}"/>
              </a:ext>
            </a:extLst>
          </p:cNvPr>
          <p:cNvSpPr txBox="1"/>
          <p:nvPr userDrawn="1"/>
        </p:nvSpPr>
        <p:spPr>
          <a:xfrm>
            <a:off x="3121892" y="6262454"/>
            <a:ext cx="59482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100" dirty="0"/>
              <a:t>All rights reserved</a:t>
            </a:r>
          </a:p>
          <a:p>
            <a:pPr algn="ctr"/>
            <a:r>
              <a:rPr lang="en-CA" sz="1100" dirty="0"/>
              <a:t>The learning material are </a:t>
            </a:r>
            <a:r>
              <a:rPr lang="en-US" sz="1100" dirty="0"/>
              <a:t>protected by intellectual property right laws</a:t>
            </a:r>
            <a:endParaRPr lang="en-CA" sz="1100" dirty="0"/>
          </a:p>
          <a:p>
            <a:pPr algn="ctr"/>
            <a:r>
              <a:rPr lang="en-CA" sz="1100" dirty="0"/>
              <a:t>Please do not share or duplicate</a:t>
            </a:r>
          </a:p>
        </p:txBody>
      </p:sp>
    </p:spTree>
    <p:extLst>
      <p:ext uri="{BB962C8B-B14F-4D97-AF65-F5344CB8AC3E}">
        <p14:creationId xmlns:p14="http://schemas.microsoft.com/office/powerpoint/2010/main" val="216752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53BA-AF60-4A85-A6A4-09367843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1D6FD-4EE1-434A-9599-8352CEF4D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364B-1A1C-40F3-8E8F-DD88A72B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37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57C94-E37F-4864-8EFB-BF80BD26F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85A34-C017-4286-A775-306CC744A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E3CA-1948-49C8-9142-C9FF811B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07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B31A-DF5D-4835-BD8D-3888F43C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8C7F-37FD-4B7B-BF29-1AB40E64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448BA-C347-4CA0-88A2-1448FA85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63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7AC4-59A2-435A-89C7-357AB9F1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F415D-901F-4A5D-B1E0-C1830F06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8877-A3B1-43AE-829B-82870F81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93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2925-3357-4047-AB8B-08D3A8BE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2368-1DC1-4A27-9C6C-A9CD9C8AA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0567-C5F5-4F0A-BF67-C68DDF6C4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9B98B-249A-478A-980A-60ECBDB8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3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71F7-CF7D-4F62-ADCF-F07D5D2D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5EAF3-B5D3-4505-BCE5-20F1D361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BFA89-9456-4EDC-BF8C-12066CB54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01578-3B40-470C-B664-D679ABAD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1448C-8C92-4BFE-8A67-81027988A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8F744-1954-4C2E-835C-188C1F65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81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98A3-4845-4078-A50B-4683C0CA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6A34B-7E9B-40DD-A91C-E00051F5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91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3A447-B189-4296-B280-772F73DB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2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0572-0E2E-4AD9-BD66-4B740AD5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DD6EE-5D10-4B6B-805E-9BDA5C61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255B-EB0B-4061-BC86-ED6624621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65725-FCD1-4F37-BB0A-8A82FBF2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3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34FF-552A-4DDF-98DF-D509097E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7604D-57B3-4322-958E-B3B1A408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FC11E-EFF4-4C30-9B21-EF943D47F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89FE3-E5C7-4217-BEAB-CEC2744A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1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9350-8766-4B1E-8C0B-4B2E0D22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ED512-74DF-4271-9F0F-3EE36BAE3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DA88-D8C4-48AF-B3CC-E0062E27D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4C21-B9A8-4FCF-B0A4-1D4867546EB9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86E304C-55EB-49B3-B64A-01A2863CC3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7" b="21888"/>
          <a:stretch/>
        </p:blipFill>
        <p:spPr>
          <a:xfrm>
            <a:off x="703877" y="6317686"/>
            <a:ext cx="2070749" cy="4424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52F746-39B2-485C-8679-27190C43C7CF}"/>
              </a:ext>
            </a:extLst>
          </p:cNvPr>
          <p:cNvCxnSpPr>
            <a:cxnSpLocks/>
          </p:cNvCxnSpPr>
          <p:nvPr userDrawn="1"/>
        </p:nvCxnSpPr>
        <p:spPr>
          <a:xfrm>
            <a:off x="0" y="6275283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optimizers/adam/" TargetMode="External"/><Relationship Id="rId2" Type="http://schemas.openxmlformats.org/officeDocument/2006/relationships/hyperlink" Target="https://www.tutorialspoint.com/kera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optimizers/adam/" TargetMode="External"/><Relationship Id="rId2" Type="http://schemas.openxmlformats.org/officeDocument/2006/relationships/hyperlink" Target="https://www.tutorialspoint.com/kera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1382524/what-is-the-difference-between-predict-and-predict-class-functions-in-keras" TargetMode="External"/><Relationship Id="rId2" Type="http://schemas.openxmlformats.org/officeDocument/2006/relationships/hyperlink" Target="https://www.tutorialspoint.com/keras/keras_model_evaluation_and_prediction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b/bluechip.asp" TargetMode="External"/><Relationship Id="rId2" Type="http://schemas.openxmlformats.org/officeDocument/2006/relationships/hyperlink" Target="https://www.investopedia.com/terms/d/dow-30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vestopedia.com/terms/n/nyse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themarysue.com/things-we-saw-today-starbucks-to-close-all-8000-locations-for-one-day-to-train-staff-about-racial-bias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fotolip.com/disney-logo-vector-195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talkandroid.com/301612-twitter-beefs-up-direct-messages-with-new-feature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keras" TargetMode="External"/><Relationship Id="rId2" Type="http://schemas.openxmlformats.org/officeDocument/2006/relationships/hyperlink" Target="https://barnraisersll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xlpert.com/software-4Cast-XL.html" TargetMode="External"/><Relationship Id="rId5" Type="http://schemas.openxmlformats.org/officeDocument/2006/relationships/hyperlink" Target="https://peltarion.com/knowledge-center/documentation/modeling-view/build-an-ai-model/loss-functions/binary-crossentropy" TargetMode="External"/><Relationship Id="rId4" Type="http://schemas.openxmlformats.org/officeDocument/2006/relationships/hyperlink" Target="https://www.quora.com/What-is-ReLU-and-Softmax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ReLU-and-Softmax" TargetMode="External"/><Relationship Id="rId2" Type="http://schemas.openxmlformats.org/officeDocument/2006/relationships/hyperlink" Target="https://www.tutorialspoint.com/ker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ltarion.com/knowledge-center/documentation/modeling-view/build-an-ai-model/loss-functions/binary-crossentropy" TargetMode="External"/><Relationship Id="rId2" Type="http://schemas.openxmlformats.org/officeDocument/2006/relationships/hyperlink" Target="https://www.tutorialspoint.com/kera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optimizers/adam/" TargetMode="External"/><Relationship Id="rId2" Type="http://schemas.openxmlformats.org/officeDocument/2006/relationships/hyperlink" Target="https://www.tutorialspoint.com/kera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1231-CD65-4C77-932C-366624A31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AI applications in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F3556-D983-42D0-8E3B-76ACEB59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/>
              <a:t>Lecture 4</a:t>
            </a:r>
          </a:p>
          <a:p>
            <a:r>
              <a:rPr lang="en-CA" dirty="0"/>
              <a:t>Introduction to Neural Networks</a:t>
            </a:r>
          </a:p>
          <a:p>
            <a:r>
              <a:rPr lang="en-CA" dirty="0"/>
              <a:t>26-Nov-2020</a:t>
            </a:r>
          </a:p>
          <a:p>
            <a:endParaRPr lang="en-CA" dirty="0"/>
          </a:p>
          <a:p>
            <a:r>
              <a:rPr lang="en-CA" dirty="0"/>
              <a:t>Indranil Dutta</a:t>
            </a:r>
          </a:p>
        </p:txBody>
      </p:sp>
    </p:spTree>
    <p:extLst>
      <p:ext uri="{BB962C8B-B14F-4D97-AF65-F5344CB8AC3E}">
        <p14:creationId xmlns:p14="http://schemas.microsoft.com/office/powerpoint/2010/main" val="239746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Diabetes Prediction – Analysis of code segments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505096"/>
            <a:ext cx="10515600" cy="4082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- </a:t>
            </a:r>
            <a:r>
              <a:rPr lang="en-CA" sz="3200" dirty="0"/>
              <a:t>Compile inputs (contd.)</a:t>
            </a:r>
          </a:p>
          <a:p>
            <a:pPr lvl="1">
              <a:buFontTx/>
              <a:buChar char="-"/>
            </a:pPr>
            <a:r>
              <a:rPr lang="en-CA" dirty="0"/>
              <a:t>Optimizer</a:t>
            </a:r>
          </a:p>
          <a:p>
            <a:pPr lvl="2">
              <a:buFontTx/>
              <a:buChar char="-"/>
            </a:pPr>
            <a:r>
              <a:rPr lang="en-CA" dirty="0"/>
              <a:t>This adjusts the input weights with respect to the error (loss above) and prediction from the model</a:t>
            </a:r>
          </a:p>
          <a:p>
            <a:pPr lvl="2">
              <a:buFontTx/>
              <a:buChar char="-"/>
            </a:pPr>
            <a:r>
              <a:rPr lang="en-CA" dirty="0"/>
              <a:t>One method is ‘Adam’ which is gradient descend by nature and takes in the learning rate as input.</a:t>
            </a:r>
          </a:p>
          <a:p>
            <a:pPr marL="914400" lvl="2" indent="0">
              <a:buNone/>
            </a:pPr>
            <a:endParaRPr lang="en-CA" sz="1200" dirty="0"/>
          </a:p>
          <a:p>
            <a:pPr lvl="1">
              <a:buFontTx/>
              <a:buChar char="-"/>
            </a:pPr>
            <a:r>
              <a:rPr lang="en-CA" dirty="0"/>
              <a:t>Metrics</a:t>
            </a:r>
          </a:p>
          <a:p>
            <a:pPr lvl="2">
              <a:buFontTx/>
              <a:buChar char="-"/>
            </a:pPr>
            <a:r>
              <a:rPr lang="en-CA" dirty="0"/>
              <a:t>Evaluate performance of the model</a:t>
            </a:r>
          </a:p>
          <a:p>
            <a:pPr lvl="2">
              <a:buFontTx/>
              <a:buChar char="-"/>
            </a:pPr>
            <a:r>
              <a:rPr lang="en-CA" dirty="0"/>
              <a:t>One way is using ‘accuracy’</a:t>
            </a:r>
          </a:p>
          <a:p>
            <a:pPr lvl="2">
              <a:buFontTx/>
              <a:buChar char="-"/>
            </a:pPr>
            <a:r>
              <a:rPr lang="en-CA" dirty="0"/>
              <a:t>This calculates how many times the predicted value matched the desired value.</a:t>
            </a:r>
          </a:p>
          <a:p>
            <a:pPr lvl="2">
              <a:buFontTx/>
              <a:buChar char="-"/>
            </a:pPr>
            <a:endParaRPr lang="en-CA" dirty="0"/>
          </a:p>
          <a:p>
            <a:pPr lvl="2">
              <a:buFontTx/>
              <a:buChar char="-"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10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</a:t>
            </a:r>
            <a:r>
              <a:rPr lang="en-CA" sz="900" dirty="0">
                <a:hlinkClick r:id="rId2"/>
              </a:rPr>
              <a:t>https://www.tutorialspoint.com/keras</a:t>
            </a:r>
            <a:r>
              <a:rPr lang="en-CA" sz="900" dirty="0"/>
              <a:t>,  </a:t>
            </a:r>
            <a:r>
              <a:rPr lang="en-CA" sz="900" dirty="0">
                <a:hlinkClick r:id="rId3"/>
              </a:rPr>
              <a:t>https://keras.io/api/optimizers/adam/</a:t>
            </a:r>
            <a:r>
              <a:rPr lang="en-CA" sz="900" dirty="0"/>
              <a:t>, https://keras.io/api/metrics/accuracy_metrics/</a:t>
            </a:r>
          </a:p>
        </p:txBody>
      </p:sp>
    </p:spTree>
    <p:extLst>
      <p:ext uri="{BB962C8B-B14F-4D97-AF65-F5344CB8AC3E}">
        <p14:creationId xmlns:p14="http://schemas.microsoft.com/office/powerpoint/2010/main" val="75148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Diabetes Prediction – Analysis of code segments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505096"/>
            <a:ext cx="10515600" cy="4082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- </a:t>
            </a:r>
            <a:r>
              <a:rPr lang="en-CA" dirty="0"/>
              <a:t>Fit </a:t>
            </a:r>
          </a:p>
          <a:p>
            <a:pPr lvl="1">
              <a:buFontTx/>
              <a:buChar char="-"/>
            </a:pPr>
            <a:r>
              <a:rPr lang="en-CA" dirty="0"/>
              <a:t>Training the model</a:t>
            </a:r>
          </a:p>
          <a:p>
            <a:pPr lvl="2">
              <a:buFontTx/>
              <a:buChar char="-"/>
            </a:pPr>
            <a:r>
              <a:rPr lang="en-CA" dirty="0"/>
              <a:t>Define training data set (inputs, desired output)</a:t>
            </a:r>
          </a:p>
          <a:p>
            <a:pPr lvl="2">
              <a:buFontTx/>
              <a:buChar char="-"/>
            </a:pPr>
            <a:r>
              <a:rPr lang="en-CA" dirty="0"/>
              <a:t>Define Epoch</a:t>
            </a:r>
          </a:p>
          <a:p>
            <a:pPr lvl="2">
              <a:buFontTx/>
              <a:buChar char="-"/>
            </a:pPr>
            <a:r>
              <a:rPr lang="en-CA" dirty="0"/>
              <a:t>Define Batch Size.</a:t>
            </a:r>
          </a:p>
          <a:p>
            <a:pPr marL="914400" lvl="2" indent="0">
              <a:buNone/>
            </a:pPr>
            <a:endParaRPr lang="en-CA" sz="1200" dirty="0"/>
          </a:p>
          <a:p>
            <a:pPr>
              <a:buFontTx/>
              <a:buChar char="-"/>
            </a:pPr>
            <a:r>
              <a:rPr lang="en-CA" dirty="0"/>
              <a:t>Evaluate</a:t>
            </a:r>
          </a:p>
          <a:p>
            <a:pPr lvl="2">
              <a:buFontTx/>
              <a:buChar char="-"/>
            </a:pPr>
            <a:r>
              <a:rPr lang="en-CA" dirty="0"/>
              <a:t>Evaluate performance of the model</a:t>
            </a:r>
          </a:p>
          <a:p>
            <a:pPr lvl="2">
              <a:buFontTx/>
              <a:buChar char="-"/>
            </a:pPr>
            <a:r>
              <a:rPr lang="en-CA" dirty="0"/>
              <a:t>Takes in the input data, expected output.</a:t>
            </a:r>
          </a:p>
          <a:p>
            <a:pPr lvl="2">
              <a:buFontTx/>
              <a:buChar char="-"/>
            </a:pPr>
            <a:r>
              <a:rPr lang="en-CA" dirty="0"/>
              <a:t>Gives the results as per the metric chosen</a:t>
            </a:r>
          </a:p>
          <a:p>
            <a:pPr lvl="2">
              <a:buFontTx/>
              <a:buChar char="-"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11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</a:t>
            </a:r>
            <a:r>
              <a:rPr lang="en-CA" sz="900" dirty="0">
                <a:hlinkClick r:id="rId2"/>
              </a:rPr>
              <a:t>https://www.tutorialspoint.com/keras</a:t>
            </a:r>
            <a:r>
              <a:rPr lang="en-CA" sz="900" dirty="0"/>
              <a:t>,  </a:t>
            </a:r>
            <a:r>
              <a:rPr lang="en-CA" sz="900" dirty="0">
                <a:hlinkClick r:id="rId3"/>
              </a:rPr>
              <a:t>https://keras.io/api/optimizers/adam/</a:t>
            </a:r>
            <a:r>
              <a:rPr lang="en-CA" sz="900" dirty="0"/>
              <a:t>, https://keras.io/api/metrics/accuracy_metrics/, https://www.tutorialspoint.com/keras/keras_model_evaluation_and_prediction.htm</a:t>
            </a:r>
          </a:p>
        </p:txBody>
      </p:sp>
    </p:spTree>
    <p:extLst>
      <p:ext uri="{BB962C8B-B14F-4D97-AF65-F5344CB8AC3E}">
        <p14:creationId xmlns:p14="http://schemas.microsoft.com/office/powerpoint/2010/main" val="230306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Diabetes Prediction – Analysis of code segments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505096"/>
            <a:ext cx="10515600" cy="40822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dirty="0"/>
              <a:t>- </a:t>
            </a:r>
            <a:r>
              <a:rPr lang="en-CA" dirty="0"/>
              <a:t> Predict</a:t>
            </a:r>
          </a:p>
          <a:p>
            <a:pPr lvl="1">
              <a:buFontTx/>
              <a:buChar char="-"/>
            </a:pPr>
            <a:r>
              <a:rPr lang="en-CA" dirty="0"/>
              <a:t>Give output for previously unseen input data</a:t>
            </a:r>
          </a:p>
          <a:p>
            <a:pPr lvl="2">
              <a:buFontTx/>
              <a:buChar char="-"/>
            </a:pPr>
            <a:r>
              <a:rPr lang="en-CA" dirty="0"/>
              <a:t>‘</a:t>
            </a:r>
            <a:r>
              <a:rPr lang="en-CA" dirty="0" err="1"/>
              <a:t>Predict_class</a:t>
            </a:r>
            <a:r>
              <a:rPr lang="en-CA" dirty="0"/>
              <a:t>’ method used to get class (or bucket) in classification problems </a:t>
            </a:r>
          </a:p>
          <a:p>
            <a:pPr lvl="2">
              <a:buFontTx/>
              <a:buChar char="-"/>
            </a:pPr>
            <a:r>
              <a:rPr lang="en-CA" dirty="0"/>
              <a:t>Only available in sequential models</a:t>
            </a:r>
          </a:p>
          <a:p>
            <a:pPr marL="914400" lvl="2" indent="0">
              <a:buNone/>
            </a:pPr>
            <a:endParaRPr lang="en-CA" sz="1200" dirty="0"/>
          </a:p>
          <a:p>
            <a:pPr marL="914400" lvl="2" indent="0">
              <a:buNone/>
            </a:pPr>
            <a:endParaRPr lang="en-CA" dirty="0"/>
          </a:p>
          <a:p>
            <a:pPr>
              <a:buFontTx/>
              <a:buChar char="-"/>
            </a:pPr>
            <a:r>
              <a:rPr lang="en-CA" dirty="0"/>
              <a:t>Steps:</a:t>
            </a:r>
          </a:p>
          <a:p>
            <a:pPr lvl="1">
              <a:buFontTx/>
              <a:buChar char="-"/>
            </a:pPr>
            <a:r>
              <a:rPr lang="en-CA" dirty="0"/>
              <a:t>Get the dataset</a:t>
            </a:r>
          </a:p>
          <a:p>
            <a:pPr lvl="1">
              <a:buFontTx/>
              <a:buChar char="-"/>
            </a:pPr>
            <a:r>
              <a:rPr lang="en-CA" dirty="0"/>
              <a:t>Define the model</a:t>
            </a:r>
          </a:p>
          <a:p>
            <a:pPr lvl="1">
              <a:buFontTx/>
              <a:buChar char="-"/>
            </a:pPr>
            <a:r>
              <a:rPr lang="en-CA" dirty="0"/>
              <a:t>Fit the model</a:t>
            </a:r>
          </a:p>
          <a:p>
            <a:pPr lvl="1">
              <a:buFontTx/>
              <a:buChar char="-"/>
            </a:pPr>
            <a:r>
              <a:rPr lang="en-CA" dirty="0"/>
              <a:t>Evaluate the model</a:t>
            </a:r>
          </a:p>
          <a:p>
            <a:pPr lvl="1">
              <a:buFontTx/>
              <a:buChar char="-"/>
            </a:pPr>
            <a:r>
              <a:rPr lang="en-CA" dirty="0"/>
              <a:t>Predict from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12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</a:t>
            </a:r>
            <a:r>
              <a:rPr lang="en-CA" sz="900" dirty="0">
                <a:hlinkClick r:id="rId2"/>
              </a:rPr>
              <a:t>https://www.tutorialspoint.com/keras/keras_model_evaluation_and_prediction.htm</a:t>
            </a:r>
            <a:r>
              <a:rPr lang="en-CA" sz="900" dirty="0"/>
              <a:t>, </a:t>
            </a:r>
            <a:r>
              <a:rPr lang="en-CA" sz="900" dirty="0">
                <a:hlinkClick r:id="rId3"/>
              </a:rPr>
              <a:t>https://stackoverflow.com/questions/51382524/what-is-the-difference-between-predict-and-predict-class-functions-in-keras</a:t>
            </a:r>
            <a:endParaRPr lang="en-CA" sz="900" dirty="0"/>
          </a:p>
          <a:p>
            <a:pPr algn="l"/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362530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59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Cases &amp;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14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2AEF36-144D-46B9-8553-E11617B4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956" y="1512854"/>
            <a:ext cx="8882087" cy="38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6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Prediction of the</a:t>
            </a:r>
            <a:br>
              <a:rPr lang="en-CA" dirty="0"/>
            </a:br>
            <a:r>
              <a:rPr lang="en-CA" dirty="0"/>
              <a:t>Dow Jones Industrial Average (DJIA)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77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Preprocessing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14" y="1226800"/>
            <a:ext cx="10515600" cy="4082254"/>
          </a:xfrm>
        </p:spPr>
        <p:txBody>
          <a:bodyPr>
            <a:normAutofit fontScale="92500" lnSpcReduction="10000"/>
          </a:bodyPr>
          <a:lstStyle/>
          <a:p>
            <a:pPr lvl="2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Two techniques are used</a:t>
            </a:r>
          </a:p>
          <a:p>
            <a:pPr marL="457200" lvl="1" indent="0">
              <a:buNone/>
            </a:pPr>
            <a:endParaRPr lang="en-CA" sz="1300" dirty="0">
              <a:solidFill>
                <a:srgbClr val="111111"/>
              </a:solidFill>
              <a:latin typeface="SourceSansPro"/>
            </a:endParaRPr>
          </a:p>
          <a:p>
            <a:pPr lvl="2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Transformation</a:t>
            </a:r>
          </a:p>
          <a:p>
            <a:pPr lvl="3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On raw output to convert a single point of data to a net </a:t>
            </a:r>
          </a:p>
          <a:p>
            <a:pPr lvl="3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Reduce number of inputs to the network</a:t>
            </a:r>
          </a:p>
          <a:p>
            <a:pPr lvl="3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Smoothening of data – filter out the ‘noise’</a:t>
            </a:r>
          </a:p>
          <a:p>
            <a:pPr lvl="3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Trade off between losing information and filtering the noise.</a:t>
            </a:r>
          </a:p>
          <a:p>
            <a:pPr lvl="3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2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Normalization</a:t>
            </a:r>
          </a:p>
          <a:p>
            <a:pPr lvl="3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Done on the single piece of data to put it in an acceptable range for the network.</a:t>
            </a:r>
          </a:p>
          <a:p>
            <a:pPr lvl="4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Type 1 : Input data is between a minimum and a maximum (linear)</a:t>
            </a:r>
          </a:p>
          <a:p>
            <a:pPr lvl="4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Type 2 : Use mean and variance in data (statistics) to remove outliers. Puts limit on what the minimum and maximum value can be.</a:t>
            </a:r>
          </a:p>
          <a:p>
            <a:pPr marL="1828800" lvl="4" indent="0">
              <a:buNone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marL="457200" lvl="1" indent="0">
              <a:buNone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16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https://www.vantagepointsoftware.com/mendelsohn/preprocessing-data-neural-networks/</a:t>
            </a:r>
          </a:p>
        </p:txBody>
      </p:sp>
    </p:spTree>
    <p:extLst>
      <p:ext uri="{BB962C8B-B14F-4D97-AF65-F5344CB8AC3E}">
        <p14:creationId xmlns:p14="http://schemas.microsoft.com/office/powerpoint/2010/main" val="2281031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DJIA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505096"/>
            <a:ext cx="10515600" cy="408225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The Dow Jones Industrial Average (DJIA):</a:t>
            </a:r>
          </a:p>
          <a:p>
            <a:pPr lvl="1">
              <a:buFontTx/>
              <a:buChar char="-"/>
            </a:pP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  <a:hlinkClick r:id="rId2"/>
              </a:rPr>
              <a:t>I</a:t>
            </a: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s also referred to as </a:t>
            </a:r>
            <a:r>
              <a:rPr lang="en-CA" b="0" i="0" u="sng" dirty="0">
                <a:solidFill>
                  <a:srgbClr val="2C40D0"/>
                </a:solidFill>
                <a:effectLst/>
                <a:latin typeface="SourceSansPro"/>
                <a:hlinkClick r:id="rId2"/>
              </a:rPr>
              <a:t>Dow 30</a:t>
            </a:r>
            <a:endParaRPr lang="en-CA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lvl="1">
              <a:buFontTx/>
              <a:buChar char="-"/>
            </a:pP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Is a stock market index that consists of 30 large, publicly-owned </a:t>
            </a:r>
            <a:r>
              <a:rPr lang="en-CA" b="0" i="0" u="sng" dirty="0">
                <a:solidFill>
                  <a:srgbClr val="2C40D0"/>
                </a:solidFill>
                <a:effectLst/>
                <a:latin typeface="SourceSansPro"/>
                <a:hlinkClick r:id="rId3"/>
              </a:rPr>
              <a:t>blue chip</a:t>
            </a: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 companies </a:t>
            </a:r>
          </a:p>
          <a:p>
            <a:pPr lvl="1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That </a:t>
            </a: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trade on the New York Stock Exchange (</a:t>
            </a:r>
            <a:r>
              <a:rPr lang="en-CA" b="0" i="0" u="sng" dirty="0">
                <a:solidFill>
                  <a:srgbClr val="2C40D0"/>
                </a:solidFill>
                <a:effectLst/>
                <a:latin typeface="SourceSansPro"/>
                <a:hlinkClick r:id="rId4"/>
              </a:rPr>
              <a:t>NYSE</a:t>
            </a: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) and the NASDAQ</a:t>
            </a:r>
          </a:p>
          <a:p>
            <a:pPr lvl="1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The companies are not static but are added or removed according to their relevance to the economy</a:t>
            </a:r>
          </a:p>
          <a:p>
            <a:pPr lvl="1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Indicator of the health of the US economy.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17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https://www.investopedia.com/terms/d/djia.asp</a:t>
            </a:r>
          </a:p>
          <a:p>
            <a:pPr algn="l"/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316467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DJIA : Prediction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505096"/>
            <a:ext cx="10515600" cy="408225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Input</a:t>
            </a:r>
          </a:p>
          <a:p>
            <a:pPr lvl="1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Raw data</a:t>
            </a: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Transformed to </a:t>
            </a: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18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https://www.investopedia.com/terms/d/djia.asp</a:t>
            </a:r>
          </a:p>
          <a:p>
            <a:pPr algn="l"/>
            <a:endParaRPr lang="en-CA" sz="9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6B0CA9-991C-4EBD-9D4C-021F682BD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279049"/>
              </p:ext>
            </p:extLst>
          </p:nvPr>
        </p:nvGraphicFramePr>
        <p:xfrm>
          <a:off x="1562102" y="2398643"/>
          <a:ext cx="9278178" cy="755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0875">
                  <a:extLst>
                    <a:ext uri="{9D8B030D-6E8A-4147-A177-3AD203B41FA5}">
                      <a16:colId xmlns:a16="http://schemas.microsoft.com/office/drawing/2014/main" val="3201244859"/>
                    </a:ext>
                  </a:extLst>
                </a:gridCol>
                <a:gridCol w="1246613">
                  <a:extLst>
                    <a:ext uri="{9D8B030D-6E8A-4147-A177-3AD203B41FA5}">
                      <a16:colId xmlns:a16="http://schemas.microsoft.com/office/drawing/2014/main" val="2095080954"/>
                    </a:ext>
                  </a:extLst>
                </a:gridCol>
                <a:gridCol w="1246613">
                  <a:extLst>
                    <a:ext uri="{9D8B030D-6E8A-4147-A177-3AD203B41FA5}">
                      <a16:colId xmlns:a16="http://schemas.microsoft.com/office/drawing/2014/main" val="1380487052"/>
                    </a:ext>
                  </a:extLst>
                </a:gridCol>
                <a:gridCol w="1246613">
                  <a:extLst>
                    <a:ext uri="{9D8B030D-6E8A-4147-A177-3AD203B41FA5}">
                      <a16:colId xmlns:a16="http://schemas.microsoft.com/office/drawing/2014/main" val="108652805"/>
                    </a:ext>
                  </a:extLst>
                </a:gridCol>
                <a:gridCol w="1246613">
                  <a:extLst>
                    <a:ext uri="{9D8B030D-6E8A-4147-A177-3AD203B41FA5}">
                      <a16:colId xmlns:a16="http://schemas.microsoft.com/office/drawing/2014/main" val="3463448358"/>
                    </a:ext>
                  </a:extLst>
                </a:gridCol>
                <a:gridCol w="1584238">
                  <a:extLst>
                    <a:ext uri="{9D8B030D-6E8A-4147-A177-3AD203B41FA5}">
                      <a16:colId xmlns:a16="http://schemas.microsoft.com/office/drawing/2014/main" val="499245056"/>
                    </a:ext>
                  </a:extLst>
                </a:gridCol>
                <a:gridCol w="1246613">
                  <a:extLst>
                    <a:ext uri="{9D8B030D-6E8A-4147-A177-3AD203B41FA5}">
                      <a16:colId xmlns:a16="http://schemas.microsoft.com/office/drawing/2014/main" val="1564062530"/>
                    </a:ext>
                  </a:extLst>
                </a:gridCol>
              </a:tblGrid>
              <a:tr h="18884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Date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Open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High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Low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Close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Volume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Adj Close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2425979"/>
                  </a:ext>
                </a:extLst>
              </a:tr>
              <a:tr h="188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2000-01-03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11501.85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11655.65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10862.66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11522.56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1068760000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11522.56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9895273"/>
                  </a:ext>
                </a:extLst>
              </a:tr>
              <a:tr h="188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2000-01-10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11532.48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11908.5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11385.74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11722.98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1033940000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11722.98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159808"/>
                  </a:ext>
                </a:extLst>
              </a:tr>
              <a:tr h="188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2000-01-18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11719.19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11834.67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11113.65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11251.71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1113750000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11251.71</a:t>
                      </a:r>
                      <a:endParaRPr lang="en-CA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8112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462694-DBA3-4576-814F-10D9E1BE7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22840"/>
              </p:ext>
            </p:extLst>
          </p:nvPr>
        </p:nvGraphicFramePr>
        <p:xfrm>
          <a:off x="1562102" y="4046832"/>
          <a:ext cx="80899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858">
                  <a:extLst>
                    <a:ext uri="{9D8B030D-6E8A-4147-A177-3AD203B41FA5}">
                      <a16:colId xmlns:a16="http://schemas.microsoft.com/office/drawing/2014/main" val="1030979841"/>
                    </a:ext>
                  </a:extLst>
                </a:gridCol>
                <a:gridCol w="636925">
                  <a:extLst>
                    <a:ext uri="{9D8B030D-6E8A-4147-A177-3AD203B41FA5}">
                      <a16:colId xmlns:a16="http://schemas.microsoft.com/office/drawing/2014/main" val="3202659652"/>
                    </a:ext>
                  </a:extLst>
                </a:gridCol>
                <a:gridCol w="722482">
                  <a:extLst>
                    <a:ext uri="{9D8B030D-6E8A-4147-A177-3AD203B41FA5}">
                      <a16:colId xmlns:a16="http://schemas.microsoft.com/office/drawing/2014/main" val="4218182394"/>
                    </a:ext>
                  </a:extLst>
                </a:gridCol>
                <a:gridCol w="636925">
                  <a:extLst>
                    <a:ext uri="{9D8B030D-6E8A-4147-A177-3AD203B41FA5}">
                      <a16:colId xmlns:a16="http://schemas.microsoft.com/office/drawing/2014/main" val="1144484253"/>
                    </a:ext>
                  </a:extLst>
                </a:gridCol>
                <a:gridCol w="636925">
                  <a:extLst>
                    <a:ext uri="{9D8B030D-6E8A-4147-A177-3AD203B41FA5}">
                      <a16:colId xmlns:a16="http://schemas.microsoft.com/office/drawing/2014/main" val="280645522"/>
                    </a:ext>
                  </a:extLst>
                </a:gridCol>
                <a:gridCol w="636925">
                  <a:extLst>
                    <a:ext uri="{9D8B030D-6E8A-4147-A177-3AD203B41FA5}">
                      <a16:colId xmlns:a16="http://schemas.microsoft.com/office/drawing/2014/main" val="1878923150"/>
                    </a:ext>
                  </a:extLst>
                </a:gridCol>
                <a:gridCol w="712976">
                  <a:extLst>
                    <a:ext uri="{9D8B030D-6E8A-4147-A177-3AD203B41FA5}">
                      <a16:colId xmlns:a16="http://schemas.microsoft.com/office/drawing/2014/main" val="2676235632"/>
                    </a:ext>
                  </a:extLst>
                </a:gridCol>
                <a:gridCol w="1749168">
                  <a:extLst>
                    <a:ext uri="{9D8B030D-6E8A-4147-A177-3AD203B41FA5}">
                      <a16:colId xmlns:a16="http://schemas.microsoft.com/office/drawing/2014/main" val="1585511746"/>
                    </a:ext>
                  </a:extLst>
                </a:gridCol>
                <a:gridCol w="177452">
                  <a:extLst>
                    <a:ext uri="{9D8B030D-6E8A-4147-A177-3AD203B41FA5}">
                      <a16:colId xmlns:a16="http://schemas.microsoft.com/office/drawing/2014/main" val="207154478"/>
                    </a:ext>
                  </a:extLst>
                </a:gridCol>
                <a:gridCol w="785858">
                  <a:extLst>
                    <a:ext uri="{9D8B030D-6E8A-4147-A177-3AD203B41FA5}">
                      <a16:colId xmlns:a16="http://schemas.microsoft.com/office/drawing/2014/main" val="3730278221"/>
                    </a:ext>
                  </a:extLst>
                </a:gridCol>
                <a:gridCol w="608406">
                  <a:extLst>
                    <a:ext uri="{9D8B030D-6E8A-4147-A177-3AD203B41FA5}">
                      <a16:colId xmlns:a16="http://schemas.microsoft.com/office/drawing/2014/main" val="1574635608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Date </a:t>
                      </a:r>
                      <a:endParaRPr lang="en-CA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MA_5</a:t>
                      </a:r>
                      <a:endParaRPr lang="en-CA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MA_10</a:t>
                      </a:r>
                      <a:endParaRPr lang="en-CA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MA_20</a:t>
                      </a:r>
                      <a:endParaRPr lang="en-CA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MA_60</a:t>
                      </a:r>
                      <a:endParaRPr lang="en-CA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MA_120</a:t>
                      </a:r>
                      <a:endParaRPr lang="en-CA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Target</a:t>
                      </a:r>
                      <a:endParaRPr lang="en-CA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36768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2002-04-22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10206.85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10297.863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10118.79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10127.81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10409.4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10006.63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64772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2002-04-29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10127.38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10301.711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10128.57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10120.15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10396.77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9939.92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&lt;= 10006.63 is the Closing Price On 4/29/2002</a:t>
                      </a:r>
                      <a:endParaRPr lang="en-CA" sz="10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343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2002-05-06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10061.04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10258.817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10123.8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10108.41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10381.91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10353.08</a:t>
                      </a:r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&lt;= 9939.92 is the Closing Price On 5/6/2002</a:t>
                      </a:r>
                      <a:endParaRPr lang="en-CA" sz="10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21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040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090827" cy="761310"/>
          </a:xfrm>
        </p:spPr>
        <p:txBody>
          <a:bodyPr>
            <a:normAutofit/>
          </a:bodyPr>
          <a:lstStyle/>
          <a:p>
            <a:r>
              <a:rPr lang="en-CA" sz="4000" dirty="0"/>
              <a:t>DJIA : Prediction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126435"/>
            <a:ext cx="10515600" cy="4460915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Input to our model</a:t>
            </a:r>
          </a:p>
          <a:p>
            <a:pPr lvl="1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Moving averages for</a:t>
            </a:r>
          </a:p>
          <a:p>
            <a:pPr lvl="2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5 days</a:t>
            </a:r>
          </a:p>
          <a:p>
            <a:pPr lvl="2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10 days</a:t>
            </a:r>
          </a:p>
          <a:p>
            <a:pPr lvl="2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20 days</a:t>
            </a:r>
          </a:p>
          <a:p>
            <a:pPr lvl="2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60 days</a:t>
            </a:r>
          </a:p>
          <a:p>
            <a:pPr lvl="2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120 days</a:t>
            </a:r>
          </a:p>
          <a:p>
            <a:pPr lvl="2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Moving average :</a:t>
            </a:r>
          </a:p>
          <a:p>
            <a:pPr lvl="2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Used in technical analysis of stocks -&gt; trends in price behaviour</a:t>
            </a:r>
          </a:p>
          <a:p>
            <a:pPr lvl="2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Used to flatten variations in the short term</a:t>
            </a:r>
          </a:p>
          <a:p>
            <a:pPr lvl="2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Average over the given amount of days.</a:t>
            </a:r>
          </a:p>
          <a:p>
            <a:pPr marL="457200" lvl="1" indent="0">
              <a:buNone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What is the dimensionality?</a:t>
            </a:r>
          </a:p>
          <a:p>
            <a:pPr>
              <a:buFontTx/>
              <a:buChar char="-"/>
            </a:pPr>
            <a:endParaRPr lang="en-CA" sz="2200" dirty="0">
              <a:solidFill>
                <a:srgbClr val="111111"/>
              </a:solidFill>
              <a:latin typeface="SourceSansPro"/>
            </a:endParaRPr>
          </a:p>
          <a:p>
            <a:pPr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We will partition the data for</a:t>
            </a:r>
          </a:p>
          <a:p>
            <a:pPr lvl="1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Training (70%)</a:t>
            </a:r>
          </a:p>
          <a:p>
            <a:pPr lvl="1"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Testing (30%)</a:t>
            </a:r>
          </a:p>
          <a:p>
            <a:pPr lvl="2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marL="457200" lvl="1" indent="0">
              <a:buNone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19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http://www.xlpert.com/software-4Cast-XL.html</a:t>
            </a:r>
          </a:p>
        </p:txBody>
      </p:sp>
    </p:spTree>
    <p:extLst>
      <p:ext uri="{BB962C8B-B14F-4D97-AF65-F5344CB8AC3E}">
        <p14:creationId xmlns:p14="http://schemas.microsoft.com/office/powerpoint/2010/main" val="337447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1439862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CA" sz="2400" dirty="0"/>
              <a:t>Types of learning </a:t>
            </a:r>
          </a:p>
          <a:p>
            <a:pPr lvl="1">
              <a:buFontTx/>
              <a:buChar char="-"/>
            </a:pPr>
            <a:r>
              <a:rPr lang="en-CA" sz="2000" dirty="0"/>
              <a:t>Supervised learning -&gt; classification, regression.</a:t>
            </a:r>
          </a:p>
          <a:p>
            <a:pPr lvl="1">
              <a:buFontTx/>
              <a:buChar char="-"/>
            </a:pPr>
            <a:r>
              <a:rPr lang="en-CA" sz="2000" dirty="0"/>
              <a:t>Unsupervised learning -&gt; clustering, association.</a:t>
            </a:r>
          </a:p>
          <a:p>
            <a:pPr>
              <a:buFontTx/>
              <a:buChar char="-"/>
            </a:pPr>
            <a:r>
              <a:rPr lang="en-CA" sz="2400" dirty="0"/>
              <a:t>Network Parameters </a:t>
            </a:r>
          </a:p>
          <a:p>
            <a:pPr lvl="1">
              <a:buFontTx/>
              <a:buChar char="-"/>
            </a:pPr>
            <a:r>
              <a:rPr lang="en-CA" sz="2000" dirty="0"/>
              <a:t>Learning rate</a:t>
            </a:r>
          </a:p>
          <a:p>
            <a:pPr lvl="1">
              <a:buFontTx/>
              <a:buChar char="-"/>
            </a:pPr>
            <a:r>
              <a:rPr lang="en-CA" sz="2000" dirty="0"/>
              <a:t>Delta</a:t>
            </a:r>
          </a:p>
          <a:p>
            <a:pPr lvl="1">
              <a:buFontTx/>
              <a:buChar char="-"/>
            </a:pPr>
            <a:r>
              <a:rPr lang="en-CA" sz="2000" dirty="0"/>
              <a:t>Epoch</a:t>
            </a:r>
          </a:p>
          <a:p>
            <a:pPr lvl="1">
              <a:buFontTx/>
              <a:buChar char="-"/>
            </a:pPr>
            <a:r>
              <a:rPr lang="en-CA" sz="2000" dirty="0"/>
              <a:t>Batch</a:t>
            </a:r>
          </a:p>
          <a:p>
            <a:pPr lvl="1">
              <a:buFontTx/>
              <a:buChar char="-"/>
            </a:pPr>
            <a:r>
              <a:rPr lang="en-CA" sz="2000" dirty="0"/>
              <a:t>Activation function</a:t>
            </a:r>
          </a:p>
          <a:p>
            <a:pPr>
              <a:buFontTx/>
              <a:buChar char="-"/>
            </a:pPr>
            <a:r>
              <a:rPr lang="en-CA" sz="2400" dirty="0"/>
              <a:t>Tools for implementing networks</a:t>
            </a:r>
          </a:p>
          <a:p>
            <a:pPr lvl="1">
              <a:buFontTx/>
              <a:buChar char="-"/>
            </a:pPr>
            <a:r>
              <a:rPr lang="en-CA" sz="2000" dirty="0"/>
              <a:t>Through code</a:t>
            </a:r>
          </a:p>
          <a:p>
            <a:pPr lvl="1">
              <a:buFontTx/>
              <a:buChar char="-"/>
            </a:pPr>
            <a:r>
              <a:rPr lang="en-CA" sz="2000" dirty="0"/>
              <a:t>Through stand alone tools</a:t>
            </a:r>
          </a:p>
          <a:p>
            <a:pPr lvl="1">
              <a:buFontTx/>
              <a:buChar char="-"/>
            </a:pPr>
            <a:r>
              <a:rPr lang="en-CA" sz="2000" dirty="0"/>
              <a:t>Through on-line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83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DJIA : Prediction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505096"/>
            <a:ext cx="10515600" cy="408225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Install the Excel plugin.</a:t>
            </a:r>
          </a:p>
          <a:p>
            <a:pPr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Open the Excel file -&gt; </a:t>
            </a:r>
            <a:r>
              <a:rPr lang="en-CA" dirty="0" err="1">
                <a:solidFill>
                  <a:srgbClr val="111111"/>
                </a:solidFill>
                <a:latin typeface="SourceSansPro"/>
              </a:rPr>
              <a:t>Dow_Weekly</a:t>
            </a: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Click on the 4Cast XL Excel plugin</a:t>
            </a:r>
          </a:p>
          <a:p>
            <a:pPr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Click on the Enable Macros button when prompted.</a:t>
            </a:r>
          </a:p>
          <a:p>
            <a:pPr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Confirm that the                link is there on the top ribbon.</a:t>
            </a:r>
          </a:p>
          <a:p>
            <a:pPr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Clicking on that ribbon should display the following.</a:t>
            </a:r>
          </a:p>
          <a:p>
            <a:pPr lvl="2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marL="457200" lvl="1" indent="0">
              <a:buNone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20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http://www.xlpert.com/software-4Cast-XL.html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FA607F-EB9B-4B0B-92D0-342AED6B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296" y="3546223"/>
            <a:ext cx="857250" cy="4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BCEA18-5F2F-4C0E-911B-85108455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921" y="4487435"/>
            <a:ext cx="76104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27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DJIA : Prediction task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505096"/>
            <a:ext cx="10515600" cy="408225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Delete the Worksheet named Network Output</a:t>
            </a:r>
          </a:p>
          <a:p>
            <a:pPr>
              <a:buFontTx/>
              <a:buChar char="-"/>
            </a:pPr>
            <a:r>
              <a:rPr lang="en-CA" dirty="0">
                <a:solidFill>
                  <a:srgbClr val="111111"/>
                </a:solidFill>
                <a:latin typeface="SourceSansPro"/>
              </a:rPr>
              <a:t>Step 1 : Scale the data</a:t>
            </a:r>
          </a:p>
          <a:p>
            <a:pPr lvl="2">
              <a:buFontTx/>
              <a:buChar char="-"/>
            </a:pPr>
            <a:r>
              <a:rPr lang="en-CA" sz="2200" b="0" i="0" dirty="0">
                <a:solidFill>
                  <a:srgbClr val="111111"/>
                </a:solidFill>
                <a:effectLst/>
                <a:latin typeface="SourceSansPro"/>
              </a:rPr>
              <a:t>Choose scale</a:t>
            </a:r>
            <a:r>
              <a:rPr lang="en-CA" sz="2200" dirty="0">
                <a:solidFill>
                  <a:srgbClr val="111111"/>
                </a:solidFill>
                <a:latin typeface="SourceSansPro"/>
              </a:rPr>
              <a:t> data from the add-in</a:t>
            </a:r>
          </a:p>
          <a:p>
            <a:pPr lvl="2">
              <a:buFontTx/>
              <a:buChar char="-"/>
            </a:pPr>
            <a:r>
              <a:rPr lang="en-CA" sz="2200" b="0" i="0" dirty="0">
                <a:solidFill>
                  <a:srgbClr val="111111"/>
                </a:solidFill>
                <a:effectLst/>
                <a:latin typeface="SourceSansPro"/>
              </a:rPr>
              <a:t>Choose the input range</a:t>
            </a:r>
          </a:p>
          <a:p>
            <a:pPr lvl="2">
              <a:buFontTx/>
              <a:buChar char="-"/>
            </a:pPr>
            <a:r>
              <a:rPr lang="en-CA" sz="2200" dirty="0">
                <a:solidFill>
                  <a:srgbClr val="111111"/>
                </a:solidFill>
                <a:latin typeface="SourceSansPro"/>
              </a:rPr>
              <a:t>Choose 1 as max and 0.1 as min.</a:t>
            </a:r>
          </a:p>
          <a:p>
            <a:pPr lvl="2">
              <a:buFontTx/>
              <a:buChar char="-"/>
            </a:pPr>
            <a:r>
              <a:rPr lang="en-CA" sz="2200" b="0" i="0" dirty="0">
                <a:solidFill>
                  <a:srgbClr val="111111"/>
                </a:solidFill>
                <a:effectLst/>
                <a:latin typeface="SourceSansPro"/>
              </a:rPr>
              <a:t>Click on Scale On button.</a:t>
            </a: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marL="457200" lvl="1" indent="0">
              <a:buNone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21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http://www.xlpert.com/software-4Cast-XL.html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1E66C-B0DB-4B1F-BFAB-4C246B0C3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151209"/>
            <a:ext cx="5667789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0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DJIA : Prediction task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505096"/>
            <a:ext cx="10515600" cy="408225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Step 2 : Create the Network</a:t>
            </a:r>
          </a:p>
          <a:p>
            <a:pPr lvl="2">
              <a:buFontTx/>
              <a:buChar char="-"/>
            </a:pPr>
            <a:r>
              <a:rPr lang="en-CA" sz="2200" b="0" i="0" dirty="0">
                <a:solidFill>
                  <a:srgbClr val="111111"/>
                </a:solidFill>
                <a:effectLst/>
                <a:latin typeface="SourceSansPro"/>
              </a:rPr>
              <a:t>Choose Create Network from the menu</a:t>
            </a:r>
            <a:endParaRPr lang="en-CA" sz="2200" dirty="0">
              <a:solidFill>
                <a:srgbClr val="111111"/>
              </a:solidFill>
              <a:latin typeface="SourceSansPro"/>
            </a:endParaRPr>
          </a:p>
          <a:p>
            <a:pPr lvl="2">
              <a:buFontTx/>
              <a:buChar char="-"/>
            </a:pPr>
            <a:r>
              <a:rPr lang="en-CA" sz="2200" b="0" i="0" dirty="0">
                <a:solidFill>
                  <a:srgbClr val="111111"/>
                </a:solidFill>
                <a:effectLst/>
                <a:latin typeface="SourceSansPro"/>
              </a:rPr>
              <a:t>Enter parameters as shown</a:t>
            </a:r>
          </a:p>
          <a:p>
            <a:pPr lvl="2">
              <a:buFontTx/>
              <a:buChar char="-"/>
            </a:pPr>
            <a:r>
              <a:rPr lang="en-CA" sz="2200" dirty="0">
                <a:solidFill>
                  <a:srgbClr val="111111"/>
                </a:solidFill>
                <a:latin typeface="SourceSansPro"/>
              </a:rPr>
              <a:t>Click Next</a:t>
            </a:r>
            <a:endParaRPr lang="en-CA" sz="22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marL="457200" lvl="1" indent="0">
              <a:buNone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22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http://www.xlpert.com/software-4Cast-XL.html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EA9F13-A0CE-4A54-8C60-9AFF2F04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1690688"/>
            <a:ext cx="1800225" cy="2914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E6E0F5-955C-44C7-AA5E-4C7EF41DB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251" y="2437254"/>
            <a:ext cx="31527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74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DJIA : Prediction task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505096"/>
            <a:ext cx="10515600" cy="408225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Step 3 : Configure the Network</a:t>
            </a:r>
          </a:p>
          <a:p>
            <a:pPr lvl="2">
              <a:buFontTx/>
              <a:buChar char="-"/>
            </a:pPr>
            <a:r>
              <a:rPr lang="en-CA" sz="2200" b="0" i="0" dirty="0">
                <a:solidFill>
                  <a:srgbClr val="111111"/>
                </a:solidFill>
                <a:effectLst/>
                <a:latin typeface="SourceSansPro"/>
              </a:rPr>
              <a:t>Choose the training method</a:t>
            </a:r>
            <a:endParaRPr lang="en-CA" sz="2200" dirty="0">
              <a:solidFill>
                <a:srgbClr val="111111"/>
              </a:solidFill>
              <a:latin typeface="SourceSansPro"/>
            </a:endParaRPr>
          </a:p>
          <a:p>
            <a:pPr lvl="2">
              <a:buFontTx/>
              <a:buChar char="-"/>
            </a:pPr>
            <a:r>
              <a:rPr lang="en-CA" sz="2200" b="0" i="0" dirty="0">
                <a:solidFill>
                  <a:srgbClr val="111111"/>
                </a:solidFill>
                <a:effectLst/>
                <a:latin typeface="SourceSansPro"/>
              </a:rPr>
              <a:t>See other parameter as shown</a:t>
            </a:r>
          </a:p>
          <a:p>
            <a:pPr lvl="2">
              <a:buFontTx/>
              <a:buChar char="-"/>
            </a:pPr>
            <a:r>
              <a:rPr lang="en-CA" sz="2200" dirty="0">
                <a:solidFill>
                  <a:srgbClr val="111111"/>
                </a:solidFill>
                <a:latin typeface="SourceSansPro"/>
              </a:rPr>
              <a:t>Verify the Network Output worksheet</a:t>
            </a:r>
          </a:p>
          <a:p>
            <a:pPr lvl="2">
              <a:buFontTx/>
              <a:buChar char="-"/>
            </a:pPr>
            <a:r>
              <a:rPr lang="en-CA" sz="2200" b="0" i="0" dirty="0">
                <a:solidFill>
                  <a:srgbClr val="111111"/>
                </a:solidFill>
                <a:effectLst/>
                <a:latin typeface="SourceSansPro"/>
              </a:rPr>
              <a:t>Click Next</a:t>
            </a: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marL="457200" lvl="1" indent="0">
              <a:buNone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23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http://www.xlpert.com/software-4Cast-XL.html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42BB60-551A-4FF1-B43C-42517A7F9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530" y="2186609"/>
            <a:ext cx="5843794" cy="35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1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DJIA : Prediction task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505096"/>
            <a:ext cx="10515600" cy="408225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sz="3600" b="0" i="0" dirty="0">
                <a:solidFill>
                  <a:srgbClr val="111111"/>
                </a:solidFill>
                <a:effectLst/>
                <a:latin typeface="SourceSansPro"/>
              </a:rPr>
              <a:t>What is the dimensionality?</a:t>
            </a:r>
          </a:p>
          <a:p>
            <a:pPr marL="0" indent="0">
              <a:buNone/>
            </a:pPr>
            <a:endParaRPr lang="en-CA" sz="22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>
              <a:buFontTx/>
              <a:buChar char="-"/>
            </a:pPr>
            <a:r>
              <a:rPr lang="en-CA" sz="2200" dirty="0">
                <a:solidFill>
                  <a:srgbClr val="111111"/>
                </a:solidFill>
                <a:latin typeface="SourceSansPro"/>
              </a:rPr>
              <a:t>-  </a:t>
            </a:r>
            <a:r>
              <a:rPr lang="en-CA" sz="3600" dirty="0">
                <a:solidFill>
                  <a:srgbClr val="111111"/>
                </a:solidFill>
                <a:latin typeface="SourceSansPro"/>
              </a:rPr>
              <a:t>Can you calculate the number of weights?</a:t>
            </a: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marL="457200" lvl="1" indent="0">
              <a:buNone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24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http://www.xlpert.com/software-4Cast-XL.html</a:t>
            </a:r>
          </a:p>
        </p:txBody>
      </p:sp>
    </p:spTree>
    <p:extLst>
      <p:ext uri="{BB962C8B-B14F-4D97-AF65-F5344CB8AC3E}">
        <p14:creationId xmlns:p14="http://schemas.microsoft.com/office/powerpoint/2010/main" val="335460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DJIA : Prediction task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505096"/>
            <a:ext cx="10515600" cy="408225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Step 4 : Configure the Network for Training</a:t>
            </a:r>
          </a:p>
          <a:p>
            <a:pPr lvl="2">
              <a:buFontTx/>
              <a:buChar char="-"/>
            </a:pPr>
            <a:r>
              <a:rPr lang="en-CA" sz="2200" b="0" i="0" dirty="0">
                <a:solidFill>
                  <a:srgbClr val="111111"/>
                </a:solidFill>
                <a:effectLst/>
                <a:latin typeface="SourceSansPro"/>
              </a:rPr>
              <a:t>Choose parameters as shown</a:t>
            </a:r>
          </a:p>
          <a:p>
            <a:pPr lvl="2">
              <a:buFontTx/>
              <a:buChar char="-"/>
            </a:pPr>
            <a:r>
              <a:rPr lang="en-CA" sz="2200" dirty="0">
                <a:solidFill>
                  <a:srgbClr val="111111"/>
                </a:solidFill>
                <a:latin typeface="SourceSansPro"/>
              </a:rPr>
              <a:t>Click on initialize new weights</a:t>
            </a:r>
          </a:p>
          <a:p>
            <a:pPr lvl="2">
              <a:buFontTx/>
              <a:buChar char="-"/>
            </a:pPr>
            <a:r>
              <a:rPr lang="en-CA" sz="2200" dirty="0">
                <a:solidFill>
                  <a:srgbClr val="111111"/>
                </a:solidFill>
                <a:latin typeface="SourceSansPro"/>
              </a:rPr>
              <a:t>Click Train to see screen below </a:t>
            </a:r>
            <a:endParaRPr lang="en-CA" sz="22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marL="457200" lvl="1" indent="0">
              <a:buNone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25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http://www.xlpert.com/software-4Cast-XL.html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55A23B-0949-4C28-B0BD-F3E4276C6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38" y="1959772"/>
            <a:ext cx="3776869" cy="3225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2269AD-7AED-43F4-B819-5E825E84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367" y="2550067"/>
            <a:ext cx="1333500" cy="3171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6A8C10-6A61-489D-9F15-53BB3C5B1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94" y="3132472"/>
            <a:ext cx="5250217" cy="24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3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DJIA : Prediction task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505096"/>
            <a:ext cx="10515600" cy="408225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Step 5 : Evaluate Training</a:t>
            </a:r>
          </a:p>
          <a:p>
            <a:pPr lvl="2">
              <a:buFontTx/>
              <a:buChar char="-"/>
            </a:pPr>
            <a:r>
              <a:rPr lang="en-CA" sz="2200" b="0" i="0" dirty="0">
                <a:solidFill>
                  <a:srgbClr val="111111"/>
                </a:solidFill>
                <a:effectLst/>
                <a:latin typeface="SourceSansPro"/>
              </a:rPr>
              <a:t>See graph of MSE Vs Epoch as below</a:t>
            </a:r>
          </a:p>
          <a:p>
            <a:pPr lvl="2">
              <a:buFontTx/>
              <a:buChar char="-"/>
            </a:pPr>
            <a:r>
              <a:rPr lang="en-CA" sz="2200" dirty="0">
                <a:solidFill>
                  <a:srgbClr val="111111"/>
                </a:solidFill>
                <a:latin typeface="SourceSansPro"/>
              </a:rPr>
              <a:t>Check Network Output tab for details</a:t>
            </a:r>
          </a:p>
          <a:p>
            <a:pPr lvl="2">
              <a:buFontTx/>
              <a:buChar char="-"/>
            </a:pPr>
            <a:r>
              <a:rPr lang="en-CA" sz="2200" b="0" i="0" dirty="0">
                <a:solidFill>
                  <a:srgbClr val="111111"/>
                </a:solidFill>
                <a:effectLst/>
                <a:latin typeface="SourceSansPro"/>
              </a:rPr>
              <a:t>Compare calculated vs desired outputs</a:t>
            </a: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marL="457200" lvl="1" indent="0">
              <a:buNone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26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http://www.xlpert.com/software-4Cast-XL.html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299D4AA-04A6-45FB-A44D-698BCC9A7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78637"/>
              </p:ext>
            </p:extLst>
          </p:nvPr>
        </p:nvGraphicFramePr>
        <p:xfrm>
          <a:off x="6869096" y="2007474"/>
          <a:ext cx="4325470" cy="3741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5FD59AA-27A8-46B4-9485-B8536934D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141" y="3546223"/>
            <a:ext cx="1619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6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DJIA : Prediction task - 6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505096"/>
            <a:ext cx="10515600" cy="408225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Step 6: Test</a:t>
            </a:r>
          </a:p>
          <a:p>
            <a:pPr lvl="2">
              <a:buFontTx/>
              <a:buChar char="-"/>
            </a:pPr>
            <a:r>
              <a:rPr lang="en-CA" sz="2200" b="0" i="0" dirty="0">
                <a:solidFill>
                  <a:srgbClr val="111111"/>
                </a:solidFill>
                <a:effectLst/>
                <a:latin typeface="SourceSansPro"/>
              </a:rPr>
              <a:t>Choose test or predict from the 4CastXL menu</a:t>
            </a:r>
          </a:p>
          <a:p>
            <a:pPr lvl="2">
              <a:buFontTx/>
              <a:buChar char="-"/>
            </a:pPr>
            <a:r>
              <a:rPr lang="en-CA" sz="2200" dirty="0">
                <a:solidFill>
                  <a:srgbClr val="111111"/>
                </a:solidFill>
                <a:latin typeface="SourceSansPro"/>
              </a:rPr>
              <a:t>Choose J201:J288 as input range</a:t>
            </a:r>
          </a:p>
          <a:p>
            <a:pPr lvl="2">
              <a:buFontTx/>
              <a:buChar char="-"/>
            </a:pPr>
            <a:r>
              <a:rPr lang="en-CA" sz="2200" dirty="0">
                <a:solidFill>
                  <a:srgbClr val="111111"/>
                </a:solidFill>
                <a:latin typeface="SourceSansPro"/>
              </a:rPr>
              <a:t>Choose O201:O288 as Target range</a:t>
            </a:r>
          </a:p>
          <a:p>
            <a:pPr lvl="2">
              <a:buFontTx/>
              <a:buChar char="-"/>
            </a:pPr>
            <a:r>
              <a:rPr lang="en-CA" sz="2200" dirty="0">
                <a:solidFill>
                  <a:srgbClr val="111111"/>
                </a:solidFill>
                <a:latin typeface="SourceSansPro"/>
              </a:rPr>
              <a:t>Click on the Test button to get confirmation</a:t>
            </a: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marL="457200" lvl="1" indent="0">
              <a:buNone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27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http://www.xlpert.com/software-4Cast-XL.html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F9C84-44DD-4991-BC28-8B9149B5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786" y="2279931"/>
            <a:ext cx="1420586" cy="2298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A03DC1-6C07-48C6-8D21-8A04FD9AF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449" y="2449107"/>
            <a:ext cx="3067050" cy="2676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0539E5-9DC8-43AB-BC78-F44BCD301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2" y="3459527"/>
            <a:ext cx="3409344" cy="2041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FA49B0-CE60-4B8D-A178-3FA0BE284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376" y="3557554"/>
            <a:ext cx="15049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65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DJIA : Prediction task - 7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505096"/>
            <a:ext cx="10515600" cy="408225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Step 7 : Predict</a:t>
            </a:r>
          </a:p>
          <a:p>
            <a:pPr lvl="2">
              <a:buFontTx/>
              <a:buChar char="-"/>
            </a:pPr>
            <a:r>
              <a:rPr lang="en-CA" sz="2200" b="0" i="0" dirty="0">
                <a:solidFill>
                  <a:srgbClr val="111111"/>
                </a:solidFill>
                <a:effectLst/>
                <a:latin typeface="SourceSansPro"/>
              </a:rPr>
              <a:t>Choose test or predict from the 4CastXL menu</a:t>
            </a:r>
          </a:p>
          <a:p>
            <a:pPr lvl="2">
              <a:buFontTx/>
              <a:buChar char="-"/>
            </a:pPr>
            <a:r>
              <a:rPr lang="en-CA" sz="2200" dirty="0">
                <a:solidFill>
                  <a:srgbClr val="111111"/>
                </a:solidFill>
                <a:latin typeface="SourceSansPro"/>
              </a:rPr>
              <a:t>Choose J289:N289 as input range</a:t>
            </a:r>
          </a:p>
          <a:p>
            <a:pPr lvl="2">
              <a:buFontTx/>
              <a:buChar char="-"/>
            </a:pPr>
            <a:r>
              <a:rPr lang="en-CA" sz="2200" dirty="0">
                <a:solidFill>
                  <a:srgbClr val="111111"/>
                </a:solidFill>
                <a:latin typeface="SourceSansPro"/>
              </a:rPr>
              <a:t>Choose Target range as blank</a:t>
            </a:r>
          </a:p>
          <a:p>
            <a:pPr lvl="2">
              <a:buFontTx/>
              <a:buChar char="-"/>
            </a:pPr>
            <a:r>
              <a:rPr lang="en-CA" sz="2200" dirty="0">
                <a:solidFill>
                  <a:srgbClr val="111111"/>
                </a:solidFill>
                <a:latin typeface="SourceSansPro"/>
              </a:rPr>
              <a:t>Fill in the output range as below</a:t>
            </a:r>
          </a:p>
          <a:p>
            <a:pPr lvl="2">
              <a:buFontTx/>
              <a:buChar char="-"/>
            </a:pPr>
            <a:r>
              <a:rPr lang="en-CA" sz="2200" dirty="0">
                <a:solidFill>
                  <a:srgbClr val="111111"/>
                </a:solidFill>
                <a:latin typeface="SourceSansPro"/>
              </a:rPr>
              <a:t>See output in blue</a:t>
            </a:r>
          </a:p>
          <a:p>
            <a:pPr lvl="2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marL="457200" lvl="1" indent="0">
              <a:buNone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28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http://www.xlpert.com/software-4Cast-XL.html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F9C84-44DD-4991-BC28-8B9149B5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786" y="2279931"/>
            <a:ext cx="1420586" cy="2298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A03DC1-6C07-48C6-8D21-8A04FD9AF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449" y="2449107"/>
            <a:ext cx="3067050" cy="2676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6648A2-725A-43CD-974C-300CD6C27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472" y="3423694"/>
            <a:ext cx="2581275" cy="15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793E6F-3CDF-45F2-B98D-9344CF5E3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530" y="5125632"/>
            <a:ext cx="66103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22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DJIA : Prediction task - 8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505096"/>
            <a:ext cx="10515600" cy="408225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Step 8 : Reverse scale to get value</a:t>
            </a:r>
          </a:p>
          <a:p>
            <a:pPr lvl="2">
              <a:buFontTx/>
              <a:buChar char="-"/>
            </a:pPr>
            <a:r>
              <a:rPr lang="en-CA" sz="2200" b="0" i="0" dirty="0">
                <a:solidFill>
                  <a:srgbClr val="111111"/>
                </a:solidFill>
                <a:effectLst/>
                <a:latin typeface="SourceSansPro"/>
              </a:rPr>
              <a:t>Choose scale data</a:t>
            </a:r>
          </a:p>
          <a:p>
            <a:pPr lvl="2">
              <a:buFontTx/>
              <a:buChar char="-"/>
            </a:pPr>
            <a:r>
              <a:rPr lang="en-CA" sz="2200" dirty="0">
                <a:solidFill>
                  <a:srgbClr val="111111"/>
                </a:solidFill>
                <a:latin typeface="SourceSansPro"/>
              </a:rPr>
              <a:t>Input range 0289</a:t>
            </a:r>
          </a:p>
          <a:p>
            <a:pPr lvl="2">
              <a:buFontTx/>
              <a:buChar char="-"/>
            </a:pPr>
            <a:r>
              <a:rPr lang="en-CA" sz="2200" b="0" i="0" dirty="0">
                <a:solidFill>
                  <a:srgbClr val="111111"/>
                </a:solidFill>
                <a:effectLst/>
                <a:latin typeface="SourceSansPro"/>
              </a:rPr>
              <a:t>Choose min and max in reverse order</a:t>
            </a:r>
          </a:p>
          <a:p>
            <a:pPr lvl="2">
              <a:buFontTx/>
              <a:buChar char="-"/>
            </a:pPr>
            <a:r>
              <a:rPr lang="en-CA" sz="2200" dirty="0">
                <a:solidFill>
                  <a:srgbClr val="111111"/>
                </a:solidFill>
                <a:latin typeface="SourceSansPro"/>
              </a:rPr>
              <a:t>Get value</a:t>
            </a:r>
            <a:endParaRPr lang="en-CA" sz="22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lvl="2">
              <a:buFontTx/>
              <a:buChar char="-"/>
            </a:pPr>
            <a:endParaRPr lang="en-CA" sz="2200" dirty="0">
              <a:solidFill>
                <a:srgbClr val="111111"/>
              </a:solidFill>
              <a:latin typeface="SourceSansPro"/>
            </a:endParaRPr>
          </a:p>
          <a:p>
            <a:pPr lvl="2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marL="457200" lvl="1" indent="0">
              <a:buNone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29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http://www.xlpert.com/software-4Cast-XL.html</a:t>
            </a:r>
          </a:p>
        </p:txBody>
      </p:sp>
    </p:spTree>
    <p:extLst>
      <p:ext uri="{BB962C8B-B14F-4D97-AF65-F5344CB8AC3E}">
        <p14:creationId xmlns:p14="http://schemas.microsoft.com/office/powerpoint/2010/main" val="1125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Fun Fact(s)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https://barnraisersllc.com/2019/05/19/artificial-intelligence-success-stories-brands/https://csnews.com/amazon-go-debuts-first-store-accept-cash/</a:t>
            </a:r>
            <a:r>
              <a:rPr lang="en-CA" sz="900" b="0" i="0" u="none" strike="noStrike" dirty="0">
                <a:effectLst/>
                <a:latin typeface="DDG_ProximaNova"/>
                <a:hlinkClick r:id="rId2"/>
              </a:rPr>
              <a:t>fotolip.com</a:t>
            </a:r>
            <a:r>
              <a:rPr lang="en-CA" sz="900" b="0" i="0" u="none" strike="noStrike" dirty="0">
                <a:effectLst/>
                <a:latin typeface="DDG_ProximaNova"/>
              </a:rPr>
              <a:t>/</a:t>
            </a:r>
            <a:r>
              <a:rPr lang="en-CA" sz="900" b="0" i="0" u="none" strike="noStrike" dirty="0">
                <a:effectLst/>
                <a:latin typeface="DDG_ProximaNova"/>
                <a:hlinkClick r:id="rId3"/>
              </a:rPr>
              <a:t>themarysue.com</a:t>
            </a:r>
            <a:r>
              <a:rPr lang="en-CA" sz="900" b="0" i="0" u="none" strike="noStrike" dirty="0">
                <a:effectLst/>
                <a:latin typeface="DDG_ProximaNova"/>
              </a:rPr>
              <a:t>/</a:t>
            </a:r>
            <a:r>
              <a:rPr lang="en-CA" sz="900" b="0" i="0" u="none" strike="noStrike" dirty="0">
                <a:effectLst/>
                <a:latin typeface="DDG_ProximaNova"/>
                <a:hlinkClick r:id="rId4"/>
              </a:rPr>
              <a:t>talkandroid.com</a:t>
            </a:r>
            <a:r>
              <a:rPr lang="en-CA" sz="900" dirty="0"/>
              <a:t>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37DA-7E62-4DBD-B7AB-ABFEEC489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0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CA" sz="2400" dirty="0"/>
              <a:t>Amazon Go</a:t>
            </a:r>
          </a:p>
          <a:p>
            <a:pPr lvl="1">
              <a:buFontTx/>
              <a:buChar char="-"/>
            </a:pPr>
            <a:r>
              <a:rPr lang="en-CA" sz="2000" dirty="0"/>
              <a:t>Keep track of shopping activities</a:t>
            </a:r>
          </a:p>
          <a:p>
            <a:pPr lvl="1">
              <a:buFontTx/>
              <a:buChar char="-"/>
            </a:pPr>
            <a:r>
              <a:rPr lang="en-CA" sz="2000" dirty="0"/>
              <a:t>No check out.</a:t>
            </a:r>
          </a:p>
          <a:p>
            <a:pPr lvl="1">
              <a:buFontTx/>
              <a:buChar char="-"/>
            </a:pPr>
            <a:r>
              <a:rPr lang="en-CA" sz="2000" dirty="0"/>
              <a:t>Transactions immediate and online.</a:t>
            </a:r>
          </a:p>
          <a:p>
            <a:pPr>
              <a:buFontTx/>
              <a:buChar char="-"/>
            </a:pPr>
            <a:r>
              <a:rPr lang="en-CA" sz="2400" dirty="0"/>
              <a:t>Disney</a:t>
            </a:r>
          </a:p>
          <a:p>
            <a:pPr lvl="1">
              <a:buFontTx/>
              <a:buChar char="-"/>
            </a:pPr>
            <a:r>
              <a:rPr lang="en-CA" sz="2000" dirty="0"/>
              <a:t>Is story appealing?</a:t>
            </a:r>
          </a:p>
          <a:p>
            <a:pPr lvl="1">
              <a:buFontTx/>
              <a:buChar char="-"/>
            </a:pPr>
            <a:r>
              <a:rPr lang="en-CA" sz="2000" dirty="0"/>
              <a:t>Data from social media site</a:t>
            </a:r>
          </a:p>
          <a:p>
            <a:pPr lvl="1">
              <a:buFontTx/>
              <a:buChar char="-"/>
            </a:pPr>
            <a:r>
              <a:rPr lang="en-CA" sz="2000" dirty="0"/>
              <a:t>Train Neural Nets to find popularity</a:t>
            </a:r>
          </a:p>
          <a:p>
            <a:pPr>
              <a:buFontTx/>
              <a:buChar char="-"/>
            </a:pPr>
            <a:r>
              <a:rPr lang="en-CA" sz="2400" dirty="0"/>
              <a:t>Starbucks</a:t>
            </a:r>
          </a:p>
          <a:p>
            <a:pPr lvl="1">
              <a:buFontTx/>
              <a:buChar char="-"/>
            </a:pPr>
            <a:r>
              <a:rPr lang="en-CA" sz="2000" dirty="0"/>
              <a:t>Loyalty card and mobile app for customer data</a:t>
            </a:r>
          </a:p>
          <a:p>
            <a:pPr lvl="1">
              <a:buFontTx/>
              <a:buChar char="-"/>
            </a:pPr>
            <a:r>
              <a:rPr lang="en-CA" sz="2000" dirty="0"/>
              <a:t>Data from 90 million transactions per week</a:t>
            </a:r>
          </a:p>
          <a:p>
            <a:pPr lvl="1">
              <a:buFontTx/>
              <a:buChar char="-"/>
            </a:pPr>
            <a:r>
              <a:rPr lang="en-CA" sz="2000" dirty="0"/>
              <a:t>New stores, new products, Virtual Barista</a:t>
            </a:r>
          </a:p>
          <a:p>
            <a:pPr>
              <a:buFontTx/>
              <a:buChar char="-"/>
            </a:pPr>
            <a:r>
              <a:rPr lang="en-CA" sz="2400" dirty="0"/>
              <a:t>Twitter </a:t>
            </a:r>
          </a:p>
          <a:p>
            <a:pPr lvl="1">
              <a:buFontTx/>
              <a:buChar char="-"/>
            </a:pPr>
            <a:r>
              <a:rPr lang="en-CA" sz="2000" dirty="0"/>
              <a:t>Monitor hate speech and terrorist language</a:t>
            </a:r>
          </a:p>
          <a:p>
            <a:pPr lvl="1">
              <a:buFontTx/>
              <a:buChar char="-"/>
            </a:pPr>
            <a:r>
              <a:rPr lang="en-CA" sz="2000" dirty="0"/>
              <a:t>Found 300,000 such accounts in 2017</a:t>
            </a:r>
          </a:p>
          <a:p>
            <a:pPr lvl="1">
              <a:buFontTx/>
              <a:buChar char="-"/>
            </a:pPr>
            <a:r>
              <a:rPr lang="en-CA" sz="2000" dirty="0"/>
              <a:t>95% through non-human AI means.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83CFD-96D4-48C5-9CA2-45CB690A2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969" y="1220939"/>
            <a:ext cx="2257632" cy="15355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A569F1-C2CB-4A61-85CD-287F27DDA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775" y="1751407"/>
            <a:ext cx="2496377" cy="15355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7A8F16-DBE7-4060-BA95-D00339FDB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726" y="2756453"/>
            <a:ext cx="2124698" cy="19480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1A9D4C-45C7-4B41-95E4-1A97E6648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7775" y="3429000"/>
            <a:ext cx="2486025" cy="19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02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698"/>
          </a:xfrm>
        </p:spPr>
        <p:txBody>
          <a:bodyPr>
            <a:normAutofit fontScale="90000"/>
          </a:bodyPr>
          <a:lstStyle/>
          <a:p>
            <a:r>
              <a:rPr lang="en-CA" dirty="0"/>
              <a:t>Session summary</a:t>
            </a:r>
            <a:br>
              <a:rPr lang="en-CA" dirty="0"/>
            </a:br>
            <a:r>
              <a:rPr lang="en-CA" dirty="0"/>
              <a:t>-------------------------------------------------------------</a:t>
            </a:r>
            <a:br>
              <a:rPr lang="en-CA" dirty="0"/>
            </a:br>
            <a:br>
              <a:rPr lang="en-CA" dirty="0"/>
            </a:br>
            <a:endParaRPr lang="en-C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30</a:t>
            </a:fld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93890-AD3A-4DAB-93B3-22636F697073}"/>
              </a:ext>
            </a:extLst>
          </p:cNvPr>
          <p:cNvSpPr txBox="1"/>
          <p:nvPr/>
        </p:nvSpPr>
        <p:spPr>
          <a:xfrm>
            <a:off x="960781" y="1663147"/>
            <a:ext cx="9177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400" dirty="0"/>
              <a:t>Keras is a framework for deep learning for python.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400" dirty="0"/>
              <a:t>Excel based plug-ins are available for forecasting via neural networks.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29505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698"/>
          </a:xfrm>
        </p:spPr>
        <p:txBody>
          <a:bodyPr>
            <a:normAutofit fontScale="90000"/>
          </a:bodyPr>
          <a:lstStyle/>
          <a:p>
            <a:r>
              <a:rPr lang="en-CA" dirty="0"/>
              <a:t>References</a:t>
            </a:r>
            <a:br>
              <a:rPr lang="en-CA" dirty="0"/>
            </a:br>
            <a:r>
              <a:rPr lang="en-CA" dirty="0"/>
              <a:t>-------------------------------------------------------------</a:t>
            </a:r>
            <a:br>
              <a:rPr lang="en-CA" dirty="0"/>
            </a:br>
            <a:r>
              <a:rPr lang="en-CA" sz="2000" dirty="0">
                <a:hlinkClick r:id="rId2"/>
              </a:rPr>
              <a:t>https://barnraisersllc.com</a:t>
            </a:r>
            <a:br>
              <a:rPr lang="en-CA" sz="2000" dirty="0"/>
            </a:br>
            <a:r>
              <a:rPr lang="en-CA" sz="2000" dirty="0">
                <a:hlinkClick r:id="rId3"/>
              </a:rPr>
              <a:t>https://www.tutorialspoint.com/keras</a:t>
            </a:r>
            <a:br>
              <a:rPr lang="en-CA" sz="2000" dirty="0"/>
            </a:br>
            <a:r>
              <a:rPr lang="en-CA" sz="2000" dirty="0"/>
              <a:t> </a:t>
            </a:r>
            <a:r>
              <a:rPr lang="en-CA" sz="2000" dirty="0">
                <a:hlinkClick r:id="rId4"/>
              </a:rPr>
              <a:t>https://www.quora.com/What-is-ReLU-and-Softmax</a:t>
            </a:r>
            <a:br>
              <a:rPr lang="en-CA" sz="2000" dirty="0"/>
            </a:br>
            <a:r>
              <a:rPr lang="en-CA" sz="2000" dirty="0">
                <a:hlinkClick r:id="rId5"/>
              </a:rPr>
              <a:t>https://peltarion.com/knowledge-center/documentation/modeling-view/build-an-ai-model/loss-functions/binary-crossentropy</a:t>
            </a:r>
            <a:br>
              <a:rPr lang="en-CA" sz="2000" dirty="0"/>
            </a:br>
            <a:r>
              <a:rPr lang="en-CA" sz="2000" dirty="0"/>
              <a:t>https://keras.io/api/</a:t>
            </a:r>
            <a:br>
              <a:rPr lang="en-CA" sz="2000" dirty="0"/>
            </a:br>
            <a:r>
              <a:rPr lang="en-CA" sz="2000" dirty="0">
                <a:hlinkClick r:id="rId6"/>
              </a:rPr>
              <a:t>http://www.xlpert.com/software-4Cast-XL.html</a:t>
            </a:r>
            <a:br>
              <a:rPr lang="en-CA" sz="2000" dirty="0"/>
            </a:br>
            <a:br>
              <a:rPr lang="en-CA" sz="2000" dirty="0"/>
            </a:br>
            <a:br>
              <a:rPr lang="en-CA" sz="2000" dirty="0"/>
            </a:br>
            <a:br>
              <a:rPr lang="en-CA" sz="2000" dirty="0"/>
            </a:br>
            <a:br>
              <a:rPr lang="en-CA" sz="2000" dirty="0"/>
            </a:b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466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787A-1E32-45AD-B6B5-B15BA341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 for next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0523-B461-4902-BAD2-B8F00238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Neural Networks – Concepts &amp; Practical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305B4-F301-4203-9E0D-C433A868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024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59BF-8235-4C03-9C42-D085C13E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24939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End of Session</a:t>
            </a:r>
            <a:br>
              <a:rPr lang="en-CA" dirty="0"/>
            </a:br>
            <a:r>
              <a:rPr lang="en-CA" dirty="0"/>
              <a:t>------------------------------------------------------------------</a:t>
            </a:r>
            <a:br>
              <a:rPr lang="en-CA" dirty="0"/>
            </a:br>
            <a:r>
              <a:rPr lang="en-CA" dirty="0"/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430C0-2306-4CAF-A79C-64DCADE3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3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6940-3451-4D3C-AC08-B7FAACE7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072"/>
          </a:xfrm>
        </p:spPr>
        <p:txBody>
          <a:bodyPr/>
          <a:lstStyle/>
          <a:p>
            <a:r>
              <a:rPr lang="en-CA" dirty="0"/>
              <a:t>Agenda – Session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CEC0-AF70-4644-A0EC-E91481BF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3297"/>
          </a:xfrm>
        </p:spPr>
        <p:txBody>
          <a:bodyPr/>
          <a:lstStyle/>
          <a:p>
            <a:r>
              <a:rPr lang="en-CA" dirty="0"/>
              <a:t>Go through examples of tools for creating networks </a:t>
            </a:r>
          </a:p>
          <a:p>
            <a:pPr lvl="1"/>
            <a:r>
              <a:rPr lang="en-CA" dirty="0"/>
              <a:t>Code based</a:t>
            </a:r>
          </a:p>
          <a:p>
            <a:pPr lvl="1"/>
            <a:r>
              <a:rPr lang="en-CA" dirty="0"/>
              <a:t>Stand alone application based</a:t>
            </a:r>
          </a:p>
          <a:p>
            <a:pPr lvl="1"/>
            <a:r>
              <a:rPr lang="en-CA" dirty="0"/>
              <a:t>Platform based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Case studies through Excel</a:t>
            </a:r>
          </a:p>
          <a:p>
            <a:pPr lvl="1"/>
            <a:r>
              <a:rPr lang="en-CA" dirty="0"/>
              <a:t>Prediction of the Dow Jones Industrial Average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5AD1-DF64-49C8-9F2D-059171E7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96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for creating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8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Diabetes Prediction – Analysis of code segments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5050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- </a:t>
            </a:r>
            <a:r>
              <a:rPr lang="en-CA" sz="3200" dirty="0"/>
              <a:t>Keras</a:t>
            </a:r>
          </a:p>
          <a:p>
            <a:pPr lvl="1"/>
            <a:r>
              <a:rPr lang="en-CA" dirty="0"/>
              <a:t>Deep learning framework developed by a researcher at Google for Python.</a:t>
            </a:r>
          </a:p>
          <a:p>
            <a:pPr lvl="1"/>
            <a:endParaRPr lang="en-CA" sz="1200" dirty="0"/>
          </a:p>
          <a:p>
            <a:pPr>
              <a:buFontTx/>
              <a:buChar char="-"/>
            </a:pPr>
            <a:r>
              <a:rPr lang="en-CA" sz="3200" dirty="0"/>
              <a:t>Models</a:t>
            </a:r>
          </a:p>
          <a:p>
            <a:pPr lvl="1">
              <a:buFontTx/>
              <a:buChar char="-"/>
            </a:pPr>
            <a:r>
              <a:rPr lang="en-CA" dirty="0"/>
              <a:t>Sequential model </a:t>
            </a:r>
          </a:p>
          <a:p>
            <a:pPr lvl="2">
              <a:buFontTx/>
              <a:buChar char="-"/>
            </a:pPr>
            <a:r>
              <a:rPr lang="en-CA" dirty="0"/>
              <a:t>Information flows from one layer to the other sequentially</a:t>
            </a:r>
          </a:p>
          <a:p>
            <a:pPr lvl="2">
              <a:buFontTx/>
              <a:buChar char="-"/>
            </a:pPr>
            <a:r>
              <a:rPr lang="en-CA" dirty="0"/>
              <a:t>Example is Input -&gt;  Hidden -&gt; Output</a:t>
            </a:r>
          </a:p>
          <a:p>
            <a:pPr lvl="2">
              <a:buFontTx/>
              <a:buChar char="-"/>
            </a:pPr>
            <a:endParaRPr lang="en-CA" dirty="0"/>
          </a:p>
          <a:p>
            <a:pPr lvl="1">
              <a:buFontTx/>
              <a:buChar char="-"/>
            </a:pPr>
            <a:r>
              <a:rPr lang="en-CA" dirty="0"/>
              <a:t>Functional model</a:t>
            </a:r>
          </a:p>
          <a:p>
            <a:pPr lvl="2">
              <a:buFontTx/>
              <a:buChar char="-"/>
            </a:pPr>
            <a:r>
              <a:rPr lang="en-CA" dirty="0"/>
              <a:t>More complex modelling</a:t>
            </a:r>
          </a:p>
          <a:p>
            <a:pPr lvl="2">
              <a:buFontTx/>
              <a:buChar char="-"/>
            </a:pPr>
            <a:r>
              <a:rPr lang="en-CA" dirty="0"/>
              <a:t>Multiple input or output that share layers.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6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https://www.tutorialspoint.com/keras</a:t>
            </a:r>
          </a:p>
        </p:txBody>
      </p:sp>
    </p:spTree>
    <p:extLst>
      <p:ext uri="{BB962C8B-B14F-4D97-AF65-F5344CB8AC3E}">
        <p14:creationId xmlns:p14="http://schemas.microsoft.com/office/powerpoint/2010/main" val="205333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Diabetes Prediction – Analysis of code segments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3705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- </a:t>
            </a:r>
            <a:r>
              <a:rPr lang="en-CA" sz="3200" dirty="0"/>
              <a:t>Layers</a:t>
            </a:r>
          </a:p>
          <a:p>
            <a:pPr lvl="1"/>
            <a:r>
              <a:rPr lang="en-CA" dirty="0"/>
              <a:t> building blocks for the model</a:t>
            </a:r>
          </a:p>
          <a:p>
            <a:pPr lvl="1"/>
            <a:r>
              <a:rPr lang="en-CA" dirty="0"/>
              <a:t> receive inputs, process, produce output</a:t>
            </a:r>
          </a:p>
          <a:p>
            <a:pPr lvl="1"/>
            <a:r>
              <a:rPr lang="en-CA" dirty="0"/>
              <a:t> output of one flows as input to another.</a:t>
            </a:r>
          </a:p>
          <a:p>
            <a:pPr lvl="1"/>
            <a:r>
              <a:rPr lang="en-CA" dirty="0"/>
              <a:t> ‘Dense’ layer is most simple</a:t>
            </a:r>
          </a:p>
          <a:p>
            <a:pPr lvl="1"/>
            <a:r>
              <a:rPr lang="en-CA" dirty="0"/>
              <a:t>A layer is defined with</a:t>
            </a:r>
          </a:p>
          <a:p>
            <a:pPr lvl="2"/>
            <a:r>
              <a:rPr lang="en-CA" dirty="0"/>
              <a:t>No of nodes,</a:t>
            </a:r>
          </a:p>
          <a:p>
            <a:pPr lvl="2"/>
            <a:r>
              <a:rPr lang="en-CA" dirty="0"/>
              <a:t>No of inputs (for the input layer only)</a:t>
            </a:r>
          </a:p>
          <a:p>
            <a:pPr lvl="2"/>
            <a:r>
              <a:rPr lang="en-CA" dirty="0"/>
              <a:t>Activation type.</a:t>
            </a:r>
          </a:p>
          <a:p>
            <a:pPr lvl="3"/>
            <a:r>
              <a:rPr lang="en-CA" dirty="0" err="1"/>
              <a:t>relu</a:t>
            </a:r>
            <a:endParaRPr lang="en-CA" dirty="0"/>
          </a:p>
          <a:p>
            <a:pPr lvl="3"/>
            <a:r>
              <a:rPr lang="en-CA" dirty="0"/>
              <a:t>sigmoid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7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</a:t>
            </a:r>
            <a:r>
              <a:rPr lang="en-CA" sz="900" dirty="0">
                <a:hlinkClick r:id="rId2"/>
              </a:rPr>
              <a:t>https://www.tutorialspoint.com/keras</a:t>
            </a:r>
            <a:r>
              <a:rPr lang="en-CA" sz="900" dirty="0"/>
              <a:t> , </a:t>
            </a:r>
            <a:r>
              <a:rPr lang="en-CA" sz="900" dirty="0">
                <a:hlinkClick r:id="rId3"/>
              </a:rPr>
              <a:t>https://www.quora.com/What-is-ReLU-and-Softmax</a:t>
            </a:r>
            <a:endParaRPr lang="en-CA" sz="900" dirty="0"/>
          </a:p>
          <a:p>
            <a:pPr algn="l"/>
            <a:endParaRPr lang="en-CA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FFF71-7420-4CDD-8D7D-A13C392FC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357" y="3004501"/>
            <a:ext cx="5061708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4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5050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- </a:t>
            </a:r>
            <a:r>
              <a:rPr lang="en-CA" sz="3200" dirty="0"/>
              <a:t>Compile</a:t>
            </a:r>
          </a:p>
          <a:p>
            <a:pPr lvl="1"/>
            <a:r>
              <a:rPr lang="en-CA" dirty="0"/>
              <a:t>Last step in creating the model.</a:t>
            </a:r>
          </a:p>
          <a:p>
            <a:pPr lvl="1"/>
            <a:r>
              <a:rPr lang="en-CA" dirty="0"/>
              <a:t>Training can start after this step.</a:t>
            </a:r>
          </a:p>
          <a:p>
            <a:pPr lvl="1"/>
            <a:endParaRPr lang="en-CA" sz="1200" dirty="0"/>
          </a:p>
          <a:p>
            <a:pPr>
              <a:buFontTx/>
              <a:buChar char="-"/>
            </a:pPr>
            <a:r>
              <a:rPr lang="en-CA" sz="3200" dirty="0"/>
              <a:t>Compile inputs</a:t>
            </a:r>
          </a:p>
          <a:p>
            <a:pPr lvl="1">
              <a:buFontTx/>
              <a:buChar char="-"/>
            </a:pPr>
            <a:r>
              <a:rPr lang="en-CA" dirty="0"/>
              <a:t>Loss</a:t>
            </a:r>
          </a:p>
          <a:p>
            <a:pPr lvl="2">
              <a:buFontTx/>
              <a:buChar char="-"/>
            </a:pPr>
            <a:r>
              <a:rPr lang="en-CA" dirty="0"/>
              <a:t>Find the error in the learning process </a:t>
            </a:r>
          </a:p>
          <a:p>
            <a:pPr lvl="2">
              <a:buFontTx/>
              <a:buChar char="-"/>
            </a:pPr>
            <a:r>
              <a:rPr lang="en-CA" dirty="0"/>
              <a:t>One method is binary cross entropy -&gt; helps in multilabel classification of binary type</a:t>
            </a:r>
          </a:p>
          <a:p>
            <a:pPr lvl="2">
              <a:buFontTx/>
              <a:buChar char="-"/>
            </a:pPr>
            <a:r>
              <a:rPr lang="en-CA" dirty="0"/>
              <a:t>Example : Is someone tall, speaks English, goes to college etc. at the same time.</a:t>
            </a:r>
          </a:p>
          <a:p>
            <a:pPr lvl="2">
              <a:buFontTx/>
              <a:buChar char="-"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8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</a:t>
            </a:r>
            <a:r>
              <a:rPr lang="en-CA" sz="900" dirty="0">
                <a:hlinkClick r:id="rId2"/>
              </a:rPr>
              <a:t>https://www.tutorialspoint.com/keras</a:t>
            </a:r>
            <a:r>
              <a:rPr lang="en-CA" sz="900" dirty="0"/>
              <a:t>, </a:t>
            </a:r>
            <a:r>
              <a:rPr lang="en-CA" sz="900" dirty="0">
                <a:hlinkClick r:id="rId3"/>
              </a:rPr>
              <a:t>https://peltarion.com/knowledge-center/documentation/modeling-view/build-an-ai-model/loss-functions/binary-crossentropy</a:t>
            </a:r>
            <a:r>
              <a:rPr lang="en-CA" sz="900" dirty="0"/>
              <a:t> , https://keras.io/api/optimizers/adam/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942B34-0F87-4B68-9225-7621BFB9AE7B}"/>
              </a:ext>
            </a:extLst>
          </p:cNvPr>
          <p:cNvSpPr txBox="1">
            <a:spLocks/>
          </p:cNvSpPr>
          <p:nvPr/>
        </p:nvSpPr>
        <p:spPr>
          <a:xfrm>
            <a:off x="838200" y="458346"/>
            <a:ext cx="11090827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/>
              <a:t>Diabetes Prediction – Analysis of code segments (3)</a:t>
            </a:r>
          </a:p>
        </p:txBody>
      </p:sp>
    </p:spTree>
    <p:extLst>
      <p:ext uri="{BB962C8B-B14F-4D97-AF65-F5344CB8AC3E}">
        <p14:creationId xmlns:p14="http://schemas.microsoft.com/office/powerpoint/2010/main" val="148069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Diabetes Prediction – Analysis of code segments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505096"/>
            <a:ext cx="10515600" cy="4082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- </a:t>
            </a:r>
            <a:r>
              <a:rPr lang="en-CA" sz="3200" dirty="0"/>
              <a:t>Compile inputs (contd.)</a:t>
            </a:r>
          </a:p>
          <a:p>
            <a:pPr lvl="1">
              <a:buFontTx/>
              <a:buChar char="-"/>
            </a:pPr>
            <a:r>
              <a:rPr lang="en-CA" dirty="0"/>
              <a:t>Optimizer</a:t>
            </a:r>
          </a:p>
          <a:p>
            <a:pPr lvl="2">
              <a:buFontTx/>
              <a:buChar char="-"/>
            </a:pPr>
            <a:r>
              <a:rPr lang="en-CA" dirty="0"/>
              <a:t>This adjusts the input weights with respect to the error (loss above) and prediction from the model</a:t>
            </a:r>
          </a:p>
          <a:p>
            <a:pPr lvl="2">
              <a:buFontTx/>
              <a:buChar char="-"/>
            </a:pPr>
            <a:r>
              <a:rPr lang="en-CA" dirty="0"/>
              <a:t>One method is ‘Adam’ which is gradient descend by nature and takes in the learning rate as input.</a:t>
            </a:r>
          </a:p>
          <a:p>
            <a:pPr marL="914400" lvl="2" indent="0">
              <a:buNone/>
            </a:pPr>
            <a:endParaRPr lang="en-CA" sz="1200" dirty="0"/>
          </a:p>
          <a:p>
            <a:pPr lvl="1">
              <a:buFontTx/>
              <a:buChar char="-"/>
            </a:pPr>
            <a:r>
              <a:rPr lang="en-CA" dirty="0"/>
              <a:t>Metrics</a:t>
            </a:r>
          </a:p>
          <a:p>
            <a:pPr lvl="2">
              <a:buFontTx/>
              <a:buChar char="-"/>
            </a:pPr>
            <a:r>
              <a:rPr lang="en-CA" dirty="0"/>
              <a:t>Evaluate performance of the model</a:t>
            </a:r>
          </a:p>
          <a:p>
            <a:pPr lvl="2">
              <a:buFontTx/>
              <a:buChar char="-"/>
            </a:pPr>
            <a:r>
              <a:rPr lang="en-CA" dirty="0"/>
              <a:t>One way is using ‘accuracy’</a:t>
            </a:r>
          </a:p>
          <a:p>
            <a:pPr lvl="2">
              <a:buFontTx/>
              <a:buChar char="-"/>
            </a:pPr>
            <a:r>
              <a:rPr lang="en-CA" dirty="0"/>
              <a:t>This calculates how many times the predicted value matched the desired value.</a:t>
            </a:r>
          </a:p>
          <a:p>
            <a:pPr lvl="2">
              <a:buFontTx/>
              <a:buChar char="-"/>
            </a:pPr>
            <a:endParaRPr lang="en-CA" dirty="0"/>
          </a:p>
          <a:p>
            <a:pPr lvl="2">
              <a:buFontTx/>
              <a:buChar char="-"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9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</a:t>
            </a:r>
            <a:r>
              <a:rPr lang="en-CA" sz="900" dirty="0">
                <a:hlinkClick r:id="rId2"/>
              </a:rPr>
              <a:t>https://www.tutorialspoint.com/keras</a:t>
            </a:r>
            <a:r>
              <a:rPr lang="en-CA" sz="900" dirty="0"/>
              <a:t>,  </a:t>
            </a:r>
            <a:r>
              <a:rPr lang="en-CA" sz="900" dirty="0">
                <a:hlinkClick r:id="rId3"/>
              </a:rPr>
              <a:t>https://keras.io/api/optimizers/adam/</a:t>
            </a:r>
            <a:r>
              <a:rPr lang="en-CA" sz="900" dirty="0"/>
              <a:t>, https://keras.io/api/metrics/accuracy_metrics/</a:t>
            </a:r>
          </a:p>
        </p:txBody>
      </p:sp>
    </p:spTree>
    <p:extLst>
      <p:ext uri="{BB962C8B-B14F-4D97-AF65-F5344CB8AC3E}">
        <p14:creationId xmlns:p14="http://schemas.microsoft.com/office/powerpoint/2010/main" val="219320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EDB71D7038241AD049B396C9A1B29" ma:contentTypeVersion="4" ma:contentTypeDescription="Create a new document." ma:contentTypeScope="" ma:versionID="7bc1fbeab53d0018245d8d72599d5aaa">
  <xsd:schema xmlns:xsd="http://www.w3.org/2001/XMLSchema" xmlns:xs="http://www.w3.org/2001/XMLSchema" xmlns:p="http://schemas.microsoft.com/office/2006/metadata/properties" xmlns:ns3="6960afe7-48cf-4992-946d-dacacc612c9c" targetNamespace="http://schemas.microsoft.com/office/2006/metadata/properties" ma:root="true" ma:fieldsID="2ad4e547100cc04669f3211de17ed3b7" ns3:_="">
    <xsd:import namespace="6960afe7-48cf-4992-946d-dacacc612c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0afe7-48cf-4992-946d-dacacc612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B57BF-5D2B-47A6-A2D4-18FB1C9B58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60afe7-48cf-4992-946d-dacacc612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E7FFEA-CD60-430F-8888-E85972EF55BD}">
  <ds:schemaRefs>
    <ds:schemaRef ds:uri="http://schemas.microsoft.com/office/infopath/2007/PartnerControls"/>
    <ds:schemaRef ds:uri="http://purl.org/dc/terms/"/>
    <ds:schemaRef ds:uri="http://purl.org/dc/elements/1.1/"/>
    <ds:schemaRef ds:uri="6960afe7-48cf-4992-946d-dacacc612c9c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39A6B2-E5D4-48E8-9BA8-1670FDD91B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6021</TotalTime>
  <Words>1960</Words>
  <Application>Microsoft Office PowerPoint</Application>
  <PresentationFormat>Widescreen</PresentationFormat>
  <Paragraphs>438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DDG_ProximaNova</vt:lpstr>
      <vt:lpstr>SourceSansPro</vt:lpstr>
      <vt:lpstr>Wingdings</vt:lpstr>
      <vt:lpstr>Office Theme</vt:lpstr>
      <vt:lpstr>AI applications in Finance</vt:lpstr>
      <vt:lpstr>Recap </vt:lpstr>
      <vt:lpstr>Fun Fact(s) :</vt:lpstr>
      <vt:lpstr>Agenda – Session 4</vt:lpstr>
      <vt:lpstr>Tools for creating networks</vt:lpstr>
      <vt:lpstr>Diabetes Prediction – Analysis of code segments (1)</vt:lpstr>
      <vt:lpstr>Diabetes Prediction – Analysis of code segments (2)</vt:lpstr>
      <vt:lpstr>PowerPoint Presentation</vt:lpstr>
      <vt:lpstr>Diabetes Prediction – Analysis of code segments (4)</vt:lpstr>
      <vt:lpstr>Diabetes Prediction – Analysis of code segments (5)</vt:lpstr>
      <vt:lpstr>Diabetes Prediction – Analysis of code segments (6)</vt:lpstr>
      <vt:lpstr>Diabetes Prediction – Analysis of code segments (7)</vt:lpstr>
      <vt:lpstr>Course Roadmap</vt:lpstr>
      <vt:lpstr>Cases &amp; Tools</vt:lpstr>
      <vt:lpstr>Prediction of the Dow Jones Industrial Average (DJIA)</vt:lpstr>
      <vt:lpstr>Preprocessing of data</vt:lpstr>
      <vt:lpstr>DJIA</vt:lpstr>
      <vt:lpstr>DJIA : Prediction task</vt:lpstr>
      <vt:lpstr>DJIA : Prediction task</vt:lpstr>
      <vt:lpstr>DJIA : Prediction task</vt:lpstr>
      <vt:lpstr>DJIA : Prediction task - 1</vt:lpstr>
      <vt:lpstr>DJIA : Prediction task - 2</vt:lpstr>
      <vt:lpstr>DJIA : Prediction task - 3</vt:lpstr>
      <vt:lpstr>DJIA : Prediction task - 3</vt:lpstr>
      <vt:lpstr>DJIA : Prediction task - 4</vt:lpstr>
      <vt:lpstr>DJIA : Prediction task - 5</vt:lpstr>
      <vt:lpstr>DJIA : Prediction task - 6</vt:lpstr>
      <vt:lpstr>DJIA : Prediction task - 7</vt:lpstr>
      <vt:lpstr>DJIA : Prediction task - 8</vt:lpstr>
      <vt:lpstr>Session summary -------------------------------------------------------------  </vt:lpstr>
      <vt:lpstr>References ------------------------------------------------------------- https://barnraisersllc.com https://www.tutorialspoint.com/keras  https://www.quora.com/What-is-ReLU-and-Softmax https://peltarion.com/knowledge-center/documentation/modeling-view/build-an-ai-model/loss-functions/binary-crossentropy https://keras.io/api/ http://www.xlpert.com/software-4Cast-XL.html     </vt:lpstr>
      <vt:lpstr>Topics for next session</vt:lpstr>
      <vt:lpstr>End of Session ------------------------------------------------------------------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 M Samiul Syed</dc:creator>
  <cp:lastModifiedBy>Indranil</cp:lastModifiedBy>
  <cp:revision>419</cp:revision>
  <dcterms:created xsi:type="dcterms:W3CDTF">2020-07-14T15:06:32Z</dcterms:created>
  <dcterms:modified xsi:type="dcterms:W3CDTF">2020-12-03T20:02:04Z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0x0101006DEEDB71D7038241AD049B396C9A1B29</vt:lpwstr>
  </property>
</Properties>
</file>