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7" r:id="rId5"/>
    <p:sldId id="258" r:id="rId6"/>
    <p:sldId id="280" r:id="rId7"/>
    <p:sldId id="259" r:id="rId8"/>
    <p:sldId id="276" r:id="rId9"/>
    <p:sldId id="350" r:id="rId10"/>
    <p:sldId id="370" r:id="rId11"/>
    <p:sldId id="373" r:id="rId12"/>
    <p:sldId id="374" r:id="rId13"/>
    <p:sldId id="372" r:id="rId14"/>
    <p:sldId id="371" r:id="rId15"/>
    <p:sldId id="378" r:id="rId16"/>
    <p:sldId id="277" r:id="rId17"/>
    <p:sldId id="351" r:id="rId18"/>
    <p:sldId id="365" r:id="rId19"/>
    <p:sldId id="368" r:id="rId20"/>
    <p:sldId id="352" r:id="rId21"/>
    <p:sldId id="367" r:id="rId22"/>
    <p:sldId id="366" r:id="rId23"/>
    <p:sldId id="364" r:id="rId24"/>
    <p:sldId id="369" r:id="rId25"/>
    <p:sldId id="375" r:id="rId26"/>
    <p:sldId id="376" r:id="rId27"/>
    <p:sldId id="377" r:id="rId28"/>
    <p:sldId id="379" r:id="rId29"/>
    <p:sldId id="380" r:id="rId30"/>
    <p:sldId id="381" r:id="rId31"/>
    <p:sldId id="382" r:id="rId32"/>
    <p:sldId id="313" r:id="rId33"/>
    <p:sldId id="270" r:id="rId34"/>
    <p:sldId id="268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FC57-02B8-4AEB-980F-DB3190E1332B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3923-DE86-4874-AFCB-19C3B5426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9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077-740B-42FF-871D-5B4AEA69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9A8B-1153-48AC-A080-5B3350318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D439-F3C8-46E2-A373-BC6BAE5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B5FCA-BFA7-4FC3-A803-479329B87BA9}"/>
              </a:ext>
            </a:extLst>
          </p:cNvPr>
          <p:cNvSpPr txBox="1"/>
          <p:nvPr userDrawn="1"/>
        </p:nvSpPr>
        <p:spPr>
          <a:xfrm>
            <a:off x="3121892" y="6262454"/>
            <a:ext cx="59482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dirty="0"/>
              <a:t>All rights reserved</a:t>
            </a:r>
          </a:p>
          <a:p>
            <a:pPr algn="ctr"/>
            <a:r>
              <a:rPr lang="en-CA" sz="1100" dirty="0"/>
              <a:t>The learning material are </a:t>
            </a:r>
            <a:r>
              <a:rPr lang="en-US" sz="1100" dirty="0"/>
              <a:t>protected by intellectual property right laws</a:t>
            </a:r>
            <a:endParaRPr lang="en-CA" sz="1100" dirty="0"/>
          </a:p>
          <a:p>
            <a:pPr algn="ctr"/>
            <a:r>
              <a:rPr lang="en-CA" sz="1100" dirty="0"/>
              <a:t>Please do not share or duplicate</a:t>
            </a:r>
          </a:p>
        </p:txBody>
      </p:sp>
    </p:spTree>
    <p:extLst>
      <p:ext uri="{BB962C8B-B14F-4D97-AF65-F5344CB8AC3E}">
        <p14:creationId xmlns:p14="http://schemas.microsoft.com/office/powerpoint/2010/main" val="216752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BA-AF60-4A85-A6A4-09367843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1D6FD-4EE1-434A-9599-8352CEF4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364B-1A1C-40F3-8E8F-DD88A72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3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57C94-E37F-4864-8EFB-BF80BD26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5A34-C017-4286-A775-306CC744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E3CA-1948-49C8-9142-C9FF811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31A-DF5D-4835-BD8D-3888F43C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8C7F-37FD-4B7B-BF29-1AB40E64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48BA-C347-4CA0-88A2-1448FA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6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7AC4-59A2-435A-89C7-357AB9F1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415D-901F-4A5D-B1E0-C1830F06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8877-A3B1-43AE-829B-82870F8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2925-3357-4047-AB8B-08D3A8BE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368-1DC1-4A27-9C6C-A9CD9C8AA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0567-C5F5-4F0A-BF67-C68DDF6C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9B98B-249A-478A-980A-60ECBDB8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1F7-CF7D-4F62-ADCF-F07D5D2D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5EAF3-B5D3-4505-BCE5-20F1D361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BFA89-9456-4EDC-BF8C-12066CB5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1578-3B40-470C-B664-D679ABAD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1448C-8C92-4BFE-8A67-81027988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8F744-1954-4C2E-835C-188C1F6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8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8A3-4845-4078-A50B-4683C0CA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6A34B-7E9B-40DD-A91C-E00051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9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A447-B189-4296-B280-772F73D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572-0E2E-4AD9-BD66-4B740AD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D6EE-5D10-4B6B-805E-9BDA5C6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255B-EB0B-4061-BC86-ED662462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5725-FCD1-4F37-BB0A-8A82FB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4FF-552A-4DDF-98DF-D509097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604D-57B3-4322-958E-B3B1A408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C11E-EFF4-4C30-9B21-EF943D47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9FE3-E5C7-4217-BEAB-CEC2744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9350-8766-4B1E-8C0B-4B2E0D2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ED512-74DF-4271-9F0F-3EE36BAE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A88-D8C4-48AF-B3CC-E0062E27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4C21-B9A8-4FCF-B0A4-1D4867546EB9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86E304C-55EB-49B3-B64A-01A2863CC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7" b="21888"/>
          <a:stretch/>
        </p:blipFill>
        <p:spPr>
          <a:xfrm>
            <a:off x="703877" y="6317686"/>
            <a:ext cx="2070749" cy="4424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F746-39B2-485C-8679-27190C43C7CF}"/>
              </a:ext>
            </a:extLst>
          </p:cNvPr>
          <p:cNvCxnSpPr>
            <a:cxnSpLocks/>
          </p:cNvCxnSpPr>
          <p:nvPr userDrawn="1"/>
        </p:nvCxnSpPr>
        <p:spPr>
          <a:xfrm>
            <a:off x="0" y="62752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aldesigner.com/" TargetMode="External"/><Relationship Id="rId2" Type="http://schemas.openxmlformats.org/officeDocument/2006/relationships/hyperlink" Target="https://www.cr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lpert.com/software-4Cast-XL.html" TargetMode="External"/><Relationship Id="rId4" Type="http://schemas.openxmlformats.org/officeDocument/2006/relationships/hyperlink" Target="https://en.wikipedia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euraldesigner.com/learning/tutorials/neural-networks-applications#Approxim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231-CD65-4C77-932C-366624A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AI applications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3556-D983-42D0-8E3B-76ACEB59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Lecture 5</a:t>
            </a:r>
          </a:p>
          <a:p>
            <a:r>
              <a:rPr lang="en-CA" dirty="0"/>
              <a:t>Introduction to Neural Networks</a:t>
            </a:r>
          </a:p>
          <a:p>
            <a:r>
              <a:rPr lang="en-CA" dirty="0"/>
              <a:t>03-Dec-2020</a:t>
            </a:r>
          </a:p>
          <a:p>
            <a:endParaRPr lang="en-CA" dirty="0"/>
          </a:p>
          <a:p>
            <a:r>
              <a:rPr lang="en-CA" dirty="0"/>
              <a:t>Indranil Dutta</a:t>
            </a:r>
          </a:p>
        </p:txBody>
      </p:sp>
    </p:spTree>
    <p:extLst>
      <p:ext uri="{BB962C8B-B14F-4D97-AF65-F5344CB8AC3E}">
        <p14:creationId xmlns:p14="http://schemas.microsoft.com/office/powerpoint/2010/main" val="23974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How do we design the network?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https://www.neuraldesigner.com/learning/tutorials/model-selection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sz="3200" dirty="0"/>
              <a:t> Guided by the concept of “Generalization” or adequate fit</a:t>
            </a:r>
          </a:p>
          <a:p>
            <a:pPr lvl="1"/>
            <a:r>
              <a:rPr lang="en-CA" dirty="0"/>
              <a:t>Not overfitting or underfitting.</a:t>
            </a:r>
          </a:p>
          <a:p>
            <a:r>
              <a:rPr lang="en-CA" dirty="0"/>
              <a:t> Best is when the following two errors are at minimum</a:t>
            </a:r>
          </a:p>
          <a:p>
            <a:pPr lvl="1"/>
            <a:r>
              <a:rPr lang="en-CA" dirty="0"/>
              <a:t>Training error : ability to fit the data that is seen or known</a:t>
            </a:r>
          </a:p>
          <a:p>
            <a:pPr lvl="1"/>
            <a:r>
              <a:rPr lang="en-CA" dirty="0"/>
              <a:t>Selection error : ability to generalize to unknown data. </a:t>
            </a:r>
          </a:p>
          <a:p>
            <a:pPr lvl="2"/>
            <a:r>
              <a:rPr lang="en-CA" dirty="0"/>
              <a:t>Apply the learning to new set of data and the result is as close to expected as possible.</a:t>
            </a:r>
          </a:p>
          <a:p>
            <a:r>
              <a:rPr lang="en-CA" dirty="0"/>
              <a:t>So -</a:t>
            </a:r>
          </a:p>
          <a:p>
            <a:pPr lvl="1"/>
            <a:r>
              <a:rPr lang="en-CA" dirty="0"/>
              <a:t>Start with a default configuration</a:t>
            </a:r>
          </a:p>
          <a:p>
            <a:pPr lvl="2"/>
            <a:r>
              <a:rPr lang="en-CA" dirty="0"/>
              <a:t>3 layers</a:t>
            </a:r>
          </a:p>
          <a:p>
            <a:pPr lvl="2"/>
            <a:r>
              <a:rPr lang="en-CA" dirty="0"/>
              <a:t>No of nodes in input layer = no of inputs</a:t>
            </a:r>
          </a:p>
          <a:p>
            <a:pPr lvl="2"/>
            <a:r>
              <a:rPr lang="en-CA" dirty="0"/>
              <a:t>No of hidden nodes = no of input nodes</a:t>
            </a:r>
          </a:p>
          <a:p>
            <a:pPr lvl="2"/>
            <a:r>
              <a:rPr lang="en-CA" dirty="0"/>
              <a:t>No of output nodes dependent of type of problem</a:t>
            </a:r>
          </a:p>
          <a:p>
            <a:pPr lvl="3"/>
            <a:r>
              <a:rPr lang="en-CA" dirty="0"/>
              <a:t>(regression/prediction, binary or multilabel classification)</a:t>
            </a:r>
          </a:p>
          <a:p>
            <a:pPr lvl="1"/>
            <a:r>
              <a:rPr lang="en-CA" dirty="0"/>
              <a:t>Monitor the two errors</a:t>
            </a:r>
          </a:p>
          <a:p>
            <a:pPr lvl="1"/>
            <a:r>
              <a:rPr lang="en-CA" dirty="0"/>
              <a:t>Change nodes/layers in the hidden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9EBC7-5530-4BCB-A35B-BFDF206A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3857625"/>
            <a:ext cx="3688555" cy="21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How do we choose the inputs to the network?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11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CA" sz="2800" dirty="0"/>
          </a:p>
          <a:p>
            <a:pPr>
              <a:buFontTx/>
              <a:buChar char="-"/>
            </a:pPr>
            <a:r>
              <a:rPr lang="en-CA" dirty="0"/>
              <a:t>Specialized knowledge of the problem at hand.</a:t>
            </a:r>
          </a:p>
          <a:p>
            <a:pPr>
              <a:buFontTx/>
              <a:buChar char="-"/>
            </a:pPr>
            <a:r>
              <a:rPr lang="en-CA" dirty="0"/>
              <a:t>Subset of inputs that provides the best generalization possible.</a:t>
            </a:r>
          </a:p>
          <a:p>
            <a:pPr>
              <a:buFontTx/>
              <a:buChar char="-"/>
            </a:pPr>
            <a:r>
              <a:rPr lang="en-CA" dirty="0"/>
              <a:t>Start with finding the correlation between the inputs and output(s).</a:t>
            </a:r>
          </a:p>
          <a:p>
            <a:pPr lvl="1">
              <a:buFontTx/>
              <a:buChar char="-"/>
            </a:pPr>
            <a:r>
              <a:rPr lang="en-CA" dirty="0"/>
              <a:t>How closely the input/output pair is tied together.</a:t>
            </a:r>
          </a:p>
          <a:p>
            <a:pPr>
              <a:buFontTx/>
              <a:buChar char="-"/>
            </a:pPr>
            <a:r>
              <a:rPr lang="en-CA" dirty="0"/>
              <a:t>Then an use either of two techniques</a:t>
            </a:r>
          </a:p>
          <a:p>
            <a:pPr lvl="1">
              <a:buFontTx/>
              <a:buChar char="-"/>
            </a:pPr>
            <a:r>
              <a:rPr lang="en-CA" dirty="0"/>
              <a:t>Growing inputs : start with inputs that have high correlation and add till selection error is increased.</a:t>
            </a:r>
          </a:p>
          <a:p>
            <a:pPr lvl="1">
              <a:buFontTx/>
              <a:buChar char="-"/>
            </a:pPr>
            <a:r>
              <a:rPr lang="en-CA" dirty="0"/>
              <a:t>Pruning inputs : start with all and keep removing those with smaller correlation till the minimum selection error is obtained</a:t>
            </a:r>
          </a:p>
          <a:p>
            <a:pPr>
              <a:buFontTx/>
              <a:buChar char="-"/>
            </a:pPr>
            <a:r>
              <a:rPr lang="en-CA" dirty="0"/>
              <a:t>Use of genetic algorithms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71DEF-F949-4337-87B6-609AFF7C8551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https://www.neuraldesigner.com/learning/tutorials/model-selection</a:t>
            </a:r>
          </a:p>
        </p:txBody>
      </p:sp>
    </p:spTree>
    <p:extLst>
      <p:ext uri="{BB962C8B-B14F-4D97-AF65-F5344CB8AC3E}">
        <p14:creationId xmlns:p14="http://schemas.microsoft.com/office/powerpoint/2010/main" val="60825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Two metrics to see network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12</a:t>
            </a:fld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CA" dirty="0"/>
              <a:t>Both are measures of ‘relevance’.</a:t>
            </a:r>
          </a:p>
          <a:p>
            <a:pPr>
              <a:buFontTx/>
              <a:buChar char="-"/>
            </a:pPr>
            <a:r>
              <a:rPr lang="en-CA" dirty="0"/>
              <a:t>Precision</a:t>
            </a:r>
          </a:p>
          <a:p>
            <a:pPr lvl="1">
              <a:buFontTx/>
              <a:buChar char="-"/>
            </a:pPr>
            <a:r>
              <a:rPr lang="en-CA" dirty="0"/>
              <a:t>How many are relevant out of all that is retrieved.</a:t>
            </a:r>
          </a:p>
          <a:p>
            <a:pPr>
              <a:buFontTx/>
              <a:buChar char="-"/>
            </a:pPr>
            <a:r>
              <a:rPr lang="en-CA" dirty="0"/>
              <a:t>Recall</a:t>
            </a:r>
          </a:p>
          <a:p>
            <a:pPr lvl="1">
              <a:buFontTx/>
              <a:buChar char="-"/>
            </a:pPr>
            <a:r>
              <a:rPr lang="en-CA" dirty="0"/>
              <a:t>Fraction of relevant objects that were retrieved.</a:t>
            </a:r>
          </a:p>
          <a:p>
            <a:pPr>
              <a:buFontTx/>
              <a:buChar char="-"/>
            </a:pPr>
            <a:r>
              <a:rPr lang="en-CA" dirty="0"/>
              <a:t>Example:</a:t>
            </a:r>
          </a:p>
          <a:p>
            <a:pPr lvl="1">
              <a:buFontTx/>
              <a:buChar char="-"/>
            </a:pPr>
            <a:r>
              <a:rPr lang="en-CA" dirty="0"/>
              <a:t>Task -&gt; identify dogs in a photograph of dogs (12) and</a:t>
            </a:r>
          </a:p>
          <a:p>
            <a:pPr marL="457200" lvl="1" indent="0">
              <a:buNone/>
            </a:pPr>
            <a:r>
              <a:rPr lang="en-CA" dirty="0"/>
              <a:t>                 cats (10).</a:t>
            </a:r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Results -&gt; # of dogs identified = 8 , however 3 were cats</a:t>
            </a:r>
          </a:p>
          <a:p>
            <a:pPr lvl="2">
              <a:buFontTx/>
              <a:buChar char="-"/>
            </a:pPr>
            <a:r>
              <a:rPr lang="en-CA" dirty="0"/>
              <a:t>True positive: 5, True negative: 7, False positive: 3, False negative: 7</a:t>
            </a:r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Precision : 5/8</a:t>
            </a:r>
          </a:p>
          <a:p>
            <a:pPr lvl="1">
              <a:buFontTx/>
              <a:buChar char="-"/>
            </a:pPr>
            <a:endParaRPr lang="en-CA" dirty="0"/>
          </a:p>
          <a:p>
            <a:pPr lvl="1">
              <a:buFontTx/>
              <a:buChar char="-"/>
            </a:pPr>
            <a:r>
              <a:rPr lang="en-CA" dirty="0"/>
              <a:t>Recall : 5/12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71DEF-F949-4337-87B6-609AFF7C8551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https://en.wikipedia.org/wiki/Precision_and_recall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3E7AD-B700-47DA-A154-A528F0A0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942975"/>
            <a:ext cx="26860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Forecast</a:t>
            </a:r>
            <a:br>
              <a:rPr lang="en-CA" dirty="0"/>
            </a:br>
            <a:r>
              <a:rPr lang="en-CA" dirty="0"/>
              <a:t>Value of Residential Property</a:t>
            </a:r>
            <a:br>
              <a:rPr lang="en-CA" dirty="0"/>
            </a:br>
            <a:r>
              <a:rPr lang="en-CA" dirty="0"/>
              <a:t>in Boston, Mass.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77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Factors  - 1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</a:t>
            </a:r>
            <a:r>
              <a:rPr lang="en-CA" sz="900" b="0" i="0" dirty="0">
                <a:effectLst/>
                <a:latin typeface="Inter"/>
              </a:rPr>
              <a:t>Harrison, D. and </a:t>
            </a:r>
            <a:r>
              <a:rPr lang="en-CA" sz="900" b="0" i="0" dirty="0" err="1">
                <a:effectLst/>
                <a:latin typeface="Inter"/>
              </a:rPr>
              <a:t>Rubinfeld</a:t>
            </a:r>
            <a:r>
              <a:rPr lang="en-CA" sz="900" b="0" i="0" dirty="0">
                <a:effectLst/>
                <a:latin typeface="Inter"/>
              </a:rPr>
              <a:t>, D.L. (1978) Hedonic prices and the demand for clean air. J. Environ. Economics and Management 5, 81–102.</a:t>
            </a:r>
          </a:p>
          <a:p>
            <a:pPr algn="l" fontAlgn="base"/>
            <a:r>
              <a:rPr lang="en-CA" sz="900" b="0" i="0" dirty="0" err="1">
                <a:effectLst/>
                <a:latin typeface="Inter"/>
              </a:rPr>
              <a:t>Belsley</a:t>
            </a:r>
            <a:r>
              <a:rPr lang="en-CA" sz="900" b="0" i="0" dirty="0">
                <a:effectLst/>
                <a:latin typeface="Inter"/>
              </a:rPr>
              <a:t> D.A., </a:t>
            </a:r>
            <a:r>
              <a:rPr lang="en-CA" sz="900" b="0" i="0" dirty="0" err="1">
                <a:effectLst/>
                <a:latin typeface="Inter"/>
              </a:rPr>
              <a:t>Kuh</a:t>
            </a:r>
            <a:r>
              <a:rPr lang="en-CA" sz="900" b="0" i="0" dirty="0">
                <a:effectLst/>
                <a:latin typeface="Inter"/>
              </a:rPr>
              <a:t>, E. and Welsch, R.E. (1980) Regression Diagnostics. Identifying Influential Data and Sources of Collinearity. New York: Wiley.</a:t>
            </a:r>
          </a:p>
          <a:p>
            <a:pPr algn="l"/>
            <a:endParaRPr lang="en-CA" sz="900" dirty="0"/>
          </a:p>
          <a:p>
            <a:pPr algn="l"/>
            <a:endParaRPr lang="en-CA" sz="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Input </a:t>
            </a:r>
          </a:p>
          <a:p>
            <a:pPr lvl="1"/>
            <a:r>
              <a:rPr lang="en-CA" sz="2800" dirty="0"/>
              <a:t>Per capita crime rate</a:t>
            </a:r>
          </a:p>
          <a:p>
            <a:pPr lvl="1"/>
            <a:r>
              <a:rPr lang="en-CA" sz="2800" dirty="0"/>
              <a:t>Proportion of residential lots zoned over a certain sq ft.</a:t>
            </a:r>
          </a:p>
          <a:p>
            <a:pPr lvl="1"/>
            <a:r>
              <a:rPr lang="en-CA" sz="2800" dirty="0"/>
              <a:t>Proportion of non retail business acres per town</a:t>
            </a:r>
          </a:p>
          <a:p>
            <a:pPr lvl="1"/>
            <a:r>
              <a:rPr lang="en-CA" sz="2800" dirty="0"/>
              <a:t>Proximity to Charles River</a:t>
            </a:r>
          </a:p>
          <a:p>
            <a:pPr lvl="1"/>
            <a:r>
              <a:rPr lang="en-CA" sz="2800" dirty="0"/>
              <a:t>Concentration of Nitric Oxide</a:t>
            </a:r>
          </a:p>
          <a:p>
            <a:pPr lvl="1"/>
            <a:r>
              <a:rPr lang="en-CA" sz="2800" dirty="0"/>
              <a:t>Average number of rooms per house</a:t>
            </a:r>
          </a:p>
          <a:p>
            <a:pPr lvl="1"/>
            <a:r>
              <a:rPr lang="en-CA" sz="2800" dirty="0"/>
              <a:t>Proportion of owner occupied houses built before 1940.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67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Factors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</a:t>
            </a:r>
            <a:r>
              <a:rPr lang="en-CA" sz="900" b="0" i="0" dirty="0">
                <a:effectLst/>
                <a:latin typeface="Inter"/>
              </a:rPr>
              <a:t>Harrison, D. and </a:t>
            </a:r>
            <a:r>
              <a:rPr lang="en-CA" sz="900" b="0" i="0" dirty="0" err="1">
                <a:effectLst/>
                <a:latin typeface="Inter"/>
              </a:rPr>
              <a:t>Rubinfeld</a:t>
            </a:r>
            <a:r>
              <a:rPr lang="en-CA" sz="900" b="0" i="0" dirty="0">
                <a:effectLst/>
                <a:latin typeface="Inter"/>
              </a:rPr>
              <a:t>, D.L. (1978) Hedonic prices and the demand for clean air. J. Environ. Economics and Management 5, 81–102.</a:t>
            </a:r>
          </a:p>
          <a:p>
            <a:pPr algn="l" fontAlgn="base"/>
            <a:r>
              <a:rPr lang="en-CA" sz="900" b="0" i="0" dirty="0" err="1">
                <a:effectLst/>
                <a:latin typeface="Inter"/>
              </a:rPr>
              <a:t>Belsley</a:t>
            </a:r>
            <a:r>
              <a:rPr lang="en-CA" sz="900" b="0" i="0" dirty="0">
                <a:effectLst/>
                <a:latin typeface="Inter"/>
              </a:rPr>
              <a:t> D.A., </a:t>
            </a:r>
            <a:r>
              <a:rPr lang="en-CA" sz="900" b="0" i="0" dirty="0" err="1">
                <a:effectLst/>
                <a:latin typeface="Inter"/>
              </a:rPr>
              <a:t>Kuh</a:t>
            </a:r>
            <a:r>
              <a:rPr lang="en-CA" sz="900" b="0" i="0" dirty="0">
                <a:effectLst/>
                <a:latin typeface="Inter"/>
              </a:rPr>
              <a:t>, E. and Welsch, R.E. (1980) Regression Diagnostics. Identifying Influential Data and Sources of Collinearity. New York: Wiley.</a:t>
            </a:r>
          </a:p>
          <a:p>
            <a:pPr algn="l"/>
            <a:endParaRPr lang="en-CA" sz="9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Input (contd.)</a:t>
            </a:r>
          </a:p>
          <a:p>
            <a:pPr lvl="1"/>
            <a:r>
              <a:rPr lang="en-CA" sz="2800" dirty="0"/>
              <a:t>Distance from employment centers in Boston</a:t>
            </a:r>
          </a:p>
          <a:p>
            <a:pPr lvl="1"/>
            <a:r>
              <a:rPr lang="en-CA" sz="2800" dirty="0"/>
              <a:t>Accessibility to highways</a:t>
            </a:r>
          </a:p>
          <a:p>
            <a:pPr lvl="1"/>
            <a:r>
              <a:rPr lang="en-CA" sz="2800" dirty="0"/>
              <a:t>Property tax </a:t>
            </a:r>
          </a:p>
          <a:p>
            <a:pPr lvl="1"/>
            <a:r>
              <a:rPr lang="en-CA" sz="2800" dirty="0"/>
              <a:t>Pupil – teacher ratio by town</a:t>
            </a:r>
          </a:p>
          <a:p>
            <a:pPr lvl="1"/>
            <a:r>
              <a:rPr lang="en-CA" sz="2800" dirty="0"/>
              <a:t>Proportion of black population by town</a:t>
            </a:r>
          </a:p>
          <a:p>
            <a:pPr lvl="1"/>
            <a:r>
              <a:rPr lang="en-CA" sz="2800" dirty="0"/>
              <a:t>% Lower status of population</a:t>
            </a:r>
          </a:p>
          <a:p>
            <a:pPr lvl="1"/>
            <a:endParaRPr lang="en-CA" sz="1200" dirty="0"/>
          </a:p>
          <a:p>
            <a:r>
              <a:rPr lang="en-CA" sz="3200" dirty="0"/>
              <a:t>Output</a:t>
            </a:r>
          </a:p>
          <a:p>
            <a:pPr lvl="1"/>
            <a:r>
              <a:rPr lang="en-CA" sz="2800" dirty="0"/>
              <a:t>Median value of owner occupied homes in thousand USD.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3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Excel add in for neural networks (4XL)</a:t>
            </a:r>
            <a:br>
              <a:rPr lang="en-CA" sz="4000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 lvl="1"/>
            <a:endParaRPr lang="en-CA" sz="1200" dirty="0"/>
          </a:p>
          <a:p>
            <a:r>
              <a:rPr lang="en-CA" sz="3200" dirty="0"/>
              <a:t>How to load the add in to the worksheet</a:t>
            </a:r>
          </a:p>
          <a:p>
            <a:pPr lvl="1"/>
            <a:r>
              <a:rPr lang="en-CA" sz="2800" dirty="0"/>
              <a:t>Open Excel File Real_Estate_New.xlsx</a:t>
            </a:r>
          </a:p>
          <a:p>
            <a:pPr lvl="1"/>
            <a:r>
              <a:rPr lang="en-CA" sz="2800" dirty="0"/>
              <a:t>Minimize the file view </a:t>
            </a:r>
          </a:p>
          <a:p>
            <a:pPr lvl="1"/>
            <a:r>
              <a:rPr lang="en-CA" sz="2800" dirty="0"/>
              <a:t>Click on the 4XL add-in</a:t>
            </a:r>
          </a:p>
          <a:p>
            <a:pPr lvl="1"/>
            <a:r>
              <a:rPr lang="en-CA" sz="2800" dirty="0"/>
              <a:t>The </a:t>
            </a:r>
            <a:r>
              <a:rPr lang="en-CA" sz="2800" dirty="0" err="1"/>
              <a:t>Real_Estate_New.xslx</a:t>
            </a:r>
            <a:r>
              <a:rPr lang="en-CA" sz="2800" dirty="0"/>
              <a:t> should open with -&gt;</a:t>
            </a:r>
          </a:p>
          <a:p>
            <a:pPr lvl="1"/>
            <a:r>
              <a:rPr lang="en-CA" sz="2800" dirty="0"/>
              <a:t> Enable Macros to get -&gt;</a:t>
            </a:r>
          </a:p>
          <a:p>
            <a:pPr lvl="1"/>
            <a:r>
              <a:rPr lang="en-CA" sz="2800" dirty="0"/>
              <a:t> Click on the Add-ins link to get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07C5-B5D5-4A98-978D-9FE51A95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2806376"/>
            <a:ext cx="3752850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1A1D9-1C88-4C9D-A5DE-BB015503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12" y="3871912"/>
            <a:ext cx="1790700" cy="51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C0C0A-FAB3-4784-A0B8-D543CEA96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160" y="4746748"/>
            <a:ext cx="2095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3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17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C927D-B8D8-489D-B71E-DE7B63A0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68" y="4183414"/>
            <a:ext cx="6514063" cy="1607728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Examine the raw input in sheet ‘Raw Data’</a:t>
            </a:r>
          </a:p>
          <a:p>
            <a:r>
              <a:rPr lang="en-CA" sz="3200" dirty="0"/>
              <a:t>Next – Normalize the data</a:t>
            </a:r>
          </a:p>
          <a:p>
            <a:pPr lvl="1"/>
            <a:r>
              <a:rPr lang="en-CA" sz="2800" dirty="0"/>
              <a:t>Create new sheet called ‘Transpose Data’.</a:t>
            </a:r>
          </a:p>
          <a:p>
            <a:pPr lvl="1"/>
            <a:r>
              <a:rPr lang="en-CA" sz="2800" dirty="0"/>
              <a:t>Copy all columns to that sheet</a:t>
            </a:r>
          </a:p>
          <a:p>
            <a:pPr lvl="1"/>
            <a:r>
              <a:rPr lang="en-CA" sz="2800" dirty="0"/>
              <a:t>Normalize using the scaling option.</a:t>
            </a:r>
          </a:p>
          <a:p>
            <a:pPr lvl="1"/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451F2-4C67-46E3-8A6F-3A0574A4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193" y="1342753"/>
            <a:ext cx="1690007" cy="2654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31203-CA51-498C-A631-0495B11B979F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51904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1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18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Select appropriate range in the dialog box for each column.</a:t>
            </a:r>
          </a:p>
          <a:p>
            <a:pPr lvl="1"/>
            <a:r>
              <a:rPr lang="en-CA" sz="2800" dirty="0"/>
              <a:t>Clicking on the max will bring in the max and min.</a:t>
            </a:r>
          </a:p>
          <a:p>
            <a:r>
              <a:rPr lang="en-CA" sz="3200" dirty="0"/>
              <a:t>View Normalized Data</a:t>
            </a:r>
          </a:p>
          <a:p>
            <a:r>
              <a:rPr lang="en-CA" sz="3200" dirty="0"/>
              <a:t>See the max and min at the end of column</a:t>
            </a:r>
            <a:r>
              <a:rPr lang="en-CA" sz="2800" dirty="0"/>
              <a:t>.</a:t>
            </a:r>
          </a:p>
          <a:p>
            <a:r>
              <a:rPr lang="en-CA" dirty="0"/>
              <a:t>Which 2 columns did not need normalization?</a:t>
            </a:r>
            <a:endParaRPr lang="en-CA" sz="2800" dirty="0"/>
          </a:p>
          <a:p>
            <a:pPr lvl="1"/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9F5C3-8DFA-4566-ABFF-B1A5E0BD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4262379"/>
            <a:ext cx="10620375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82097-3853-44A1-90B0-474FF32F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83" y="2036266"/>
            <a:ext cx="2987641" cy="1943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34E69-B8DB-4253-8B7C-78A571795922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370182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19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883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CA" sz="2800" dirty="0"/>
          </a:p>
          <a:p>
            <a:r>
              <a:rPr lang="en-CA" dirty="0"/>
              <a:t>Create the network</a:t>
            </a:r>
          </a:p>
          <a:p>
            <a:pPr lvl="1"/>
            <a:r>
              <a:rPr lang="en-CA" dirty="0"/>
              <a:t>Choose the create network menu item</a:t>
            </a:r>
          </a:p>
          <a:p>
            <a:pPr lvl="1"/>
            <a:r>
              <a:rPr lang="en-CA" dirty="0"/>
              <a:t>Choose the input and target ranges</a:t>
            </a:r>
          </a:p>
          <a:p>
            <a:pPr lvl="1"/>
            <a:r>
              <a:rPr lang="en-CA" dirty="0"/>
              <a:t>Choose network configuration</a:t>
            </a:r>
          </a:p>
          <a:p>
            <a:pPr lvl="2"/>
            <a:r>
              <a:rPr lang="en-CA" dirty="0"/>
              <a:t>Layer = 3</a:t>
            </a:r>
          </a:p>
          <a:p>
            <a:pPr lvl="2"/>
            <a:r>
              <a:rPr lang="en-CA" dirty="0"/>
              <a:t>Nodes in input = ?, in hidden = 7, in output = 1</a:t>
            </a:r>
          </a:p>
          <a:p>
            <a:pPr lvl="1"/>
            <a:r>
              <a:rPr lang="en-CA" dirty="0"/>
              <a:t>Partition the dataset</a:t>
            </a:r>
          </a:p>
          <a:p>
            <a:pPr lvl="3"/>
            <a:r>
              <a:rPr lang="en-CA" sz="2000" dirty="0"/>
              <a:t>One row for forecasting</a:t>
            </a:r>
          </a:p>
          <a:p>
            <a:pPr lvl="3"/>
            <a:r>
              <a:rPr lang="en-CA" sz="2000" dirty="0"/>
              <a:t>From the rest</a:t>
            </a:r>
          </a:p>
          <a:p>
            <a:pPr lvl="4"/>
            <a:r>
              <a:rPr lang="en-CA" sz="2000" dirty="0"/>
              <a:t>70% training</a:t>
            </a:r>
          </a:p>
          <a:p>
            <a:pPr lvl="4"/>
            <a:r>
              <a:rPr lang="en-CA" sz="2000" dirty="0"/>
              <a:t>30% testing</a:t>
            </a:r>
          </a:p>
          <a:p>
            <a:pPr lvl="1"/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62C3A-6369-4833-8184-F31A8C75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88" y="2202656"/>
            <a:ext cx="5226324" cy="752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45164-EE8D-4A49-949C-9448A8AD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4" y="3009617"/>
            <a:ext cx="3076575" cy="2993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894A2F-12FC-400B-A9B3-B46BEA2F0EE4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25812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43986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400" dirty="0"/>
              <a:t>Steps in learning and prediction through neural networks</a:t>
            </a:r>
          </a:p>
          <a:p>
            <a:pPr lvl="1">
              <a:buFontTx/>
              <a:buChar char="-"/>
            </a:pPr>
            <a:r>
              <a:rPr lang="en-CA" sz="2000" dirty="0"/>
              <a:t>Get and examine the dataset</a:t>
            </a:r>
          </a:p>
          <a:p>
            <a:pPr lvl="1">
              <a:buFontTx/>
              <a:buChar char="-"/>
            </a:pPr>
            <a:r>
              <a:rPr lang="en-CA" sz="2000" dirty="0"/>
              <a:t>Define the model</a:t>
            </a:r>
          </a:p>
          <a:p>
            <a:pPr lvl="1">
              <a:buFontTx/>
              <a:buChar char="-"/>
            </a:pPr>
            <a:r>
              <a:rPr lang="en-CA" sz="2000" dirty="0"/>
              <a:t>Fit the model</a:t>
            </a:r>
          </a:p>
          <a:p>
            <a:pPr lvl="1">
              <a:buFontTx/>
              <a:buChar char="-"/>
            </a:pPr>
            <a:r>
              <a:rPr lang="en-CA" sz="2000" dirty="0"/>
              <a:t>Evaluate the model</a:t>
            </a:r>
          </a:p>
          <a:p>
            <a:pPr lvl="1">
              <a:buFontTx/>
              <a:buChar char="-"/>
            </a:pPr>
            <a:r>
              <a:rPr lang="en-CA" sz="2000" dirty="0"/>
              <a:t>Predict from the model.</a:t>
            </a:r>
          </a:p>
          <a:p>
            <a:pPr marL="457200" lvl="1" indent="0">
              <a:buNone/>
            </a:pPr>
            <a:endParaRPr lang="en-CA" sz="2000" dirty="0"/>
          </a:p>
          <a:p>
            <a:pPr>
              <a:buFontTx/>
              <a:buChar char="-"/>
            </a:pPr>
            <a:r>
              <a:rPr lang="en-CA" sz="2400" dirty="0"/>
              <a:t>Preprocessing of data through</a:t>
            </a:r>
          </a:p>
          <a:p>
            <a:pPr lvl="1">
              <a:buFontTx/>
              <a:buChar char="-"/>
            </a:pPr>
            <a:r>
              <a:rPr lang="en-CA" sz="2000" dirty="0"/>
              <a:t>Transformation</a:t>
            </a:r>
          </a:p>
          <a:p>
            <a:pPr lvl="1">
              <a:buFontTx/>
              <a:buChar char="-"/>
            </a:pPr>
            <a:r>
              <a:rPr lang="en-CA" sz="2000" dirty="0"/>
              <a:t>Normalization</a:t>
            </a:r>
          </a:p>
          <a:p>
            <a:pPr lvl="1"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8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2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1CD7-0A24-4E79-BC50-F0278A4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66" y="1505096"/>
            <a:ext cx="10515600" cy="408225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3600" b="0" i="0" dirty="0">
                <a:solidFill>
                  <a:srgbClr val="111111"/>
                </a:solidFill>
                <a:effectLst/>
                <a:latin typeface="SourceSansPro"/>
              </a:rPr>
              <a:t>What is the dimensionality?</a:t>
            </a:r>
          </a:p>
          <a:p>
            <a:pPr marL="0" indent="0">
              <a:buNone/>
            </a:pPr>
            <a:endParaRPr lang="en-CA" sz="2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>
              <a:buFontTx/>
              <a:buChar char="-"/>
            </a:pPr>
            <a:r>
              <a:rPr lang="en-CA" sz="3600" dirty="0">
                <a:solidFill>
                  <a:srgbClr val="111111"/>
                </a:solidFill>
                <a:latin typeface="SourceSansPro"/>
              </a:rPr>
              <a:t>Can you calculate the number of weights?</a:t>
            </a: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marL="457200" lvl="1" indent="0">
              <a:buNone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  <a:p>
            <a:pPr lvl="1">
              <a:buFontTx/>
              <a:buChar char="-"/>
            </a:pPr>
            <a:endParaRPr lang="en-CA" dirty="0">
              <a:solidFill>
                <a:srgbClr val="111111"/>
              </a:solidFill>
              <a:latin typeface="SourceSans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Source: http://www.xlpert.com/software-4Cast-XL.html</a:t>
            </a:r>
          </a:p>
        </p:txBody>
      </p:sp>
    </p:spTree>
    <p:extLst>
      <p:ext uri="{BB962C8B-B14F-4D97-AF65-F5344CB8AC3E}">
        <p14:creationId xmlns:p14="http://schemas.microsoft.com/office/powerpoint/2010/main" val="3354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2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21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Create the network</a:t>
            </a:r>
          </a:p>
          <a:p>
            <a:pPr lvl="1"/>
            <a:r>
              <a:rPr lang="en-CA" dirty="0"/>
              <a:t>On clicking Next see output as below</a:t>
            </a:r>
          </a:p>
          <a:p>
            <a:pPr lvl="1"/>
            <a:r>
              <a:rPr lang="en-CA" dirty="0"/>
              <a:t>Choose the training method</a:t>
            </a:r>
          </a:p>
          <a:p>
            <a:pPr lvl="1"/>
            <a:r>
              <a:rPr lang="en-CA" dirty="0"/>
              <a:t>Click to create error graph</a:t>
            </a:r>
          </a:p>
          <a:p>
            <a:pPr lvl="1"/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52C84-4CC5-45DD-B4BB-5486ED89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87" y="2800350"/>
            <a:ext cx="6257925" cy="3056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9CB93-59DA-493B-A321-62FC9758A401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414516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22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Train the network</a:t>
            </a:r>
          </a:p>
          <a:p>
            <a:pPr lvl="1"/>
            <a:r>
              <a:rPr lang="en-CA" dirty="0"/>
              <a:t>Select value for epoch</a:t>
            </a:r>
          </a:p>
          <a:p>
            <a:pPr lvl="1"/>
            <a:r>
              <a:rPr lang="en-CA" dirty="0"/>
              <a:t>Select precision</a:t>
            </a:r>
          </a:p>
          <a:p>
            <a:pPr lvl="1"/>
            <a:r>
              <a:rPr lang="en-CA" dirty="0"/>
              <a:t>Select run time</a:t>
            </a:r>
          </a:p>
          <a:p>
            <a:pPr lvl="1"/>
            <a:r>
              <a:rPr lang="en-CA" dirty="0"/>
              <a:t>Initialize weights</a:t>
            </a:r>
          </a:p>
          <a:p>
            <a:pPr lvl="1"/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BC3FA-24E0-4BAC-A72B-6988D791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571625"/>
            <a:ext cx="2790825" cy="3714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87246-B6C6-454C-890F-B906357A287E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336655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3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23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Train the network</a:t>
            </a:r>
          </a:p>
          <a:p>
            <a:pPr lvl="1"/>
            <a:r>
              <a:rPr lang="en-CA" dirty="0"/>
              <a:t>Confirm weights have been initialized</a:t>
            </a:r>
          </a:p>
          <a:p>
            <a:pPr lvl="1"/>
            <a:r>
              <a:rPr lang="en-CA" dirty="0"/>
              <a:t>Start Training</a:t>
            </a:r>
          </a:p>
          <a:p>
            <a:pPr lvl="1"/>
            <a:r>
              <a:rPr lang="en-CA" dirty="0"/>
              <a:t>Check training progression</a:t>
            </a:r>
          </a:p>
          <a:p>
            <a:pPr lvl="1"/>
            <a:r>
              <a:rPr lang="en-CA" dirty="0"/>
              <a:t>Check error after the epoch specified.</a:t>
            </a:r>
          </a:p>
          <a:p>
            <a:pPr lvl="1"/>
            <a:r>
              <a:rPr lang="en-CA" dirty="0"/>
              <a:t>Check the MSE graph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32D29-05B0-439F-8BD4-C8756175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1" y="1609328"/>
            <a:ext cx="1304925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127E0-A3B1-4572-856A-956D6930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2" y="1609328"/>
            <a:ext cx="138112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35318-F990-4EEE-885E-6BF9A1CC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41" y="3716484"/>
            <a:ext cx="4924425" cy="213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B6F5B-BB39-4BC0-BD8C-94505BB57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802" y="4222824"/>
            <a:ext cx="2605810" cy="150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D3929-B5E9-408C-80D2-786CF0FD1752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281233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3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24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Retrain the network if need be</a:t>
            </a:r>
          </a:p>
          <a:p>
            <a:pPr lvl="1"/>
            <a:r>
              <a:rPr lang="en-CA" dirty="0"/>
              <a:t>Use the load network option</a:t>
            </a:r>
          </a:p>
          <a:p>
            <a:pPr lvl="1"/>
            <a:r>
              <a:rPr lang="en-CA" dirty="0"/>
              <a:t>Continue as before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F37D0-FC2A-468B-B48E-61A9659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03" y="2452397"/>
            <a:ext cx="1510393" cy="27108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D0DEA-F1DA-4F68-96A1-ACEA98A1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9" y="1462087"/>
            <a:ext cx="3314700" cy="393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B5EAB-A4E0-4DA1-9C24-B8F6BEADE177}"/>
              </a:ext>
            </a:extLst>
          </p:cNvPr>
          <p:cNvSpPr txBox="1"/>
          <p:nvPr/>
        </p:nvSpPr>
        <p:spPr>
          <a:xfrm>
            <a:off x="1141756" y="5926789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419331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25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Test the network</a:t>
            </a:r>
          </a:p>
          <a:p>
            <a:pPr lvl="1"/>
            <a:r>
              <a:rPr lang="en-CA" dirty="0"/>
              <a:t>Use the Test or Predict option</a:t>
            </a:r>
          </a:p>
          <a:p>
            <a:pPr lvl="1"/>
            <a:r>
              <a:rPr lang="en-CA" dirty="0"/>
              <a:t>Put in the range for test data</a:t>
            </a:r>
          </a:p>
          <a:p>
            <a:pPr lvl="1"/>
            <a:r>
              <a:rPr lang="en-CA" dirty="0"/>
              <a:t>Click on Test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5F37D0-FC2A-468B-B48E-61A9659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29" y="1698556"/>
            <a:ext cx="1510393" cy="271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DF6E5-6D70-4914-A43B-527A4A0D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079" y="1178913"/>
            <a:ext cx="2924175" cy="262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21043-1FAD-4FE5-9355-F0E69FA57365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416491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4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26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Examine Results</a:t>
            </a:r>
          </a:p>
          <a:p>
            <a:pPr lvl="1"/>
            <a:r>
              <a:rPr lang="en-CA" dirty="0"/>
              <a:t>See the error value</a:t>
            </a:r>
          </a:p>
          <a:p>
            <a:pPr lvl="1"/>
            <a:r>
              <a:rPr lang="en-CA" dirty="0"/>
              <a:t>Confirm error value</a:t>
            </a:r>
          </a:p>
          <a:p>
            <a:pPr lvl="1"/>
            <a:r>
              <a:rPr lang="en-CA" dirty="0"/>
              <a:t>Determine whether this is acceptable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D0233-8ACC-410A-A5FE-25E19640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06" y="2821234"/>
            <a:ext cx="305752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AC076-271A-4DD2-8D17-BB514F98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723" y="1940719"/>
            <a:ext cx="1552575" cy="638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7924A-D444-4FF3-BDB2-AC8EEF78833E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89166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27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Use network for prediction</a:t>
            </a:r>
          </a:p>
          <a:p>
            <a:pPr lvl="1"/>
            <a:r>
              <a:rPr lang="en-CA" dirty="0"/>
              <a:t>Use the Test or Predict option</a:t>
            </a:r>
          </a:p>
          <a:p>
            <a:pPr lvl="1"/>
            <a:r>
              <a:rPr lang="en-CA" dirty="0"/>
              <a:t>Put in the range for data to predict</a:t>
            </a:r>
          </a:p>
          <a:p>
            <a:pPr lvl="1"/>
            <a:r>
              <a:rPr lang="en-CA" dirty="0"/>
              <a:t>Keep the target range blank</a:t>
            </a:r>
          </a:p>
          <a:p>
            <a:pPr lvl="1"/>
            <a:r>
              <a:rPr lang="en-CA" dirty="0"/>
              <a:t>Click on Predict</a:t>
            </a:r>
          </a:p>
          <a:p>
            <a:pPr lvl="1"/>
            <a:r>
              <a:rPr lang="en-CA" dirty="0"/>
              <a:t>Put in the output range.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C2551-6F3A-46DB-B227-1F22C768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03" y="1473270"/>
            <a:ext cx="1510393" cy="271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356FA-1D25-41A9-97EA-09A49555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16" y="1179426"/>
            <a:ext cx="3048000" cy="2619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2FEA96-4030-43EA-954E-26C91B19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732" y="4166584"/>
            <a:ext cx="2581275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41751-3ECA-41C5-B3F2-A2C7F44D3211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190958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Real Estate Forecasting : Task 5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28</a:t>
            </a:fld>
            <a:endParaRPr lang="en-CA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857864-F293-4CCD-9A01-68AC3DC1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endParaRPr lang="en-CA" sz="2800" dirty="0"/>
          </a:p>
          <a:p>
            <a:r>
              <a:rPr lang="en-CA" dirty="0"/>
              <a:t>See results of prediction.</a:t>
            </a:r>
          </a:p>
          <a:p>
            <a:pPr lvl="1"/>
            <a:r>
              <a:rPr lang="en-CA" dirty="0"/>
              <a:t>See prediction level</a:t>
            </a:r>
          </a:p>
          <a:p>
            <a:pPr lvl="1"/>
            <a:r>
              <a:rPr lang="en-CA" dirty="0"/>
              <a:t>See if confidence level is acceptable</a:t>
            </a:r>
          </a:p>
          <a:p>
            <a:pPr lvl="1"/>
            <a:r>
              <a:rPr lang="en-CA" dirty="0"/>
              <a:t>Un-scale results</a:t>
            </a:r>
          </a:p>
          <a:p>
            <a:pPr lvl="2"/>
            <a:r>
              <a:rPr lang="en-CA" dirty="0"/>
              <a:t>Open Scale Data menu</a:t>
            </a:r>
          </a:p>
          <a:p>
            <a:pPr lvl="2"/>
            <a:r>
              <a:rPr lang="en-CA" dirty="0"/>
              <a:t>Choose result to convert in input range</a:t>
            </a:r>
          </a:p>
          <a:p>
            <a:pPr lvl="2"/>
            <a:r>
              <a:rPr lang="en-CA" dirty="0"/>
              <a:t>In Raw Data – Max = 1 and Min = 0.1</a:t>
            </a:r>
          </a:p>
          <a:p>
            <a:pPr lvl="2"/>
            <a:r>
              <a:rPr lang="en-CA" dirty="0"/>
              <a:t>In Convert Data – Max and Min from column </a:t>
            </a:r>
          </a:p>
          <a:p>
            <a:pPr lvl="2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825F0-5798-4BFB-98FC-F5AEDE37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62" y="1777595"/>
            <a:ext cx="2657475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D428B-88B9-4E2E-B314-0335D61F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64" y="2598138"/>
            <a:ext cx="3352800" cy="241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C9DD2-0ADC-490F-B86A-6F86CF43BEFD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http://xlpert.com/software-4Cast-XL.html </a:t>
            </a:r>
          </a:p>
        </p:txBody>
      </p:sp>
    </p:spTree>
    <p:extLst>
      <p:ext uri="{BB962C8B-B14F-4D97-AF65-F5344CB8AC3E}">
        <p14:creationId xmlns:p14="http://schemas.microsoft.com/office/powerpoint/2010/main" val="210352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Session summary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br>
              <a:rPr lang="en-CA" dirty="0"/>
            </a:br>
            <a:endParaRPr lang="en-C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29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3890-AD3A-4DAB-93B3-22636F697073}"/>
              </a:ext>
            </a:extLst>
          </p:cNvPr>
          <p:cNvSpPr txBox="1"/>
          <p:nvPr/>
        </p:nvSpPr>
        <p:spPr>
          <a:xfrm>
            <a:off x="960781" y="1663147"/>
            <a:ext cx="9177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400" dirty="0"/>
              <a:t>Network design is based 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Type or class of problems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Training and selection errors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 Domain knowledge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 Finding input/output correlation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sz="2400" dirty="0"/>
              <a:t>  Iterative approach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2950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813"/>
          </a:xfrm>
        </p:spPr>
        <p:txBody>
          <a:bodyPr/>
          <a:lstStyle/>
          <a:p>
            <a:r>
              <a:rPr lang="en-CA" dirty="0"/>
              <a:t>Fun Fact(s)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26E8-2B4D-4A79-AEDC-E0BBB0C216C6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900" dirty="0"/>
              <a:t>Sourcehttps://www.crn.com/news/cloud/5-emerging-ai-and-machine-learning-trends-to-watch-in-2021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37DA-7E62-4DBD-B7AB-ABFEEC48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0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CA" sz="3200" dirty="0"/>
              <a:t>5 trends to look forward in 2021</a:t>
            </a:r>
          </a:p>
          <a:p>
            <a:pPr lvl="1">
              <a:buFontTx/>
              <a:buChar char="-"/>
            </a:pPr>
            <a:r>
              <a:rPr lang="en-CA" sz="2800" dirty="0"/>
              <a:t>Role of AI and Machine learning in ‘</a:t>
            </a:r>
            <a:r>
              <a:rPr lang="en-CA" sz="2800" dirty="0" err="1"/>
              <a:t>Hyperautomation</a:t>
            </a:r>
            <a:r>
              <a:rPr lang="en-CA" sz="2800" dirty="0"/>
              <a:t>’</a:t>
            </a:r>
          </a:p>
          <a:p>
            <a:pPr lvl="2">
              <a:buFontTx/>
              <a:buChar char="-"/>
            </a:pPr>
            <a:r>
              <a:rPr lang="en-CA" sz="2400" dirty="0"/>
              <a:t>“Anything that can be automated should be automated.”</a:t>
            </a:r>
          </a:p>
          <a:p>
            <a:pPr lvl="2">
              <a:buFontTx/>
              <a:buChar char="-"/>
            </a:pPr>
            <a:r>
              <a:rPr lang="en-CA" sz="2400" dirty="0"/>
              <a:t>Acceleration in this trend due to the pandemic</a:t>
            </a:r>
          </a:p>
          <a:p>
            <a:pPr lvl="3">
              <a:buFontTx/>
              <a:buChar char="-"/>
            </a:pPr>
            <a:r>
              <a:rPr lang="en-CA" sz="2200" dirty="0"/>
              <a:t>Digital process automation and Intelligent process automation</a:t>
            </a:r>
          </a:p>
          <a:p>
            <a:pPr lvl="3">
              <a:buFontTx/>
              <a:buChar char="-"/>
            </a:pPr>
            <a:r>
              <a:rPr lang="en-CA" sz="2200" dirty="0"/>
              <a:t>Adaptive systems based on deep learning and other components.</a:t>
            </a:r>
          </a:p>
          <a:p>
            <a:pPr lvl="1">
              <a:buFontTx/>
              <a:buChar char="-"/>
            </a:pPr>
            <a:r>
              <a:rPr lang="en-CA" sz="2800" dirty="0"/>
              <a:t>The rise of AI Engineering</a:t>
            </a:r>
          </a:p>
          <a:p>
            <a:pPr lvl="2">
              <a:buFontTx/>
              <a:buChar char="-"/>
            </a:pPr>
            <a:r>
              <a:rPr lang="en-CA" sz="2400" dirty="0"/>
              <a:t>Become part of the main business process not isolated projects.</a:t>
            </a:r>
          </a:p>
          <a:p>
            <a:pPr lvl="1">
              <a:buFontTx/>
              <a:buChar char="-"/>
            </a:pPr>
            <a:r>
              <a:rPr lang="en-CA" sz="2800" dirty="0"/>
              <a:t>Use of AI in cybersecurity operations</a:t>
            </a:r>
          </a:p>
          <a:p>
            <a:pPr lvl="2">
              <a:buFontTx/>
              <a:buChar char="-"/>
            </a:pPr>
            <a:r>
              <a:rPr lang="en-CA" sz="2400" dirty="0"/>
              <a:t>Not only on digital platforms but also smart homes.</a:t>
            </a:r>
          </a:p>
          <a:p>
            <a:pPr lvl="1">
              <a:buFontTx/>
              <a:buChar char="-"/>
            </a:pPr>
            <a:r>
              <a:rPr lang="en-CA" sz="2800" dirty="0"/>
              <a:t>Use of AL with the internet of things</a:t>
            </a:r>
          </a:p>
          <a:p>
            <a:pPr lvl="2">
              <a:buFontTx/>
              <a:buChar char="-"/>
            </a:pPr>
            <a:r>
              <a:rPr lang="en-CA" sz="2400" dirty="0"/>
              <a:t>Increase efficiencies in industrial automation</a:t>
            </a:r>
          </a:p>
          <a:p>
            <a:pPr lvl="1">
              <a:buFontTx/>
              <a:buChar char="-"/>
            </a:pPr>
            <a:r>
              <a:rPr lang="en-CA" sz="2800" dirty="0"/>
              <a:t>Creation of external AI ethics boards</a:t>
            </a:r>
          </a:p>
          <a:p>
            <a:pPr lvl="2">
              <a:buFontTx/>
              <a:buChar char="-"/>
            </a:pPr>
            <a:r>
              <a:rPr lang="en-CA" sz="2400" dirty="0"/>
              <a:t>Question and challenge use of AI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3130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D3CC-EF27-4D3F-A59C-3033F70A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698"/>
          </a:xfrm>
        </p:spPr>
        <p:txBody>
          <a:bodyPr>
            <a:normAutofit fontScale="90000"/>
          </a:bodyPr>
          <a:lstStyle/>
          <a:p>
            <a:r>
              <a:rPr lang="en-CA" dirty="0"/>
              <a:t>References</a:t>
            </a:r>
            <a:br>
              <a:rPr lang="en-CA" dirty="0"/>
            </a:br>
            <a:r>
              <a:rPr lang="en-CA" dirty="0"/>
              <a:t>-------------------------------------------------------------</a:t>
            </a:r>
            <a:br>
              <a:rPr lang="en-CA" dirty="0"/>
            </a:b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F7D7D-35C0-4898-B5B9-66FDABE4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30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70F26-6534-43F0-AD4C-3D9771E5F23C}"/>
              </a:ext>
            </a:extLst>
          </p:cNvPr>
          <p:cNvSpPr txBox="1"/>
          <p:nvPr/>
        </p:nvSpPr>
        <p:spPr>
          <a:xfrm>
            <a:off x="1118937" y="1768642"/>
            <a:ext cx="41012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https://www.crn.com/</a:t>
            </a:r>
            <a:endParaRPr lang="en-CA" dirty="0"/>
          </a:p>
          <a:p>
            <a:r>
              <a:rPr lang="en-CA" dirty="0">
                <a:hlinkClick r:id="rId3"/>
              </a:rPr>
              <a:t>https://www.neuraldesigner.com/</a:t>
            </a:r>
            <a:endParaRPr lang="en-CA" dirty="0"/>
          </a:p>
          <a:p>
            <a:r>
              <a:rPr lang="en-CA" sz="1800" dirty="0">
                <a:hlinkClick r:id="rId4"/>
              </a:rPr>
              <a:t>https://en.wikipedia.org</a:t>
            </a:r>
            <a:endParaRPr lang="en-CA" sz="1800" dirty="0"/>
          </a:p>
          <a:p>
            <a:r>
              <a:rPr lang="en-CA" sz="1800" dirty="0">
                <a:hlinkClick r:id="rId5"/>
              </a:rPr>
              <a:t>http://xlpert.com/software-4Cast-XL.html</a:t>
            </a:r>
            <a:endParaRPr lang="en-CA" sz="1800" dirty="0"/>
          </a:p>
          <a:p>
            <a:endParaRPr lang="en-CA" sz="18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466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787A-1E32-45AD-B6B5-B15BA341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 for 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0523-B461-4902-BAD2-B8F00238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Neural Networks – </a:t>
            </a:r>
            <a:r>
              <a:rPr lang="en-CA"/>
              <a:t>Concepts and Practical </a:t>
            </a:r>
            <a:r>
              <a:rPr lang="en-CA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05B4-F301-4203-9E0D-C433A86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024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BF-8235-4C03-9C42-D085C13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93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End of Session</a:t>
            </a:r>
            <a:br>
              <a:rPr lang="en-CA" dirty="0"/>
            </a:br>
            <a:r>
              <a:rPr lang="en-CA" dirty="0"/>
              <a:t>------------------------------------------------------------------</a:t>
            </a:r>
            <a:br>
              <a:rPr lang="en-CA" dirty="0"/>
            </a:br>
            <a:r>
              <a:rPr lang="en-CA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430C0-2306-4CAF-A79C-64DCADE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940-3451-4D3C-AC08-B7FAACE7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072"/>
          </a:xfrm>
        </p:spPr>
        <p:txBody>
          <a:bodyPr/>
          <a:lstStyle/>
          <a:p>
            <a:r>
              <a:rPr lang="en-CA" dirty="0"/>
              <a:t>Agenda – Session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CEC0-AF70-4644-A0EC-E91481BF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329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Go through examples of tools for creating networks </a:t>
            </a:r>
          </a:p>
          <a:p>
            <a:pPr lvl="1"/>
            <a:r>
              <a:rPr lang="en-CA" dirty="0"/>
              <a:t>Code based</a:t>
            </a:r>
          </a:p>
          <a:p>
            <a:pPr lvl="1"/>
            <a:r>
              <a:rPr lang="en-CA" dirty="0"/>
              <a:t>Stand alone application based</a:t>
            </a:r>
          </a:p>
          <a:p>
            <a:pPr lvl="1"/>
            <a:r>
              <a:rPr lang="en-CA" dirty="0"/>
              <a:t>Platform based</a:t>
            </a:r>
          </a:p>
          <a:p>
            <a:pPr lvl="1"/>
            <a:endParaRPr lang="en-CA" dirty="0"/>
          </a:p>
          <a:p>
            <a:r>
              <a:rPr lang="en-CA" dirty="0"/>
              <a:t> Principles of Network Design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Case studies through Excel</a:t>
            </a:r>
          </a:p>
          <a:p>
            <a:pPr lvl="1"/>
            <a:r>
              <a:rPr lang="en-CA" dirty="0"/>
              <a:t>Prediction of the Real Estate Price in Boston MA.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AD1-DF64-49C8-9F2D-059171E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9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1325563"/>
          </a:xfrm>
        </p:spPr>
        <p:txBody>
          <a:bodyPr>
            <a:normAutofit/>
          </a:bodyPr>
          <a:lstStyle/>
          <a:p>
            <a:r>
              <a:rPr lang="en-CA" sz="4000" dirty="0"/>
              <a:t>Cases &amp;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6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2AEF36-144D-46B9-8553-E11617B4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56" y="1512854"/>
            <a:ext cx="8882087" cy="38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34B-B546-4AA9-8992-153249E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</a:t>
            </a:r>
            <a:br>
              <a:rPr lang="en-CA" dirty="0"/>
            </a:br>
            <a:r>
              <a:rPr lang="en-CA" dirty="0"/>
              <a:t>of Network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67F-AB0B-427B-AD6E-88A7BA645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A757-5A25-4C12-90CF-36C75BF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Design of a approximation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https://www.neuraldesigner.com/learning/tutorials/neural-networks-applications#Approximation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 Approximation network – predict a value</a:t>
            </a:r>
          </a:p>
          <a:p>
            <a:endParaRPr lang="en-CA" sz="3200" dirty="0"/>
          </a:p>
          <a:p>
            <a:endParaRPr lang="en-CA" sz="3200" dirty="0"/>
          </a:p>
          <a:p>
            <a:endParaRPr lang="en-CA" sz="3200" dirty="0"/>
          </a:p>
          <a:p>
            <a:endParaRPr lang="en-CA" sz="3200" dirty="0"/>
          </a:p>
          <a:p>
            <a:r>
              <a:rPr lang="en-CA" sz="3200" dirty="0"/>
              <a:t>Scaling layer (range of -1 to 1) </a:t>
            </a:r>
            <a:r>
              <a:rPr lang="en-CA" sz="2000" i="1" dirty="0"/>
              <a:t>[yellow]</a:t>
            </a:r>
          </a:p>
          <a:p>
            <a:r>
              <a:rPr lang="en-CA" sz="3200" dirty="0"/>
              <a:t>Perceptron layer </a:t>
            </a:r>
            <a:r>
              <a:rPr lang="en-CA" sz="2000" i="1" dirty="0"/>
              <a:t>[below]</a:t>
            </a:r>
          </a:p>
          <a:p>
            <a:r>
              <a:rPr lang="en-CA" sz="3200" dirty="0"/>
              <a:t>Un-scaling layer / Bounding layer</a:t>
            </a:r>
            <a:r>
              <a:rPr lang="en-CA" sz="2000" i="1" dirty="0"/>
              <a:t> [red]</a:t>
            </a:r>
          </a:p>
          <a:p>
            <a:endParaRPr lang="en-CA" sz="3200" dirty="0"/>
          </a:p>
          <a:p>
            <a:endParaRPr lang="en-CA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14C8A-60D3-4CCC-9634-90175E47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45" y="1962150"/>
            <a:ext cx="6000750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21A-6849-4CC1-B071-CE68BFBD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827" cy="636441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Design of a Classification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5C7A-52D3-476A-8FC8-93E3A1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4C21-B9A8-4FCF-B0A4-1D4867546EB9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871F-458E-415E-8446-6F69D57B8923}"/>
              </a:ext>
            </a:extLst>
          </p:cNvPr>
          <p:cNvSpPr txBox="1"/>
          <p:nvPr/>
        </p:nvSpPr>
        <p:spPr>
          <a:xfrm>
            <a:off x="1141757" y="585643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CA" sz="900" dirty="0"/>
              <a:t>Source: </a:t>
            </a:r>
            <a:r>
              <a:rPr lang="en-CA" sz="900" dirty="0">
                <a:hlinkClick r:id="rId2"/>
              </a:rPr>
              <a:t>https://www.neuraldesigner.com/learning/tutorials/neural-networks-applications#Approximation</a:t>
            </a:r>
            <a:r>
              <a:rPr lang="en-CA" sz="900" dirty="0"/>
              <a:t>, https://www.neuraldesigner.com/learning/tutorials/neural-network, https://www.neuraldesigner.com/learning/tutorials/neural-network#ProbabilisticLayer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8B028-ED98-4403-8FE4-671EE44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sz="3200" dirty="0"/>
              <a:t> Classification -&gt; pattern recognition</a:t>
            </a:r>
          </a:p>
          <a:p>
            <a:pPr lvl="1"/>
            <a:r>
              <a:rPr lang="en-CA" sz="2800" dirty="0"/>
              <a:t>Binary or multiple</a:t>
            </a:r>
          </a:p>
          <a:p>
            <a:pPr marL="457200" lvl="1" indent="0">
              <a:buNone/>
            </a:pPr>
            <a:endParaRPr lang="en-CA" sz="2800" dirty="0"/>
          </a:p>
          <a:p>
            <a:pPr marL="457200" lvl="1" indent="0">
              <a:buNone/>
            </a:pPr>
            <a:endParaRPr lang="en-CA" sz="2800" dirty="0"/>
          </a:p>
          <a:p>
            <a:r>
              <a:rPr lang="en-CA" sz="2800" dirty="0"/>
              <a:t>Scaling layer (range of -1 to 1) </a:t>
            </a:r>
            <a:r>
              <a:rPr lang="en-CA" sz="1800" i="1" dirty="0"/>
              <a:t>[yellow]</a:t>
            </a:r>
          </a:p>
          <a:p>
            <a:r>
              <a:rPr lang="en-CA" sz="2800" dirty="0"/>
              <a:t>Perceptron layer </a:t>
            </a:r>
            <a:r>
              <a:rPr lang="en-CA" sz="1800" i="1" dirty="0"/>
              <a:t>[below]</a:t>
            </a:r>
          </a:p>
          <a:p>
            <a:r>
              <a:rPr lang="en-CA" sz="2800" dirty="0"/>
              <a:t>Probabilistic layer</a:t>
            </a:r>
            <a:r>
              <a:rPr lang="en-CA" sz="1800" i="1" dirty="0"/>
              <a:t> [red]</a:t>
            </a:r>
          </a:p>
          <a:p>
            <a:pPr lvl="1"/>
            <a:r>
              <a:rPr lang="en-CA" dirty="0"/>
              <a:t>Binary -&gt;  Output = 0 if Output &lt; Threshold or 1 otherwise.</a:t>
            </a:r>
          </a:p>
          <a:p>
            <a:pPr lvl="1"/>
            <a:r>
              <a:rPr lang="en-CA" dirty="0"/>
              <a:t>Continuous -&gt; Output = 0 if Output &lt; 0 </a:t>
            </a:r>
          </a:p>
          <a:p>
            <a:pPr marL="457200" lvl="1" indent="0">
              <a:buNone/>
            </a:pPr>
            <a:r>
              <a:rPr lang="en-CA" dirty="0"/>
              <a:t>                              Output remains same if between 0 and 1</a:t>
            </a:r>
          </a:p>
          <a:p>
            <a:pPr marL="457200" lvl="1" indent="0">
              <a:buNone/>
            </a:pPr>
            <a:r>
              <a:rPr lang="en-CA" dirty="0"/>
              <a:t>                              Output = 1 if Output &gt; 1.</a:t>
            </a:r>
          </a:p>
          <a:p>
            <a:pPr lvl="1"/>
            <a:r>
              <a:rPr lang="en-CA" dirty="0"/>
              <a:t>Competitive (multilabel)  where number of output nodes &gt; 1.</a:t>
            </a:r>
          </a:p>
          <a:p>
            <a:pPr marL="2286000" lvl="5" indent="0">
              <a:buNone/>
            </a:pPr>
            <a:r>
              <a:rPr lang="en-CA" dirty="0"/>
              <a:t>  </a:t>
            </a:r>
            <a:r>
              <a:rPr lang="en-CA" sz="2400" dirty="0"/>
              <a:t>Output that has maximum value is set to 1, others are zero</a:t>
            </a:r>
          </a:p>
          <a:p>
            <a:pPr marL="457200" lvl="1" indent="0">
              <a:buNone/>
            </a:pPr>
            <a:r>
              <a:rPr lang="en-CA" sz="2500" dirty="0"/>
              <a:t>                               Example : for 3 outputs -&gt;  classes/labels/groups -&gt; [100][010][001]</a:t>
            </a:r>
          </a:p>
          <a:p>
            <a:pPr marL="457200" lvl="1" indent="0">
              <a:buNone/>
            </a:pPr>
            <a:endParaRPr lang="en-CA" sz="2800" dirty="0"/>
          </a:p>
          <a:p>
            <a:pPr lvl="1"/>
            <a:endParaRPr lang="en-CA" sz="2800" dirty="0"/>
          </a:p>
          <a:p>
            <a:pPr lvl="1"/>
            <a:endParaRPr lang="en-CA" sz="2800" dirty="0"/>
          </a:p>
          <a:p>
            <a:pPr lvl="1"/>
            <a:endParaRPr lang="en-CA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9B404-89A7-4B4E-B0A4-E4314C98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92" y="1132150"/>
            <a:ext cx="5253037" cy="19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EDB71D7038241AD049B396C9A1B29" ma:contentTypeVersion="4" ma:contentTypeDescription="Create a new document." ma:contentTypeScope="" ma:versionID="7bc1fbeab53d0018245d8d72599d5aaa">
  <xsd:schema xmlns:xsd="http://www.w3.org/2001/XMLSchema" xmlns:xs="http://www.w3.org/2001/XMLSchema" xmlns:p="http://schemas.microsoft.com/office/2006/metadata/properties" xmlns:ns3="6960afe7-48cf-4992-946d-dacacc612c9c" targetNamespace="http://schemas.microsoft.com/office/2006/metadata/properties" ma:root="true" ma:fieldsID="2ad4e547100cc04669f3211de17ed3b7" ns3:_="">
    <xsd:import namespace="6960afe7-48cf-4992-946d-dacacc612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0afe7-48cf-4992-946d-dacacc612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39A6B2-E5D4-48E8-9BA8-1670FDD91B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E7FFEA-CD60-430F-8888-E85972EF55BD}">
  <ds:schemaRefs>
    <ds:schemaRef ds:uri="http://schemas.microsoft.com/office/infopath/2007/PartnerControls"/>
    <ds:schemaRef ds:uri="http://purl.org/dc/terms/"/>
    <ds:schemaRef ds:uri="http://purl.org/dc/elements/1.1/"/>
    <ds:schemaRef ds:uri="6960afe7-48cf-4992-946d-dacacc612c9c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EB57BF-5D2B-47A6-A2D4-18FB1C9B5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60afe7-48cf-4992-946d-dacacc612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9022</TotalTime>
  <Words>1821</Words>
  <Application>Microsoft Office PowerPoint</Application>
  <PresentationFormat>Widescreen</PresentationFormat>
  <Paragraphs>306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SourceSansPro</vt:lpstr>
      <vt:lpstr>Wingdings</vt:lpstr>
      <vt:lpstr>Office Theme</vt:lpstr>
      <vt:lpstr>AI applications in Finance</vt:lpstr>
      <vt:lpstr>Recap </vt:lpstr>
      <vt:lpstr>Fun Fact(s) :</vt:lpstr>
      <vt:lpstr>Agenda – Session 5</vt:lpstr>
      <vt:lpstr>Course Roadmap</vt:lpstr>
      <vt:lpstr>Cases &amp; Tools</vt:lpstr>
      <vt:lpstr>Principles  of Network Design</vt:lpstr>
      <vt:lpstr>Design of a approximation network</vt:lpstr>
      <vt:lpstr>Design of a Classification network</vt:lpstr>
      <vt:lpstr>How do we design the network?</vt:lpstr>
      <vt:lpstr>How do we choose the inputs to the network?</vt:lpstr>
      <vt:lpstr>Two metrics to see network performance</vt:lpstr>
      <vt:lpstr>Forecast Value of Residential Property in Boston, Mass.</vt:lpstr>
      <vt:lpstr>Factors  - 1 </vt:lpstr>
      <vt:lpstr>Factors  </vt:lpstr>
      <vt:lpstr>Excel add in for neural networks (4XL)  </vt:lpstr>
      <vt:lpstr>Real Estate Forecasting : Task 1</vt:lpstr>
      <vt:lpstr>Real Estate Forecasting : Task 1 contd.</vt:lpstr>
      <vt:lpstr>Real Estate Forecasting : Task 2</vt:lpstr>
      <vt:lpstr>Real Estate Forecasting : Task 2 contd.</vt:lpstr>
      <vt:lpstr>Real Estate Forecasting : Task 2 contd.</vt:lpstr>
      <vt:lpstr>Real Estate Forecasting : Task 3</vt:lpstr>
      <vt:lpstr>Real Estate Forecasting : Task 3 contd.</vt:lpstr>
      <vt:lpstr>Real Estate Forecasting : Task 3 contd.</vt:lpstr>
      <vt:lpstr>Real Estate Forecasting : Task 4.</vt:lpstr>
      <vt:lpstr>Real Estate Forecasting : Task 4 contd.</vt:lpstr>
      <vt:lpstr>Real Estate Forecasting : Task 5</vt:lpstr>
      <vt:lpstr>Real Estate Forecasting : Task 5 contd.</vt:lpstr>
      <vt:lpstr>Session summary -------------------------------------------------------------  </vt:lpstr>
      <vt:lpstr>References ------------------------------------------------------------- </vt:lpstr>
      <vt:lpstr>Topics for next session</vt:lpstr>
      <vt:lpstr>End of Session ------------------------------------------------------------------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 M Samiul Syed</dc:creator>
  <cp:lastModifiedBy>Indranil</cp:lastModifiedBy>
  <cp:revision>501</cp:revision>
  <dcterms:created xsi:type="dcterms:W3CDTF">2020-07-14T15:06:32Z</dcterms:created>
  <dcterms:modified xsi:type="dcterms:W3CDTF">2020-12-03T20:02:33Z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0x0101006DEEDB71D7038241AD049B396C9A1B29</vt:lpwstr>
  </property>
</Properties>
</file>