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sldIdLst>
    <p:sldId id="257" r:id="rId5"/>
    <p:sldId id="258" r:id="rId6"/>
    <p:sldId id="280" r:id="rId7"/>
    <p:sldId id="259" r:id="rId8"/>
    <p:sldId id="276" r:id="rId9"/>
    <p:sldId id="373" r:id="rId10"/>
    <p:sldId id="374" r:id="rId11"/>
    <p:sldId id="375" r:id="rId12"/>
    <p:sldId id="376" r:id="rId13"/>
    <p:sldId id="377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84" r:id="rId23"/>
    <p:sldId id="399" r:id="rId24"/>
    <p:sldId id="400" r:id="rId25"/>
    <p:sldId id="270" r:id="rId26"/>
    <p:sldId id="268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FC57-02B8-4AEB-980F-DB3190E1332B}" type="datetimeFigureOut">
              <a:rPr lang="en-CA" smtClean="0"/>
              <a:t>2020-12-17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63923-DE86-4874-AFCB-19C3B5426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99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F077-740B-42FF-871D-5B4AEA691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09A8B-1153-48AC-A080-5B3350318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D439-F3C8-46E2-A373-BC6BAE58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B5FCA-BFA7-4FC3-A803-479329B87BA9}"/>
              </a:ext>
            </a:extLst>
          </p:cNvPr>
          <p:cNvSpPr txBox="1"/>
          <p:nvPr userDrawn="1"/>
        </p:nvSpPr>
        <p:spPr>
          <a:xfrm>
            <a:off x="3121892" y="6262454"/>
            <a:ext cx="59482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100" dirty="0"/>
              <a:t>All rights reserved</a:t>
            </a:r>
          </a:p>
          <a:p>
            <a:pPr algn="ctr"/>
            <a:r>
              <a:rPr lang="en-CA" sz="1100" dirty="0"/>
              <a:t>The learning material are </a:t>
            </a:r>
            <a:r>
              <a:rPr lang="en-US" sz="1100" dirty="0"/>
              <a:t>protected by intellectual property right laws</a:t>
            </a:r>
            <a:endParaRPr lang="en-CA" sz="1100" dirty="0"/>
          </a:p>
          <a:p>
            <a:pPr algn="ctr"/>
            <a:r>
              <a:rPr lang="en-CA" sz="1100" dirty="0"/>
              <a:t>Please do not share or duplicate</a:t>
            </a:r>
          </a:p>
        </p:txBody>
      </p:sp>
    </p:spTree>
    <p:extLst>
      <p:ext uri="{BB962C8B-B14F-4D97-AF65-F5344CB8AC3E}">
        <p14:creationId xmlns:p14="http://schemas.microsoft.com/office/powerpoint/2010/main" val="216752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53BA-AF60-4A85-A6A4-09367843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1D6FD-4EE1-434A-9599-8352CEF4D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364B-1A1C-40F3-8E8F-DD88A72B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37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57C94-E37F-4864-8EFB-BF80BD26F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85A34-C017-4286-A775-306CC744A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E3CA-1948-49C8-9142-C9FF811B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07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B31A-DF5D-4835-BD8D-3888F43C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8C7F-37FD-4B7B-BF29-1AB40E64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448BA-C347-4CA0-88A2-1448FA85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63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7AC4-59A2-435A-89C7-357AB9F1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F415D-901F-4A5D-B1E0-C1830F06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8877-A3B1-43AE-829B-82870F8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93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2925-3357-4047-AB8B-08D3A8BE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2368-1DC1-4A27-9C6C-A9CD9C8AA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0567-C5F5-4F0A-BF67-C68DDF6C4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9B98B-249A-478A-980A-60ECBDB8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3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71F7-CF7D-4F62-ADCF-F07D5D2D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5EAF3-B5D3-4505-BCE5-20F1D361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BFA89-9456-4EDC-BF8C-12066CB54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1578-3B40-470C-B664-D679ABAD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1448C-8C92-4BFE-8A67-81027988A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8F744-1954-4C2E-835C-188C1F65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81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98A3-4845-4078-A50B-4683C0CA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6A34B-7E9B-40DD-A91C-E00051F5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91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3A447-B189-4296-B280-772F73DB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0572-0E2E-4AD9-BD66-4B740AD5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D6EE-5D10-4B6B-805E-9BDA5C61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255B-EB0B-4061-BC86-ED6624621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65725-FCD1-4F37-BB0A-8A82FBF2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34FF-552A-4DDF-98DF-D509097E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7604D-57B3-4322-958E-B3B1A408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FC11E-EFF4-4C30-9B21-EF943D47F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89FE3-E5C7-4217-BEAB-CEC2744A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1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9350-8766-4B1E-8C0B-4B2E0D22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ED512-74DF-4271-9F0F-3EE36BAE3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DA88-D8C4-48AF-B3CC-E0062E27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4C21-B9A8-4FCF-B0A4-1D4867546EB9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86E304C-55EB-49B3-B64A-01A2863CC3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7" b="21888"/>
          <a:stretch/>
        </p:blipFill>
        <p:spPr>
          <a:xfrm>
            <a:off x="703877" y="6317686"/>
            <a:ext cx="2070749" cy="4424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52F746-39B2-485C-8679-27190C43C7CF}"/>
              </a:ext>
            </a:extLst>
          </p:cNvPr>
          <p:cNvCxnSpPr>
            <a:cxnSpLocks/>
          </p:cNvCxnSpPr>
          <p:nvPr userDrawn="1"/>
        </p:nvCxnSpPr>
        <p:spPr>
          <a:xfrm>
            <a:off x="0" y="6275283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neuraldesigner.com/files/datasets/creditcard-fraud.c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uraldesigner.com/learning/user-guide/what-is-neural-designer" TargetMode="External"/><Relationship Id="rId2" Type="http://schemas.openxmlformats.org/officeDocument/2006/relationships/hyperlink" Target="https://en.wikipedia.org/wiki/Capital_mark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uraldesigner.com/learning/examples/credit-card-fraud#ApplicationTyp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euraldesign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1231-CD65-4C77-932C-366624A31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AI applications in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F3556-D983-42D0-8E3B-76ACEB59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/>
              <a:t>Lecture 7</a:t>
            </a:r>
          </a:p>
          <a:p>
            <a:r>
              <a:rPr lang="en-CA" dirty="0"/>
              <a:t>Introduction to Neural Networks</a:t>
            </a:r>
          </a:p>
          <a:p>
            <a:r>
              <a:rPr lang="en-CA" dirty="0"/>
              <a:t>17-Dec-2020</a:t>
            </a:r>
          </a:p>
          <a:p>
            <a:endParaRPr lang="en-CA" dirty="0"/>
          </a:p>
          <a:p>
            <a:r>
              <a:rPr lang="en-CA" dirty="0"/>
              <a:t>Indranil Dutta</a:t>
            </a:r>
          </a:p>
        </p:txBody>
      </p:sp>
    </p:spTree>
    <p:extLst>
      <p:ext uri="{BB962C8B-B14F-4D97-AF65-F5344CB8AC3E}">
        <p14:creationId xmlns:p14="http://schemas.microsoft.com/office/powerpoint/2010/main" val="239746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Building Networks - Step 2a.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10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 Get the data set</a:t>
            </a:r>
          </a:p>
          <a:p>
            <a:pPr lvl="1"/>
            <a:r>
              <a:rPr lang="en-CA" dirty="0"/>
              <a:t>Browse for the data set</a:t>
            </a:r>
          </a:p>
          <a:p>
            <a:pPr lvl="1"/>
            <a:r>
              <a:rPr lang="en-CA" dirty="0"/>
              <a:t>Select the data (csv) file and press next</a:t>
            </a:r>
          </a:p>
          <a:p>
            <a:pPr lvl="1"/>
            <a:r>
              <a:rPr lang="en-CA" dirty="0"/>
              <a:t>See the file characteristics and press finish.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https://www.neuraldesigner.com/learning/user-guide/design-a-neural-network#CreateApproximationProject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A3834-39DC-47AA-BA02-B72D4786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291" y="1052212"/>
            <a:ext cx="2533650" cy="1304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271B85-49A4-4CB8-A04E-C2C619EE0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009" y="2487716"/>
            <a:ext cx="3044953" cy="1453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4AE18D-B070-429A-A670-B2428DCD6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283" y="3470254"/>
            <a:ext cx="3359317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3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Building Networks - Step 2b.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11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 Examine the data set loaded</a:t>
            </a:r>
          </a:p>
          <a:p>
            <a:pPr lvl="1"/>
            <a:r>
              <a:rPr lang="en-CA" dirty="0"/>
              <a:t>Confirm the input and target columns</a:t>
            </a:r>
          </a:p>
          <a:p>
            <a:pPr lvl="1"/>
            <a:r>
              <a:rPr lang="en-CA" dirty="0"/>
              <a:t>Confirm sample size</a:t>
            </a:r>
          </a:p>
          <a:p>
            <a:pPr lvl="1"/>
            <a:r>
              <a:rPr lang="en-CA" dirty="0"/>
              <a:t>Confirm sample selection</a:t>
            </a:r>
          </a:p>
          <a:p>
            <a:pPr lvl="1"/>
            <a:r>
              <a:rPr lang="en-CA" dirty="0"/>
              <a:t>Confirm samples (%) to be used for</a:t>
            </a:r>
          </a:p>
          <a:p>
            <a:pPr lvl="2"/>
            <a:r>
              <a:rPr lang="en-CA" dirty="0"/>
              <a:t>Training</a:t>
            </a:r>
          </a:p>
          <a:p>
            <a:pPr lvl="2"/>
            <a:r>
              <a:rPr lang="en-CA" dirty="0"/>
              <a:t>Selection</a:t>
            </a:r>
          </a:p>
          <a:p>
            <a:pPr lvl="2"/>
            <a:r>
              <a:rPr lang="en-CA" dirty="0"/>
              <a:t>Testing</a:t>
            </a:r>
          </a:p>
          <a:p>
            <a:pPr lvl="2"/>
            <a:r>
              <a:rPr lang="en-CA" dirty="0"/>
              <a:t>Unused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https://www.neuraldesigner.com/learning/user-guide/design-a-neural-network#CreateApproximationProject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AC5EA-8523-421D-B932-B11CE770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121" y="1052212"/>
            <a:ext cx="4818363" cy="35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1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Building Networks - Step 2c.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12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 See relationships between columns</a:t>
            </a:r>
          </a:p>
          <a:p>
            <a:pPr lvl="1"/>
            <a:r>
              <a:rPr lang="en-CA" dirty="0"/>
              <a:t>See graphs</a:t>
            </a:r>
          </a:p>
          <a:p>
            <a:pPr lvl="2"/>
            <a:r>
              <a:rPr lang="en-CA" dirty="0"/>
              <a:t>Plot scatter charts</a:t>
            </a:r>
          </a:p>
          <a:p>
            <a:pPr lvl="1"/>
            <a:r>
              <a:rPr lang="en-CA" dirty="0"/>
              <a:t>See correlations</a:t>
            </a:r>
          </a:p>
          <a:p>
            <a:pPr lvl="2"/>
            <a:r>
              <a:rPr lang="en-CA" dirty="0"/>
              <a:t>Calculate inputs-target correlations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https://www.neuraldesigner.com/learning/user-guide/design-a-neural-network#CreateApproximationProject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B70166-F5DB-48FD-8930-B32B5583D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967" y="1202685"/>
            <a:ext cx="2352675" cy="2524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953997-78CC-4A0C-8B49-5317F210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642" y="3386033"/>
            <a:ext cx="3653338" cy="241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5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Building Networks - Step 3a.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13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 Build the network</a:t>
            </a:r>
          </a:p>
          <a:p>
            <a:pPr lvl="1"/>
            <a:r>
              <a:rPr lang="en-CA" dirty="0"/>
              <a:t>Go to the network view</a:t>
            </a:r>
          </a:p>
          <a:p>
            <a:pPr lvl="1"/>
            <a:r>
              <a:rPr lang="en-CA" dirty="0"/>
              <a:t>See the layers set up</a:t>
            </a:r>
          </a:p>
          <a:p>
            <a:pPr lvl="2"/>
            <a:r>
              <a:rPr lang="en-CA" dirty="0"/>
              <a:t>See scaling method</a:t>
            </a:r>
          </a:p>
          <a:p>
            <a:pPr lvl="2"/>
            <a:r>
              <a:rPr lang="en-CA" dirty="0"/>
              <a:t>See activation method</a:t>
            </a:r>
          </a:p>
          <a:p>
            <a:pPr lvl="2"/>
            <a:r>
              <a:rPr lang="en-CA" dirty="0"/>
              <a:t>See un-scaling method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https://www.neuraldesigner.com/learning/user-guide/design-a-neural-network#CreateApproximationProject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03A474-541E-471B-BAD2-CBB36130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065" y="1321296"/>
            <a:ext cx="2238375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1873D7-3FB1-443A-9310-C3C77F355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636" y="2072782"/>
            <a:ext cx="5552848" cy="34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8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Building Networks - Step 3b.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14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 View the network</a:t>
            </a:r>
          </a:p>
          <a:p>
            <a:pPr lvl="1"/>
            <a:r>
              <a:rPr lang="en-CA" dirty="0"/>
              <a:t>Go to the network view</a:t>
            </a:r>
          </a:p>
          <a:p>
            <a:pPr lvl="1"/>
            <a:r>
              <a:rPr lang="en-CA" dirty="0"/>
              <a:t>See the layers and parameters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https://www.neuraldesigner.com/learning/user-guide/design-a-neural-network#CreateApproximationProject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F87BCB-BF2D-4481-907A-6BC232C2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3253260"/>
            <a:ext cx="7505700" cy="1962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F628D7-4C47-48C1-9F23-F42EFFBB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591944"/>
            <a:ext cx="25908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Building Networks - Step 4a.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15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 Train the network</a:t>
            </a:r>
          </a:p>
          <a:p>
            <a:pPr lvl="1"/>
            <a:r>
              <a:rPr lang="en-CA" dirty="0"/>
              <a:t>Select the loss method</a:t>
            </a:r>
          </a:p>
          <a:p>
            <a:pPr lvl="1"/>
            <a:r>
              <a:rPr lang="en-CA" dirty="0"/>
              <a:t>Select the optimization method</a:t>
            </a:r>
          </a:p>
          <a:p>
            <a:pPr lvl="1"/>
            <a:r>
              <a:rPr lang="en-CA" dirty="0"/>
              <a:t>Select the stopping criteria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https://www.neuraldesigner.com/learning/user-guide/design-a-neural-network#CreateApproximationProject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F4B40-0AB6-4176-9701-4034FEEE8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815" y="1301459"/>
            <a:ext cx="2209800" cy="514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39C00B-21D6-481C-ABAE-006F060F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890" y="2067574"/>
            <a:ext cx="4366079" cy="341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Building Networks - Step 4b.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16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 Train the network</a:t>
            </a:r>
          </a:p>
          <a:p>
            <a:pPr lvl="1"/>
            <a:r>
              <a:rPr lang="en-CA" dirty="0"/>
              <a:t>Perform training tasks</a:t>
            </a:r>
          </a:p>
          <a:p>
            <a:pPr lvl="1"/>
            <a:r>
              <a:rPr lang="en-CA" dirty="0"/>
              <a:t>See results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https://www.neuraldesigner.com/learning/user-guide/design-a-neural-network#CreateApproximationProject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B748A-B80B-490A-8188-5186AFA3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049" y="1321296"/>
            <a:ext cx="2305050" cy="800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7A87F2-CAE6-405D-B78C-E5CDAD63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706" y="2322515"/>
            <a:ext cx="4320494" cy="31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7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Building Networks - Step 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17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 Refine the network</a:t>
            </a:r>
          </a:p>
          <a:p>
            <a:pPr lvl="1"/>
            <a:r>
              <a:rPr lang="en-CA" dirty="0"/>
              <a:t>See refining parameters</a:t>
            </a:r>
          </a:p>
          <a:p>
            <a:pPr lvl="1"/>
            <a:r>
              <a:rPr lang="en-CA" dirty="0"/>
              <a:t>See refining results</a:t>
            </a:r>
          </a:p>
          <a:p>
            <a:pPr lvl="1"/>
            <a:r>
              <a:rPr lang="en-CA" dirty="0"/>
              <a:t>See stopping criteria.</a:t>
            </a:r>
          </a:p>
          <a:p>
            <a:pPr lvl="1"/>
            <a:r>
              <a:rPr lang="en-CA" dirty="0"/>
              <a:t>Perform neuron selection for refining</a:t>
            </a:r>
          </a:p>
          <a:p>
            <a:pPr lvl="1"/>
            <a:r>
              <a:rPr lang="en-CA" dirty="0"/>
              <a:t>Get final refined network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https://www.neuraldesigner.com/learning/user-guide/design-a-neural-network#CreateApproximationProject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4CC75-4677-4A2F-BCDE-FF5EEA83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57" y="1134046"/>
            <a:ext cx="2876550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F15E3-99EE-490C-BF30-60ED17C69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055" y="2123703"/>
            <a:ext cx="4034971" cy="1946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C09A9C-335B-4823-9ED5-FC20BE283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796" y="4132211"/>
            <a:ext cx="2181225" cy="990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3E5816-58AE-41D4-81C1-7795DB6D3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77" y="3768350"/>
            <a:ext cx="4558846" cy="19464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8D0489-BA8F-496B-8D57-AD67730D6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670" y="4270450"/>
            <a:ext cx="2372130" cy="17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6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Building Networks - Step 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18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 Test the network</a:t>
            </a:r>
          </a:p>
          <a:p>
            <a:pPr lvl="1"/>
            <a:r>
              <a:rPr lang="en-CA" dirty="0"/>
              <a:t>Perform linear regression analysis</a:t>
            </a:r>
          </a:p>
          <a:p>
            <a:pPr lvl="1"/>
            <a:r>
              <a:rPr lang="en-CA" dirty="0"/>
              <a:t>Runs the tests and gives results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https://www.neuraldesigner.com/learning/user-guide/design-a-neural-network#CreateApproximationProject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E24B7F-4F78-4050-A45A-7589023D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669" y="1321296"/>
            <a:ext cx="2333625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52AE95-EF37-4305-B771-C1818B1F8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30" y="2294937"/>
            <a:ext cx="5626554" cy="335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41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Use Case – Credit Card Fraud Detection</a:t>
            </a:r>
            <a:br>
              <a:rPr lang="en-CA" sz="4000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19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29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CA" sz="2800" dirty="0"/>
              <a:t>Choose application type -&gt; classification project</a:t>
            </a:r>
          </a:p>
          <a:p>
            <a:pPr lvl="2"/>
            <a:r>
              <a:rPr lang="en-CA" sz="2400" dirty="0"/>
              <a:t>Fraudulent / Not fraudulent</a:t>
            </a:r>
          </a:p>
          <a:p>
            <a:pPr lvl="1"/>
            <a:r>
              <a:rPr lang="en-CA" sz="2800" dirty="0"/>
              <a:t>Get the data set </a:t>
            </a:r>
          </a:p>
          <a:p>
            <a:pPr lvl="2"/>
            <a:r>
              <a:rPr lang="en-CA" sz="2000" b="0" i="0" u="none" strike="noStrike" dirty="0">
                <a:solidFill>
                  <a:srgbClr val="65AACD"/>
                </a:solidFill>
                <a:effectLst/>
                <a:latin typeface="Roboto"/>
                <a:hlinkClick r:id="rId2"/>
              </a:rPr>
              <a:t>creditcard-fraud.csv</a:t>
            </a:r>
            <a:endParaRPr lang="en-CA" u="none" strike="noStrike" dirty="0">
              <a:solidFill>
                <a:srgbClr val="000000"/>
              </a:solidFill>
              <a:latin typeface="Roboto"/>
            </a:endParaRPr>
          </a:p>
          <a:p>
            <a:pPr lvl="2"/>
            <a:endParaRPr lang="en-CA" sz="2400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https://www.neuraldesigner.com/learning/examples/credit-card-fraud#ApplicationType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1CA3F-A1CC-4F7D-9137-C7DEF55D3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57" y="3048000"/>
            <a:ext cx="8322355" cy="26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2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1439862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sz="2400" dirty="0"/>
              <a:t>Self Organizing Maps (SOMs)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sz="2400" dirty="0"/>
              <a:t> Reduce dimensionality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sz="2400" dirty="0"/>
              <a:t> Project on a map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sz="2400" dirty="0"/>
              <a:t> Unsupervised learning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sz="2400" dirty="0"/>
              <a:t> Discover relationships</a:t>
            </a:r>
          </a:p>
          <a:p>
            <a:pPr>
              <a:buFontTx/>
              <a:buChar char="-"/>
            </a:pPr>
            <a:r>
              <a:rPr lang="en-CA" sz="2400" dirty="0"/>
              <a:t>Example through code</a:t>
            </a:r>
          </a:p>
          <a:p>
            <a:pPr>
              <a:buFontTx/>
              <a:buChar char="-"/>
            </a:pPr>
            <a:r>
              <a:rPr lang="en-CA" sz="2400" dirty="0"/>
              <a:t>Example through </a:t>
            </a:r>
            <a:r>
              <a:rPr lang="en-CA" sz="2400" dirty="0" err="1"/>
              <a:t>Simbrain</a:t>
            </a:r>
            <a:r>
              <a:rPr lang="en-CA" sz="2400" dirty="0"/>
              <a:t>.</a:t>
            </a:r>
            <a:endParaRPr lang="en-CA" sz="2000" dirty="0"/>
          </a:p>
          <a:p>
            <a:pPr lvl="1">
              <a:buFontTx/>
              <a:buChar char="-"/>
            </a:pP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83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Use Case – Credit Card Fraud Detection</a:t>
            </a:r>
            <a:br>
              <a:rPr lang="en-CA" sz="4000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20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29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CA" sz="2800" dirty="0"/>
              <a:t>Data instances</a:t>
            </a:r>
          </a:p>
          <a:p>
            <a:pPr lvl="2"/>
            <a:r>
              <a:rPr lang="en-CA" sz="2400" dirty="0"/>
              <a:t>60% training</a:t>
            </a:r>
          </a:p>
          <a:p>
            <a:pPr lvl="2"/>
            <a:r>
              <a:rPr lang="en-CA" sz="2400" dirty="0"/>
              <a:t>20% selection</a:t>
            </a:r>
          </a:p>
          <a:p>
            <a:pPr lvl="2"/>
            <a:r>
              <a:rPr lang="en-CA" sz="2400" dirty="0"/>
              <a:t>20% testing</a:t>
            </a:r>
          </a:p>
          <a:p>
            <a:pPr lvl="1"/>
            <a:r>
              <a:rPr lang="en-CA" sz="2800" dirty="0"/>
              <a:t>See data distribution</a:t>
            </a:r>
          </a:p>
          <a:p>
            <a:pPr lvl="2"/>
            <a:r>
              <a:rPr lang="en-CA" u="none" strike="noStrike" dirty="0">
                <a:solidFill>
                  <a:srgbClr val="000000"/>
                </a:solidFill>
                <a:latin typeface="Roboto"/>
              </a:rPr>
              <a:t>Balanc</a:t>
            </a:r>
            <a:r>
              <a:rPr lang="en-CA" dirty="0">
                <a:solidFill>
                  <a:srgbClr val="000000"/>
                </a:solidFill>
                <a:latin typeface="Roboto"/>
              </a:rPr>
              <a:t>ed vs imbalanced</a:t>
            </a:r>
          </a:p>
          <a:p>
            <a:pPr lvl="2"/>
            <a:r>
              <a:rPr lang="en-CA" u="none" strike="noStrike" dirty="0">
                <a:solidFill>
                  <a:srgbClr val="000000"/>
                </a:solidFill>
                <a:latin typeface="Roboto"/>
              </a:rPr>
              <a:t>See the correlations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Roboto"/>
              </a:rPr>
              <a:t>Build the network</a:t>
            </a:r>
            <a:endParaRPr lang="en-CA" u="none" strike="noStrike" dirty="0">
              <a:solidFill>
                <a:srgbClr val="000000"/>
              </a:solidFill>
              <a:latin typeface="Roboto"/>
            </a:endParaRPr>
          </a:p>
          <a:p>
            <a:pPr lvl="2"/>
            <a:endParaRPr lang="en-CA" sz="2400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https://www.neuraldesigner.com/learning/examples/credit-card-fraud#ApplicationType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6F70A-389B-46F4-9E32-2DA8B3B2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294" y="1185366"/>
            <a:ext cx="548950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4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Use Case – Credit Card Fraud Detection</a:t>
            </a:r>
            <a:br>
              <a:rPr lang="en-CA" sz="4000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21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29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CA" sz="2800" dirty="0"/>
              <a:t>Train the network</a:t>
            </a:r>
          </a:p>
          <a:p>
            <a:pPr lvl="2"/>
            <a:r>
              <a:rPr lang="en-CA" sz="2400" dirty="0"/>
              <a:t>Loss index as default</a:t>
            </a:r>
          </a:p>
          <a:p>
            <a:pPr lvl="2"/>
            <a:r>
              <a:rPr lang="en-CA" sz="2400" dirty="0"/>
              <a:t>Optimization as default</a:t>
            </a:r>
          </a:p>
          <a:p>
            <a:pPr lvl="1"/>
            <a:r>
              <a:rPr lang="en-CA" sz="2800" dirty="0"/>
              <a:t>Model Selection</a:t>
            </a:r>
          </a:p>
          <a:p>
            <a:pPr lvl="2"/>
            <a:r>
              <a:rPr lang="en-CA" sz="2400" dirty="0"/>
              <a:t>Order selection</a:t>
            </a:r>
          </a:p>
          <a:p>
            <a:pPr lvl="2"/>
            <a:r>
              <a:rPr lang="en-CA" sz="2400" dirty="0"/>
              <a:t>Incremental model</a:t>
            </a:r>
          </a:p>
          <a:p>
            <a:pPr lvl="1"/>
            <a:r>
              <a:rPr lang="en-CA" sz="2800" dirty="0"/>
              <a:t>Test the network</a:t>
            </a:r>
          </a:p>
          <a:p>
            <a:pPr lvl="1"/>
            <a:endParaRPr lang="en-CA" sz="2800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141756" y="599236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https://www.neuraldesigner.com/learning/examples/credit-card-fraud#ApplicationType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B831C-99CF-4F5C-8003-BBF27273B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12" y="1321296"/>
            <a:ext cx="5823709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7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698"/>
          </a:xfrm>
        </p:spPr>
        <p:txBody>
          <a:bodyPr>
            <a:normAutofit fontScale="90000"/>
          </a:bodyPr>
          <a:lstStyle/>
          <a:p>
            <a:r>
              <a:rPr lang="en-CA" dirty="0"/>
              <a:t>References</a:t>
            </a:r>
            <a:br>
              <a:rPr lang="en-CA" dirty="0"/>
            </a:br>
            <a:r>
              <a:rPr lang="en-CA" dirty="0"/>
              <a:t>-------------------------------------------------------------</a:t>
            </a:r>
            <a:br>
              <a:rPr lang="en-CA" dirty="0"/>
            </a:b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22</a:t>
            </a:fld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70F26-6534-43F0-AD4C-3D9771E5F23C}"/>
              </a:ext>
            </a:extLst>
          </p:cNvPr>
          <p:cNvSpPr txBox="1"/>
          <p:nvPr/>
        </p:nvSpPr>
        <p:spPr>
          <a:xfrm>
            <a:off x="838200" y="1551563"/>
            <a:ext cx="991733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McKInsey</a:t>
            </a:r>
            <a:r>
              <a:rPr lang="en-CA" sz="1400" dirty="0"/>
              <a:t> and Company – Risk Practice : Applying machine learning in capital markets: Pricing, valuation adjustments, and market risk</a:t>
            </a:r>
          </a:p>
          <a:p>
            <a:r>
              <a:rPr lang="en-CA" sz="1400" dirty="0">
                <a:hlinkClick r:id="rId2"/>
              </a:rPr>
              <a:t>https://en.wikipedia.org/wiki/Capital_market</a:t>
            </a:r>
            <a:endParaRPr lang="en-CA" sz="1400" dirty="0"/>
          </a:p>
          <a:p>
            <a:r>
              <a:rPr lang="en-CA" sz="1400" dirty="0">
                <a:hlinkClick r:id="rId3"/>
              </a:rPr>
              <a:t>https://www.neuraldesigner.com/learning/user-guide/what-is-neural-designer</a:t>
            </a:r>
            <a:endParaRPr lang="en-CA" sz="1400" dirty="0"/>
          </a:p>
          <a:p>
            <a:r>
              <a:rPr lang="en-CA" sz="1400" dirty="0"/>
              <a:t>https://www.neuraldesigner.com/learning/user-guide/technical-features</a:t>
            </a:r>
          </a:p>
          <a:p>
            <a:r>
              <a:rPr lang="en-CA" sz="1400" dirty="0"/>
              <a:t>https://www.neuraldesigner.com/learning/user-guide/design-a-neural-network#CreateApproximationProject</a:t>
            </a:r>
            <a:endParaRPr lang="en-CA" sz="1400" dirty="0">
              <a:hlinkClick r:id="rId4"/>
            </a:endParaRPr>
          </a:p>
          <a:p>
            <a:r>
              <a:rPr lang="en-CA" sz="1400" dirty="0">
                <a:hlinkClick r:id="rId4"/>
              </a:rPr>
              <a:t>https://www.neuraldesigner.com/learning/user-guide/design-a-neural-network</a:t>
            </a:r>
          </a:p>
          <a:p>
            <a:r>
              <a:rPr lang="en-CA" sz="1400" dirty="0">
                <a:hlinkClick r:id="rId4"/>
              </a:rPr>
              <a:t>https://www.neuraldesigner.com/learning/examples/credit-card-fraud#ApplicationType</a:t>
            </a:r>
            <a:endParaRPr lang="en-CA" sz="1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7466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787A-1E32-45AD-B6B5-B15BA341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 for next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0523-B461-4902-BAD2-B8F00238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Neural Networks – </a:t>
            </a:r>
            <a:r>
              <a:rPr lang="en-CA"/>
              <a:t>Concepts and Practical </a:t>
            </a:r>
            <a:r>
              <a:rPr lang="en-CA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305B4-F301-4203-9E0D-C433A868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024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59BF-8235-4C03-9C42-D085C13E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24939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End of Session</a:t>
            </a:r>
            <a:br>
              <a:rPr lang="en-CA" dirty="0"/>
            </a:br>
            <a:r>
              <a:rPr lang="en-CA" dirty="0"/>
              <a:t>------------------------------------------------------------------</a:t>
            </a:r>
            <a:br>
              <a:rPr lang="en-CA" dirty="0"/>
            </a:br>
            <a:r>
              <a:rPr lang="en-CA" dirty="0"/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430C0-2306-4CAF-A79C-64DCADE3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3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083"/>
            <a:ext cx="10515600" cy="855813"/>
          </a:xfrm>
        </p:spPr>
        <p:txBody>
          <a:bodyPr/>
          <a:lstStyle/>
          <a:p>
            <a:r>
              <a:rPr lang="en-CA" dirty="0"/>
              <a:t>Fun Fact(s)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</a:t>
            </a:r>
            <a:r>
              <a:rPr lang="en-CA" sz="900" dirty="0" err="1"/>
              <a:t>McKInsey</a:t>
            </a:r>
            <a:r>
              <a:rPr lang="en-CA" sz="900" dirty="0"/>
              <a:t> and Company – Risk Practice : Applying machine learning in capital markets: Pricing, valuation adjustments, and market risk, https://en.wikipedia.org/wiki/Capital_market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ABBFB-767E-43EC-AF7E-BEDD84B9E1A8}"/>
              </a:ext>
            </a:extLst>
          </p:cNvPr>
          <p:cNvSpPr txBox="1"/>
          <p:nvPr/>
        </p:nvSpPr>
        <p:spPr>
          <a:xfrm>
            <a:off x="838200" y="1193294"/>
            <a:ext cx="101626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sz="2000" dirty="0"/>
              <a:t>From McKinsey’s Risk Management Practice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 Applicable to Capital Markets </a:t>
            </a:r>
            <a:r>
              <a:rPr lang="en-CA" sz="1400" i="1" dirty="0"/>
              <a:t>(market place for long term debt and equity based instruments)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 Machine learning can help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Pricing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Valuation adjustment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Market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  Market volatility increased post COVID 19. (e.g. one US based firm $950 mill loss due to valuation adjustment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Traditional models unable to deal with market uncertainty.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 How machine learning (neural network based) can help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Speed up calculations, reduce operational costs and do real time risk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Create more complex models and valuations with greater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Deal with market ‘disruptions’ caused by events like COVID 19.</a:t>
            </a:r>
          </a:p>
        </p:txBody>
      </p:sp>
    </p:spTree>
    <p:extLst>
      <p:ext uri="{BB962C8B-B14F-4D97-AF65-F5344CB8AC3E}">
        <p14:creationId xmlns:p14="http://schemas.microsoft.com/office/powerpoint/2010/main" val="133130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940-3451-4D3C-AC08-B7FAACE7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072"/>
          </a:xfrm>
        </p:spPr>
        <p:txBody>
          <a:bodyPr/>
          <a:lstStyle/>
          <a:p>
            <a:r>
              <a:rPr lang="en-CA" dirty="0"/>
              <a:t>Agenda – Session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CEC0-AF70-4644-A0EC-E91481BF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3297"/>
          </a:xfrm>
        </p:spPr>
        <p:txBody>
          <a:bodyPr>
            <a:normAutofit/>
          </a:bodyPr>
          <a:lstStyle/>
          <a:p>
            <a:r>
              <a:rPr lang="en-CA" dirty="0"/>
              <a:t>Introduction to Neural Designer</a:t>
            </a:r>
          </a:p>
          <a:p>
            <a:r>
              <a:rPr lang="en-CA" dirty="0"/>
              <a:t>Case : Credit Card Fraud Detection.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AD1-DF64-49C8-9F2D-059171E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96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Designer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59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6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3200" dirty="0"/>
              <a:t> </a:t>
            </a:r>
            <a:r>
              <a:rPr lang="en-CA" dirty="0"/>
              <a:t>Available from </a:t>
            </a:r>
            <a:r>
              <a:rPr lang="en-CA" dirty="0">
                <a:hlinkClick r:id="rId2"/>
              </a:rPr>
              <a:t>https://www.neuraldesigner.com/</a:t>
            </a:r>
            <a:endParaRPr lang="en-CA" dirty="0"/>
          </a:p>
          <a:p>
            <a:pPr lvl="1"/>
            <a:r>
              <a:rPr lang="en-CA" dirty="0"/>
              <a:t>Download the one for the environment – Win 64 (around 414 MB)</a:t>
            </a:r>
          </a:p>
          <a:p>
            <a:pPr lvl="1"/>
            <a:r>
              <a:rPr lang="en-CA" dirty="0"/>
              <a:t>Install and register using your Google credentials.</a:t>
            </a:r>
          </a:p>
          <a:p>
            <a:pPr lvl="1"/>
            <a:r>
              <a:rPr lang="en-CA" dirty="0"/>
              <a:t>Password is sent to your Gmail account.</a:t>
            </a:r>
          </a:p>
          <a:p>
            <a:r>
              <a:rPr lang="en-CA" sz="3200" dirty="0"/>
              <a:t> </a:t>
            </a:r>
            <a:r>
              <a:rPr lang="en-CA" dirty="0"/>
              <a:t>A tool to make neural network based predictive models</a:t>
            </a:r>
          </a:p>
          <a:p>
            <a:pPr lvl="1"/>
            <a:r>
              <a:rPr lang="en-CA" dirty="0"/>
              <a:t>Data Preparation</a:t>
            </a:r>
          </a:p>
          <a:p>
            <a:pPr lvl="1"/>
            <a:r>
              <a:rPr lang="en-CA" dirty="0"/>
              <a:t>Machine Learning</a:t>
            </a:r>
          </a:p>
          <a:p>
            <a:pPr lvl="1"/>
            <a:r>
              <a:rPr lang="en-CA" dirty="0"/>
              <a:t>Model Preparation </a:t>
            </a:r>
          </a:p>
          <a:p>
            <a:pPr lvl="1"/>
            <a:endParaRPr lang="en-CA" dirty="0"/>
          </a:p>
          <a:p>
            <a:pPr lvl="1"/>
            <a:endParaRPr lang="en-CA" sz="2800" dirty="0"/>
          </a:p>
          <a:p>
            <a:r>
              <a:rPr lang="en-CA" dirty="0"/>
              <a:t>Do not have to code or build network architecture</a:t>
            </a:r>
          </a:p>
          <a:p>
            <a:r>
              <a:rPr lang="en-CA" dirty="0"/>
              <a:t>Results represented visually through dashboards, charts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https://www.neuraldesigner.com/learning/user-guide/what-is-neural-designer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B0FA3-D42A-46BF-BF88-F33C42E31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916" y="3007248"/>
            <a:ext cx="5114925" cy="14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1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7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 Model types</a:t>
            </a:r>
          </a:p>
          <a:p>
            <a:pPr lvl="1"/>
            <a:r>
              <a:rPr lang="en-CA" dirty="0"/>
              <a:t>Approximation</a:t>
            </a:r>
          </a:p>
          <a:p>
            <a:pPr lvl="1"/>
            <a:r>
              <a:rPr lang="en-CA" dirty="0"/>
              <a:t>Classification</a:t>
            </a:r>
          </a:p>
          <a:p>
            <a:r>
              <a:rPr lang="en-CA" sz="3200" dirty="0"/>
              <a:t> Data operations</a:t>
            </a:r>
          </a:p>
          <a:p>
            <a:pPr lvl="1"/>
            <a:r>
              <a:rPr lang="en-CA" sz="2800" dirty="0"/>
              <a:t>Can work with many common datasets like csv etc.</a:t>
            </a:r>
          </a:p>
          <a:p>
            <a:pPr lvl="1"/>
            <a:r>
              <a:rPr lang="en-CA" sz="2800" dirty="0"/>
              <a:t>Capable of finding correlations, outliers, data filtering</a:t>
            </a:r>
          </a:p>
          <a:p>
            <a:r>
              <a:rPr lang="en-CA" sz="3200" dirty="0"/>
              <a:t>Network Architecture</a:t>
            </a:r>
          </a:p>
          <a:p>
            <a:pPr lvl="1"/>
            <a:r>
              <a:rPr lang="en-CA" sz="2800" dirty="0"/>
              <a:t>Perceptron, probabilistic, scaling and un-scaling layers.</a:t>
            </a:r>
          </a:p>
          <a:p>
            <a:pPr lvl="1"/>
            <a:r>
              <a:rPr lang="en-CA" sz="2800" dirty="0"/>
              <a:t>Different activation and scaling / un-scaling functions.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https://www.neuraldesigner.com/learning/user-guide/technical-features</a:t>
            </a:r>
          </a:p>
        </p:txBody>
      </p:sp>
    </p:spTree>
    <p:extLst>
      <p:ext uri="{BB962C8B-B14F-4D97-AF65-F5344CB8AC3E}">
        <p14:creationId xmlns:p14="http://schemas.microsoft.com/office/powerpoint/2010/main" val="214043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8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 Training</a:t>
            </a:r>
          </a:p>
          <a:p>
            <a:pPr lvl="1"/>
            <a:r>
              <a:rPr lang="en-CA" dirty="0"/>
              <a:t>Many loss measures like mean square error</a:t>
            </a:r>
          </a:p>
          <a:p>
            <a:pPr lvl="1"/>
            <a:r>
              <a:rPr lang="en-CA" dirty="0"/>
              <a:t>Many optimization techniques like gradient decent etc.</a:t>
            </a:r>
          </a:p>
          <a:p>
            <a:r>
              <a:rPr lang="en-CA" sz="3200" dirty="0"/>
              <a:t> Model deployment</a:t>
            </a:r>
          </a:p>
          <a:p>
            <a:pPr lvl="1"/>
            <a:r>
              <a:rPr lang="en-CA" dirty="0"/>
              <a:t>Calculate output values</a:t>
            </a:r>
          </a:p>
          <a:p>
            <a:pPr lvl="1"/>
            <a:r>
              <a:rPr lang="en-CA" dirty="0"/>
              <a:t>Get the mathematical model</a:t>
            </a:r>
          </a:p>
          <a:p>
            <a:pPr lvl="1"/>
            <a:r>
              <a:rPr lang="en-CA" dirty="0"/>
              <a:t>Code in C and Python.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https://www.neuraldesigner.com/learning/user-guide/technical-features</a:t>
            </a:r>
          </a:p>
        </p:txBody>
      </p:sp>
    </p:spTree>
    <p:extLst>
      <p:ext uri="{BB962C8B-B14F-4D97-AF65-F5344CB8AC3E}">
        <p14:creationId xmlns:p14="http://schemas.microsoft.com/office/powerpoint/2010/main" val="307914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Building Networks - Step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9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 Create the project</a:t>
            </a:r>
          </a:p>
          <a:p>
            <a:pPr lvl="1"/>
            <a:r>
              <a:rPr lang="en-CA" dirty="0"/>
              <a:t>Click on new approximation project</a:t>
            </a:r>
          </a:p>
          <a:p>
            <a:pPr lvl="1"/>
            <a:r>
              <a:rPr lang="en-CA" dirty="0"/>
              <a:t> Save the project with same name as data file</a:t>
            </a:r>
          </a:p>
          <a:p>
            <a:pPr lvl="2"/>
            <a:r>
              <a:rPr lang="en-CA" dirty="0"/>
              <a:t>Data file is data.csv </a:t>
            </a:r>
          </a:p>
          <a:p>
            <a:pPr lvl="1"/>
            <a:r>
              <a:rPr lang="en-CA" dirty="0"/>
              <a:t>The application opens in the editor view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https://www.neuraldesigner.com/learning/user-guide/design-a-neural-network#CreateApproximationProject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A4266-81D2-454E-B929-2E14B9F8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5" y="1321296"/>
            <a:ext cx="3590925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E9AA96-0008-4BCB-AD4E-28813A3D7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421" y="2971135"/>
            <a:ext cx="4977063" cy="29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1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EDB71D7038241AD049B396C9A1B29" ma:contentTypeVersion="4" ma:contentTypeDescription="Create a new document." ma:contentTypeScope="" ma:versionID="7bc1fbeab53d0018245d8d72599d5aaa">
  <xsd:schema xmlns:xsd="http://www.w3.org/2001/XMLSchema" xmlns:xs="http://www.w3.org/2001/XMLSchema" xmlns:p="http://schemas.microsoft.com/office/2006/metadata/properties" xmlns:ns3="6960afe7-48cf-4992-946d-dacacc612c9c" targetNamespace="http://schemas.microsoft.com/office/2006/metadata/properties" ma:root="true" ma:fieldsID="2ad4e547100cc04669f3211de17ed3b7" ns3:_="">
    <xsd:import namespace="6960afe7-48cf-4992-946d-dacacc612c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0afe7-48cf-4992-946d-dacacc612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E7FFEA-CD60-430F-8888-E85972EF55BD}">
  <ds:schemaRefs>
    <ds:schemaRef ds:uri="http://schemas.microsoft.com/office/infopath/2007/PartnerControls"/>
    <ds:schemaRef ds:uri="http://purl.org/dc/terms/"/>
    <ds:schemaRef ds:uri="http://purl.org/dc/elements/1.1/"/>
    <ds:schemaRef ds:uri="6960afe7-48cf-4992-946d-dacacc612c9c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EB57BF-5D2B-47A6-A2D4-18FB1C9B58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60afe7-48cf-4992-946d-dacacc612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39A6B2-E5D4-48E8-9BA8-1670FDD91B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15440</TotalTime>
  <Words>1187</Words>
  <Application>Microsoft Office PowerPoint</Application>
  <PresentationFormat>Widescreen</PresentationFormat>
  <Paragraphs>193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Wingdings</vt:lpstr>
      <vt:lpstr>Office Theme</vt:lpstr>
      <vt:lpstr>AI applications in Finance</vt:lpstr>
      <vt:lpstr>Recap </vt:lpstr>
      <vt:lpstr>Fun Fact(s) :</vt:lpstr>
      <vt:lpstr>Agenda – Session 7</vt:lpstr>
      <vt:lpstr>Neural Designer</vt:lpstr>
      <vt:lpstr>Neural Designer - Introduction</vt:lpstr>
      <vt:lpstr>Neural Designer - Introduction</vt:lpstr>
      <vt:lpstr>Neural Designer - Introduction</vt:lpstr>
      <vt:lpstr>Neural Designer – Building Networks - Step 1</vt:lpstr>
      <vt:lpstr>Neural Designer – Building Networks - Step 2a.</vt:lpstr>
      <vt:lpstr>Neural Designer – Building Networks - Step 2b.</vt:lpstr>
      <vt:lpstr>Neural Designer – Building Networks - Step 2c.</vt:lpstr>
      <vt:lpstr>Neural Designer – Building Networks - Step 3a.</vt:lpstr>
      <vt:lpstr>Neural Designer – Building Networks - Step 3b.</vt:lpstr>
      <vt:lpstr>Neural Designer – Building Networks - Step 4a.</vt:lpstr>
      <vt:lpstr>Neural Designer – Building Networks - Step 4b.</vt:lpstr>
      <vt:lpstr>Neural Designer – Building Networks - Step 5.</vt:lpstr>
      <vt:lpstr>Neural Designer – Building Networks - Step 6.</vt:lpstr>
      <vt:lpstr>Neural Designer – Use Case – Credit Card Fraud Detection  </vt:lpstr>
      <vt:lpstr>Neural Designer – Use Case – Credit Card Fraud Detection  </vt:lpstr>
      <vt:lpstr>Neural Designer – Use Case – Credit Card Fraud Detection  </vt:lpstr>
      <vt:lpstr>References ------------------------------------------------------------- </vt:lpstr>
      <vt:lpstr>Topics for next session</vt:lpstr>
      <vt:lpstr>End of Session ------------------------------------------------------------------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 M Samiul Syed</dc:creator>
  <cp:lastModifiedBy>Indranil</cp:lastModifiedBy>
  <cp:revision>688</cp:revision>
  <dcterms:created xsi:type="dcterms:W3CDTF">2020-07-14T15:06:32Z</dcterms:created>
  <dcterms:modified xsi:type="dcterms:W3CDTF">2020-12-17T21:50:59Z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0x0101006DEEDB71D7038241AD049B396C9A1B29</vt:lpwstr>
  </property>
</Properties>
</file>