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257" r:id="rId5"/>
    <p:sldId id="259" r:id="rId6"/>
    <p:sldId id="401" r:id="rId7"/>
    <p:sldId id="258" r:id="rId8"/>
    <p:sldId id="405" r:id="rId9"/>
    <p:sldId id="406" r:id="rId10"/>
    <p:sldId id="407" r:id="rId11"/>
    <p:sldId id="276" r:id="rId12"/>
    <p:sldId id="408" r:id="rId13"/>
    <p:sldId id="409" r:id="rId14"/>
    <p:sldId id="410" r:id="rId15"/>
    <p:sldId id="411" r:id="rId16"/>
    <p:sldId id="403" r:id="rId17"/>
    <p:sldId id="384" r:id="rId18"/>
    <p:sldId id="399" r:id="rId19"/>
    <p:sldId id="400" r:id="rId20"/>
    <p:sldId id="404" r:id="rId21"/>
    <p:sldId id="412" r:id="rId22"/>
    <p:sldId id="413" r:id="rId23"/>
    <p:sldId id="414" r:id="rId24"/>
    <p:sldId id="270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FC57-02B8-4AEB-980F-DB3190E1332B}" type="datetimeFigureOut">
              <a:rPr lang="en-CA" smtClean="0"/>
              <a:t>2020-12-22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63923-DE86-4874-AFCB-19C3B5426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99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F077-740B-42FF-871D-5B4AEA691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9A8B-1153-48AC-A080-5B3350318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D439-F3C8-46E2-A373-BC6BAE58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B5FCA-BFA7-4FC3-A803-479329B87BA9}"/>
              </a:ext>
            </a:extLst>
          </p:cNvPr>
          <p:cNvSpPr txBox="1"/>
          <p:nvPr userDrawn="1"/>
        </p:nvSpPr>
        <p:spPr>
          <a:xfrm>
            <a:off x="3121892" y="6262454"/>
            <a:ext cx="59482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100" dirty="0"/>
              <a:t>All rights reserved</a:t>
            </a:r>
          </a:p>
          <a:p>
            <a:pPr algn="ctr"/>
            <a:r>
              <a:rPr lang="en-CA" sz="1100" dirty="0"/>
              <a:t>The learning material are </a:t>
            </a:r>
            <a:r>
              <a:rPr lang="en-US" sz="1100" dirty="0"/>
              <a:t>protected by intellectual property right laws</a:t>
            </a:r>
            <a:endParaRPr lang="en-CA" sz="1100" dirty="0"/>
          </a:p>
          <a:p>
            <a:pPr algn="ctr"/>
            <a:r>
              <a:rPr lang="en-CA" sz="1100" dirty="0"/>
              <a:t>Please do not share or duplicate</a:t>
            </a:r>
          </a:p>
        </p:txBody>
      </p:sp>
    </p:spTree>
    <p:extLst>
      <p:ext uri="{BB962C8B-B14F-4D97-AF65-F5344CB8AC3E}">
        <p14:creationId xmlns:p14="http://schemas.microsoft.com/office/powerpoint/2010/main" val="216752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53BA-AF60-4A85-A6A4-09367843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1D6FD-4EE1-434A-9599-8352CEF4D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364B-1A1C-40F3-8E8F-DD88A72B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37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57C94-E37F-4864-8EFB-BF80BD26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85A34-C017-4286-A775-306CC744A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E3CA-1948-49C8-9142-C9FF811B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07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B31A-DF5D-4835-BD8D-3888F43C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8C7F-37FD-4B7B-BF29-1AB40E64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448BA-C347-4CA0-88A2-1448FA85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63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7AC4-59A2-435A-89C7-357AB9F1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415D-901F-4A5D-B1E0-C1830F06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8877-A3B1-43AE-829B-82870F8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93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2925-3357-4047-AB8B-08D3A8BE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2368-1DC1-4A27-9C6C-A9CD9C8AA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0567-C5F5-4F0A-BF67-C68DDF6C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9B98B-249A-478A-980A-60ECBDB8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71F7-CF7D-4F62-ADCF-F07D5D2D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EAF3-B5D3-4505-BCE5-20F1D361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BFA89-9456-4EDC-BF8C-12066CB54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1578-3B40-470C-B664-D679ABAD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1448C-8C92-4BFE-8A67-81027988A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8F744-1954-4C2E-835C-188C1F65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8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98A3-4845-4078-A50B-4683C0CA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6A34B-7E9B-40DD-A91C-E00051F5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9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3A447-B189-4296-B280-772F73DB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0572-0E2E-4AD9-BD66-4B740AD5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D6EE-5D10-4B6B-805E-9BDA5C61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255B-EB0B-4061-BC86-ED662462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5725-FCD1-4F37-BB0A-8A82FBF2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34FF-552A-4DDF-98DF-D509097E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7604D-57B3-4322-958E-B3B1A408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FC11E-EFF4-4C30-9B21-EF943D47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89FE3-E5C7-4217-BEAB-CEC2744A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1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9350-8766-4B1E-8C0B-4B2E0D22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D512-74DF-4271-9F0F-3EE36BAE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A88-D8C4-48AF-B3CC-E0062E27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4C21-B9A8-4FCF-B0A4-1D4867546EB9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86E304C-55EB-49B3-B64A-01A2863CC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7" b="21888"/>
          <a:stretch/>
        </p:blipFill>
        <p:spPr>
          <a:xfrm>
            <a:off x="703877" y="6317686"/>
            <a:ext cx="2070749" cy="4424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2F746-39B2-485C-8679-27190C43C7CF}"/>
              </a:ext>
            </a:extLst>
          </p:cNvPr>
          <p:cNvCxnSpPr>
            <a:cxnSpLocks/>
          </p:cNvCxnSpPr>
          <p:nvPr userDrawn="1"/>
        </p:nvCxnSpPr>
        <p:spPr>
          <a:xfrm>
            <a:off x="0" y="627528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euraldesigner.com/files/datasets/creditcard-fraud.cs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uraldesigner.com/learning/examples/bankruptcy-prevention" TargetMode="External"/><Relationship Id="rId2" Type="http://schemas.openxmlformats.org/officeDocument/2006/relationships/hyperlink" Target="https://www.neuraldesigner.com/files/datasets/creditcard-fraud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hyperlink" Target="https://marutitech.com/ai-and-ml-in-fina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uraldesigner.com/learning/examples/bankruptcy-prevention" TargetMode="External"/><Relationship Id="rId4" Type="http://schemas.openxmlformats.org/officeDocument/2006/relationships/hyperlink" Target="https://www.neuraldesigner.com/learning/examples/credit-card-fraud#ApplicationTyp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1231-CD65-4C77-932C-366624A3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AI applications in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F3556-D983-42D0-8E3B-76ACEB59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Lecture 8</a:t>
            </a:r>
          </a:p>
          <a:p>
            <a:r>
              <a:rPr lang="en-CA" dirty="0"/>
              <a:t>Introduction to Neural Networks</a:t>
            </a:r>
          </a:p>
          <a:p>
            <a:r>
              <a:rPr lang="en-CA" dirty="0"/>
              <a:t>22-Dec-2020</a:t>
            </a:r>
          </a:p>
          <a:p>
            <a:endParaRPr lang="en-CA" dirty="0"/>
          </a:p>
          <a:p>
            <a:r>
              <a:rPr lang="en-CA" dirty="0"/>
              <a:t>Indranil Dutta</a:t>
            </a:r>
          </a:p>
        </p:txBody>
      </p:sp>
    </p:spTree>
    <p:extLst>
      <p:ext uri="{BB962C8B-B14F-4D97-AF65-F5344CB8AC3E}">
        <p14:creationId xmlns:p14="http://schemas.microsoft.com/office/powerpoint/2010/main" val="239746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253330"/>
            <a:ext cx="10515600" cy="4829417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n-CA" sz="3200" dirty="0"/>
              <a:t>Work with the data</a:t>
            </a:r>
          </a:p>
          <a:p>
            <a:pPr marL="0" indent="0">
              <a:buNone/>
            </a:pPr>
            <a:endParaRPr lang="en-CA" sz="900" dirty="0"/>
          </a:p>
          <a:p>
            <a:pPr lvl="1">
              <a:buFontTx/>
              <a:buChar char="-"/>
            </a:pPr>
            <a:r>
              <a:rPr lang="en-CA" sz="2800" dirty="0"/>
              <a:t>Assess input data in terms of</a:t>
            </a:r>
          </a:p>
          <a:p>
            <a:pPr lvl="1">
              <a:buFontTx/>
              <a:buChar char="-"/>
            </a:pPr>
            <a:endParaRPr lang="en-CA" sz="800" dirty="0"/>
          </a:p>
          <a:p>
            <a:pPr lvl="2">
              <a:buFontTx/>
              <a:buChar char="-"/>
            </a:pPr>
            <a:r>
              <a:rPr lang="en-CA" sz="2400" dirty="0"/>
              <a:t>Data file format -&gt; comma separated values (csv), excel etc.</a:t>
            </a:r>
          </a:p>
          <a:p>
            <a:pPr lvl="2">
              <a:buFontTx/>
              <a:buChar char="-"/>
            </a:pPr>
            <a:r>
              <a:rPr lang="en-CA" sz="2400" dirty="0"/>
              <a:t>Separate data</a:t>
            </a:r>
          </a:p>
          <a:p>
            <a:pPr lvl="3">
              <a:buFontTx/>
              <a:buChar char="-"/>
            </a:pPr>
            <a:r>
              <a:rPr lang="en-CA" sz="2200" dirty="0"/>
              <a:t>Inputs to the model</a:t>
            </a:r>
          </a:p>
          <a:p>
            <a:pPr lvl="3">
              <a:buFontTx/>
              <a:buChar char="-"/>
            </a:pPr>
            <a:r>
              <a:rPr lang="en-CA" sz="2200" dirty="0"/>
              <a:t>Target output from the model</a:t>
            </a:r>
          </a:p>
          <a:p>
            <a:pPr lvl="2">
              <a:buFontTx/>
              <a:buChar char="-"/>
            </a:pPr>
            <a:r>
              <a:rPr lang="en-CA" sz="2400" dirty="0"/>
              <a:t>Data types -&gt; numeric, binary etc.</a:t>
            </a:r>
          </a:p>
          <a:p>
            <a:pPr lvl="2">
              <a:buFontTx/>
              <a:buChar char="-"/>
            </a:pPr>
            <a:r>
              <a:rPr lang="en-CA" sz="2400" dirty="0"/>
              <a:t>Are there any missing data?</a:t>
            </a:r>
          </a:p>
          <a:p>
            <a:pPr lvl="2">
              <a:buFontTx/>
              <a:buChar char="-"/>
            </a:pPr>
            <a:r>
              <a:rPr lang="en-CA" sz="2400" dirty="0"/>
              <a:t>Data values</a:t>
            </a:r>
          </a:p>
          <a:p>
            <a:pPr lvl="3">
              <a:buFontTx/>
              <a:buChar char="-"/>
            </a:pPr>
            <a:r>
              <a:rPr lang="en-CA" sz="2200" dirty="0"/>
              <a:t>Is there a need to scale/un-scale the data?</a:t>
            </a:r>
          </a:p>
          <a:p>
            <a:pPr lvl="3">
              <a:buFontTx/>
              <a:buChar char="-"/>
            </a:pPr>
            <a:r>
              <a:rPr lang="en-CA" sz="2200" dirty="0"/>
              <a:t>Are there outliers</a:t>
            </a:r>
          </a:p>
          <a:p>
            <a:pPr lvl="2">
              <a:buFontTx/>
              <a:buChar char="-"/>
            </a:pPr>
            <a:r>
              <a:rPr lang="en-CA" sz="2400" dirty="0"/>
              <a:t>Can correlations be identified?</a:t>
            </a:r>
          </a:p>
          <a:p>
            <a:pPr lvl="2">
              <a:buFontTx/>
              <a:buChar char="-"/>
            </a:pPr>
            <a:r>
              <a:rPr lang="en-CA" sz="2400" dirty="0"/>
              <a:t>Do you have enough data for</a:t>
            </a:r>
          </a:p>
          <a:p>
            <a:pPr lvl="3">
              <a:buFontTx/>
              <a:buChar char="-"/>
            </a:pPr>
            <a:r>
              <a:rPr lang="en-CA" sz="2200" dirty="0"/>
              <a:t>Training the model – 60%</a:t>
            </a:r>
          </a:p>
          <a:p>
            <a:pPr lvl="3">
              <a:buFontTx/>
              <a:buChar char="-"/>
            </a:pPr>
            <a:r>
              <a:rPr lang="en-CA" sz="2200" dirty="0"/>
              <a:t>Refining the model – 20%</a:t>
            </a:r>
          </a:p>
          <a:p>
            <a:pPr lvl="3">
              <a:buFontTx/>
              <a:buChar char="-"/>
            </a:pPr>
            <a:r>
              <a:rPr lang="en-CA" sz="2200" dirty="0"/>
              <a:t>Testing the model – 20%</a:t>
            </a:r>
          </a:p>
          <a:p>
            <a:pPr lvl="2">
              <a:buFontTx/>
              <a:buChar char="-"/>
            </a:pP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03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43986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CA" sz="3200" dirty="0"/>
              <a:t>Choose the tool</a:t>
            </a:r>
          </a:p>
          <a:p>
            <a:pPr lvl="1">
              <a:buFontTx/>
              <a:buChar char="-"/>
            </a:pPr>
            <a:r>
              <a:rPr lang="en-CA" sz="2800" dirty="0"/>
              <a:t>Examine what tool is available</a:t>
            </a:r>
          </a:p>
          <a:p>
            <a:pPr lvl="2">
              <a:buFontTx/>
              <a:buChar char="-"/>
            </a:pPr>
            <a:r>
              <a:rPr lang="en-CA" sz="2400" dirty="0"/>
              <a:t>Code based (e.g. python based)</a:t>
            </a:r>
          </a:p>
          <a:p>
            <a:pPr lvl="2">
              <a:buFontTx/>
              <a:buChar char="-"/>
            </a:pPr>
            <a:r>
              <a:rPr lang="en-CA" sz="2400" dirty="0"/>
              <a:t>PC based application (e.g. Neural designer)</a:t>
            </a:r>
          </a:p>
          <a:p>
            <a:pPr lvl="2">
              <a:buFontTx/>
              <a:buChar char="-"/>
            </a:pPr>
            <a:r>
              <a:rPr lang="en-CA" sz="2400" dirty="0"/>
              <a:t>Cloud based platform (e.g. </a:t>
            </a:r>
            <a:r>
              <a:rPr lang="en-CA" sz="2400" dirty="0" err="1"/>
              <a:t>Aikko</a:t>
            </a:r>
            <a:r>
              <a:rPr lang="en-CA" sz="2400" dirty="0"/>
              <a:t>) </a:t>
            </a:r>
          </a:p>
          <a:p>
            <a:pPr lvl="1">
              <a:buFontTx/>
              <a:buChar char="-"/>
            </a:pPr>
            <a:r>
              <a:rPr lang="en-CA" sz="2800" dirty="0"/>
              <a:t>Each has its own requirements and level of automation</a:t>
            </a:r>
          </a:p>
          <a:p>
            <a:pPr lvl="2">
              <a:buFontTx/>
              <a:buChar char="-"/>
            </a:pPr>
            <a:r>
              <a:rPr lang="en-CA" sz="2400" dirty="0"/>
              <a:t>Automatic scaling of data</a:t>
            </a:r>
          </a:p>
          <a:p>
            <a:pPr lvl="2">
              <a:buFontTx/>
              <a:buChar char="-"/>
            </a:pPr>
            <a:r>
              <a:rPr lang="en-CA" sz="2400" dirty="0"/>
              <a:t>Automatic design of network</a:t>
            </a:r>
          </a:p>
          <a:p>
            <a:pPr lvl="2">
              <a:buFontTx/>
              <a:buChar char="-"/>
            </a:pPr>
            <a:r>
              <a:rPr lang="en-CA" sz="2400" dirty="0"/>
              <a:t>Understand the default settings and what you can customize</a:t>
            </a:r>
          </a:p>
          <a:p>
            <a:pPr lvl="1">
              <a:buFontTx/>
              <a:buChar char="-"/>
            </a:pPr>
            <a:r>
              <a:rPr lang="en-CA" sz="2800" dirty="0"/>
              <a:t>Understand what values/parameters you can change</a:t>
            </a:r>
          </a:p>
          <a:p>
            <a:pPr lvl="2">
              <a:buFontTx/>
              <a:buChar char="-"/>
            </a:pPr>
            <a:r>
              <a:rPr lang="en-CA" sz="2400" dirty="0"/>
              <a:t>Network values like - # of nodes, type of activation functions</a:t>
            </a:r>
          </a:p>
          <a:p>
            <a:pPr lvl="2">
              <a:buFontTx/>
              <a:buChar char="-"/>
            </a:pPr>
            <a:r>
              <a:rPr lang="en-CA" sz="2400" dirty="0"/>
              <a:t>Training values like – epoch, batch, loss measure, optimizing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73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439862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sz="3200" dirty="0"/>
              <a:t>Implement the solution</a:t>
            </a:r>
          </a:p>
          <a:p>
            <a:pPr lvl="1">
              <a:buFontTx/>
              <a:buChar char="-"/>
            </a:pPr>
            <a:r>
              <a:rPr lang="en-CA" sz="2800" dirty="0"/>
              <a:t>Do you</a:t>
            </a:r>
          </a:p>
          <a:p>
            <a:pPr lvl="2">
              <a:buFontTx/>
              <a:buChar char="-"/>
            </a:pPr>
            <a:r>
              <a:rPr lang="en-CA" sz="2400" dirty="0"/>
              <a:t>Need to take the model as code to fit to a larger system?</a:t>
            </a:r>
          </a:p>
          <a:p>
            <a:pPr lvl="2">
              <a:buFontTx/>
              <a:buChar char="-"/>
            </a:pPr>
            <a:r>
              <a:rPr lang="en-CA" sz="2400" dirty="0"/>
              <a:t>Need to publish this to a website for others to interact as</a:t>
            </a:r>
          </a:p>
          <a:p>
            <a:pPr lvl="3">
              <a:buFontTx/>
              <a:buChar char="-"/>
            </a:pPr>
            <a:r>
              <a:rPr lang="en-CA" sz="2200" dirty="0"/>
              <a:t>Single input?</a:t>
            </a:r>
          </a:p>
          <a:p>
            <a:pPr lvl="3">
              <a:buFontTx/>
              <a:buChar char="-"/>
            </a:pPr>
            <a:r>
              <a:rPr lang="en-CA" sz="2200" dirty="0"/>
              <a:t>Multiple input?</a:t>
            </a:r>
          </a:p>
          <a:p>
            <a:pPr lvl="2">
              <a:buFontTx/>
              <a:buChar char="-"/>
            </a:pPr>
            <a:r>
              <a:rPr lang="en-CA" sz="2400" dirty="0"/>
              <a:t>Need it for your own assessment?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29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Case:</a:t>
            </a:r>
            <a:br>
              <a:rPr lang="en-CA" dirty="0"/>
            </a:br>
            <a:r>
              <a:rPr lang="en-CA" dirty="0"/>
              <a:t>Credit Card Fraud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48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Credit Card Fraud Detection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14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Choose application type -&gt; classification project</a:t>
            </a:r>
          </a:p>
          <a:p>
            <a:pPr lvl="2"/>
            <a:r>
              <a:rPr lang="en-CA" sz="2400" dirty="0"/>
              <a:t>Fraudulent / Not fraudulent</a:t>
            </a:r>
          </a:p>
          <a:p>
            <a:pPr lvl="1"/>
            <a:r>
              <a:rPr lang="en-CA" sz="2800" dirty="0"/>
              <a:t>Get the data set </a:t>
            </a:r>
          </a:p>
          <a:p>
            <a:pPr lvl="2"/>
            <a:r>
              <a:rPr lang="en-CA" sz="2000" b="0" i="0" u="none" strike="noStrike" dirty="0">
                <a:solidFill>
                  <a:srgbClr val="65AACD"/>
                </a:solidFill>
                <a:effectLst/>
                <a:latin typeface="Roboto"/>
                <a:hlinkClick r:id="rId2"/>
              </a:rPr>
              <a:t>creditcard-fraud.csv</a:t>
            </a:r>
            <a:endParaRPr lang="en-CA" u="none" strike="noStrike" dirty="0">
              <a:solidFill>
                <a:srgbClr val="000000"/>
              </a:solidFill>
              <a:latin typeface="Roboto"/>
            </a:endParaRPr>
          </a:p>
          <a:p>
            <a:pPr lvl="2"/>
            <a:endParaRPr lang="en-CA" sz="24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https://www.neuraldesigner.com/learning/examples/credit-card-fraud#ApplicationType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1CA3F-A1CC-4F7D-9137-C7DEF55D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57" y="3048000"/>
            <a:ext cx="8322355" cy="26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2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Credit Card Fraud Detection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15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Data instances</a:t>
            </a:r>
          </a:p>
          <a:p>
            <a:pPr lvl="2"/>
            <a:r>
              <a:rPr lang="en-CA" sz="2400" dirty="0"/>
              <a:t>60% training</a:t>
            </a:r>
          </a:p>
          <a:p>
            <a:pPr lvl="2"/>
            <a:r>
              <a:rPr lang="en-CA" sz="2400" dirty="0"/>
              <a:t>20% selection</a:t>
            </a:r>
          </a:p>
          <a:p>
            <a:pPr lvl="2"/>
            <a:r>
              <a:rPr lang="en-CA" sz="2400" dirty="0"/>
              <a:t>20% testing</a:t>
            </a:r>
          </a:p>
          <a:p>
            <a:pPr lvl="1"/>
            <a:r>
              <a:rPr lang="en-CA" sz="2800" dirty="0"/>
              <a:t>See data distribution</a:t>
            </a:r>
          </a:p>
          <a:p>
            <a:pPr lvl="2"/>
            <a:r>
              <a:rPr lang="en-CA" u="none" strike="noStrike" dirty="0">
                <a:solidFill>
                  <a:srgbClr val="000000"/>
                </a:solidFill>
                <a:latin typeface="Roboto"/>
              </a:rPr>
              <a:t>Balanc</a:t>
            </a:r>
            <a:r>
              <a:rPr lang="en-CA" dirty="0">
                <a:solidFill>
                  <a:srgbClr val="000000"/>
                </a:solidFill>
                <a:latin typeface="Roboto"/>
              </a:rPr>
              <a:t>ed vs imbalanced</a:t>
            </a:r>
          </a:p>
          <a:p>
            <a:pPr lvl="2"/>
            <a:r>
              <a:rPr lang="en-CA" u="none" strike="noStrike" dirty="0">
                <a:solidFill>
                  <a:srgbClr val="000000"/>
                </a:solidFill>
                <a:latin typeface="Roboto"/>
              </a:rPr>
              <a:t>See the correlations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Roboto"/>
              </a:rPr>
              <a:t>Build the network</a:t>
            </a:r>
            <a:endParaRPr lang="en-CA" u="none" strike="noStrike" dirty="0">
              <a:solidFill>
                <a:srgbClr val="000000"/>
              </a:solidFill>
              <a:latin typeface="Roboto"/>
            </a:endParaRPr>
          </a:p>
          <a:p>
            <a:pPr lvl="2"/>
            <a:endParaRPr lang="en-CA" sz="24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https://www.neuraldesigner.com/learning/examples/credit-card-fraud#ApplicationType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6F70A-389B-46F4-9E32-2DA8B3B2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294" y="1185366"/>
            <a:ext cx="548950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44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Credit Card Fraud Detection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16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Train the network</a:t>
            </a:r>
          </a:p>
          <a:p>
            <a:pPr lvl="2"/>
            <a:r>
              <a:rPr lang="en-CA" sz="2400" dirty="0"/>
              <a:t>Loss index as default</a:t>
            </a:r>
          </a:p>
          <a:p>
            <a:pPr lvl="2"/>
            <a:r>
              <a:rPr lang="en-CA" sz="2400" dirty="0"/>
              <a:t>Optimization as default</a:t>
            </a:r>
          </a:p>
          <a:p>
            <a:pPr lvl="1"/>
            <a:r>
              <a:rPr lang="en-CA" sz="2800" dirty="0"/>
              <a:t>Model Selection</a:t>
            </a:r>
          </a:p>
          <a:p>
            <a:pPr lvl="2"/>
            <a:r>
              <a:rPr lang="en-CA" sz="2400" dirty="0"/>
              <a:t>Order selection</a:t>
            </a:r>
          </a:p>
          <a:p>
            <a:pPr lvl="2"/>
            <a:r>
              <a:rPr lang="en-CA" sz="2400" dirty="0"/>
              <a:t>Incremental model</a:t>
            </a:r>
          </a:p>
          <a:p>
            <a:pPr lvl="1"/>
            <a:r>
              <a:rPr lang="en-CA" sz="2800" dirty="0"/>
              <a:t>Test the network</a:t>
            </a:r>
          </a:p>
          <a:p>
            <a:pPr lvl="1"/>
            <a:endParaRPr lang="en-CA" sz="28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141756" y="599236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https://www.neuraldesigner.com/learning/examples/credit-card-fraud#ApplicationType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B831C-99CF-4F5C-8003-BBF27273B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12" y="1321296"/>
            <a:ext cx="5823709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Case:</a:t>
            </a:r>
            <a:br>
              <a:rPr lang="en-CA" dirty="0"/>
            </a:br>
            <a:r>
              <a:rPr lang="en-CA" dirty="0"/>
              <a:t>Bankruptcy Prevention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59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Bankruptcy Protection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18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Choose application type -&gt; classification project</a:t>
            </a:r>
          </a:p>
          <a:p>
            <a:pPr lvl="2"/>
            <a:r>
              <a:rPr lang="en-CA" sz="2400" dirty="0"/>
              <a:t>Bankrupt / Not Bankrupt</a:t>
            </a:r>
          </a:p>
          <a:p>
            <a:pPr lvl="1"/>
            <a:r>
              <a:rPr lang="en-CA" sz="2800" dirty="0"/>
              <a:t>Get the data set </a:t>
            </a:r>
          </a:p>
          <a:p>
            <a:pPr lvl="2"/>
            <a:r>
              <a:rPr lang="en-CA" sz="2000" b="0" i="0" u="none" strike="noStrike" dirty="0">
                <a:solidFill>
                  <a:srgbClr val="65AACD"/>
                </a:solidFill>
                <a:effectLst/>
                <a:latin typeface="Roboto"/>
                <a:hlinkClick r:id="rId2"/>
              </a:rPr>
              <a:t>Bankruptcy-prevention.csv</a:t>
            </a:r>
            <a:endParaRPr lang="en-CA" u="none" strike="noStrike" dirty="0">
              <a:solidFill>
                <a:srgbClr val="000000"/>
              </a:solidFill>
              <a:latin typeface="Roboto"/>
            </a:endParaRPr>
          </a:p>
          <a:p>
            <a:pPr lvl="2"/>
            <a:endParaRPr lang="en-CA" sz="24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 : </a:t>
            </a:r>
            <a:r>
              <a:rPr lang="en-CA" sz="900" dirty="0">
                <a:hlinkClick r:id="rId3"/>
              </a:rPr>
              <a:t>https://www.neuraldesigner.com/learning/examples/bankruptcy-prevention</a:t>
            </a:r>
            <a:endParaRPr lang="en-CA" sz="900" dirty="0"/>
          </a:p>
          <a:p>
            <a:pPr algn="l"/>
            <a:endParaRPr lang="en-CA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D78C8-7204-4079-A8F1-79D3D0D96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579" y="3136773"/>
            <a:ext cx="61150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4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Bankruptcy Protection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19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Data instances</a:t>
            </a:r>
          </a:p>
          <a:p>
            <a:pPr lvl="2"/>
            <a:r>
              <a:rPr lang="en-CA" sz="2400" dirty="0"/>
              <a:t>60% training</a:t>
            </a:r>
          </a:p>
          <a:p>
            <a:pPr lvl="2"/>
            <a:r>
              <a:rPr lang="en-CA" sz="2400" dirty="0"/>
              <a:t>20% selection</a:t>
            </a:r>
          </a:p>
          <a:p>
            <a:pPr lvl="2"/>
            <a:r>
              <a:rPr lang="en-CA" sz="2400" dirty="0"/>
              <a:t>20% testing</a:t>
            </a:r>
          </a:p>
          <a:p>
            <a:pPr lvl="1"/>
            <a:r>
              <a:rPr lang="en-CA" sz="2800" dirty="0"/>
              <a:t>See data distribution</a:t>
            </a:r>
          </a:p>
          <a:p>
            <a:pPr lvl="2"/>
            <a:r>
              <a:rPr lang="en-CA" u="none" strike="noStrike" dirty="0">
                <a:solidFill>
                  <a:srgbClr val="000000"/>
                </a:solidFill>
                <a:latin typeface="Roboto"/>
              </a:rPr>
              <a:t>Balanc</a:t>
            </a:r>
            <a:r>
              <a:rPr lang="en-CA" dirty="0">
                <a:solidFill>
                  <a:srgbClr val="000000"/>
                </a:solidFill>
                <a:latin typeface="Roboto"/>
              </a:rPr>
              <a:t>ed vs imbalanced</a:t>
            </a:r>
          </a:p>
          <a:p>
            <a:pPr lvl="2"/>
            <a:r>
              <a:rPr lang="en-CA" u="none" strike="noStrike" dirty="0">
                <a:solidFill>
                  <a:srgbClr val="000000"/>
                </a:solidFill>
                <a:latin typeface="Roboto"/>
              </a:rPr>
              <a:t>See the correlations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Roboto"/>
              </a:rPr>
              <a:t>Build the network</a:t>
            </a:r>
            <a:endParaRPr lang="en-CA" u="none" strike="noStrike" dirty="0">
              <a:solidFill>
                <a:srgbClr val="000000"/>
              </a:solidFill>
              <a:latin typeface="Roboto"/>
            </a:endParaRPr>
          </a:p>
          <a:p>
            <a:pPr lvl="2"/>
            <a:endParaRPr lang="en-CA" sz="24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https://www.neuraldesigner.com/learning/examples/credit-card-fraud#ApplicationType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449D6-2B07-46FF-97BF-82D44E190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37" y="1471197"/>
            <a:ext cx="52673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0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Agenda – Session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3297"/>
          </a:xfrm>
        </p:spPr>
        <p:txBody>
          <a:bodyPr>
            <a:normAutofit/>
          </a:bodyPr>
          <a:lstStyle/>
          <a:p>
            <a:r>
              <a:rPr lang="en-CA" dirty="0"/>
              <a:t>Use of Machine learning in Finance</a:t>
            </a:r>
          </a:p>
          <a:p>
            <a:r>
              <a:rPr lang="en-CA" dirty="0"/>
              <a:t> Key Takeaways </a:t>
            </a:r>
          </a:p>
          <a:p>
            <a:r>
              <a:rPr lang="en-CA" dirty="0"/>
              <a:t>Use Case : Credit Card Fraud Detection.</a:t>
            </a:r>
          </a:p>
          <a:p>
            <a:r>
              <a:rPr lang="en-CA" dirty="0"/>
              <a:t>Use Case : Bankruptcy Prevention.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960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Neural Designer – Use Case – Bankruptcy Protection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20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29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CA" sz="2800" dirty="0"/>
              <a:t>Train the network</a:t>
            </a:r>
          </a:p>
          <a:p>
            <a:pPr lvl="2"/>
            <a:r>
              <a:rPr lang="en-CA" sz="2400" dirty="0"/>
              <a:t>Loss index as default</a:t>
            </a:r>
          </a:p>
          <a:p>
            <a:pPr lvl="2"/>
            <a:r>
              <a:rPr lang="en-CA" sz="2400" dirty="0"/>
              <a:t>Optimization as default</a:t>
            </a:r>
          </a:p>
          <a:p>
            <a:pPr lvl="1"/>
            <a:r>
              <a:rPr lang="en-CA" sz="2800" dirty="0"/>
              <a:t>Model Selection</a:t>
            </a:r>
          </a:p>
          <a:p>
            <a:pPr lvl="2"/>
            <a:r>
              <a:rPr lang="en-CA" sz="2400" dirty="0"/>
              <a:t>Order selection</a:t>
            </a:r>
          </a:p>
          <a:p>
            <a:pPr lvl="2"/>
            <a:r>
              <a:rPr lang="en-CA" sz="2400" dirty="0"/>
              <a:t>Incremental model</a:t>
            </a:r>
          </a:p>
          <a:p>
            <a:pPr lvl="1"/>
            <a:r>
              <a:rPr lang="en-CA" sz="2800" dirty="0"/>
              <a:t>Test the network</a:t>
            </a:r>
          </a:p>
          <a:p>
            <a:pPr lvl="1"/>
            <a:endParaRPr lang="en-CA" sz="2800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EDEB2-97C1-473F-AC91-690B59C3330B}"/>
              </a:ext>
            </a:extLst>
          </p:cNvPr>
          <p:cNvSpPr txBox="1"/>
          <p:nvPr/>
        </p:nvSpPr>
        <p:spPr>
          <a:xfrm>
            <a:off x="1141756" y="599236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 : https://www.neuraldesigner.com/learning/examples/credit-card-fraud#ApplicationType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210CC-55B1-4D4D-A819-4A82F1D2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773" y="1321296"/>
            <a:ext cx="5833026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45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698"/>
          </a:xfrm>
        </p:spPr>
        <p:txBody>
          <a:bodyPr>
            <a:normAutofit fontScale="90000"/>
          </a:bodyPr>
          <a:lstStyle/>
          <a:p>
            <a:r>
              <a:rPr lang="en-CA" dirty="0"/>
              <a:t>References</a:t>
            </a:r>
            <a:br>
              <a:rPr lang="en-CA" dirty="0"/>
            </a:br>
            <a:r>
              <a:rPr lang="en-CA" dirty="0"/>
              <a:t>-------------------------------------------------------------</a:t>
            </a:r>
            <a:br>
              <a:rPr lang="en-CA" dirty="0"/>
            </a:b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21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E21FD-54FC-43DB-A643-DF93A25A8370}"/>
              </a:ext>
            </a:extLst>
          </p:cNvPr>
          <p:cNvSpPr txBox="1"/>
          <p:nvPr/>
        </p:nvSpPr>
        <p:spPr>
          <a:xfrm>
            <a:off x="838200" y="1644134"/>
            <a:ext cx="10916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hlinkClick r:id="rId2"/>
              </a:rPr>
              <a:t>https://marutitech.com/ai-and-ml-in-finance/</a:t>
            </a:r>
            <a:endParaRPr lang="en-CA" sz="1800" dirty="0"/>
          </a:p>
          <a:p>
            <a:r>
              <a:rPr lang="en-CA" sz="1800" dirty="0">
                <a:hlinkClick r:id="rId3"/>
              </a:rPr>
              <a:t>https://towardsdatascience.com/machine-learning-in-finance-why-what-how-d524a2357b56</a:t>
            </a:r>
            <a:endParaRPr lang="en-CA" sz="1800" dirty="0"/>
          </a:p>
          <a:p>
            <a:r>
              <a:rPr lang="en-CA" dirty="0">
                <a:hlinkClick r:id="rId4"/>
              </a:rPr>
              <a:t>https://www.neuraldesigner.com/learning/examples/credit-card-fraud#ApplicationType</a:t>
            </a:r>
            <a:endParaRPr lang="en-CA" dirty="0"/>
          </a:p>
          <a:p>
            <a:r>
              <a:rPr lang="en-CA" dirty="0">
                <a:hlinkClick r:id="rId5"/>
              </a:rPr>
              <a:t>https://www.neuraldesigner.com/learning/examples/bankruptcy-prevention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7466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787A-1E32-45AD-B6B5-B15BA341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 for 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0523-B461-4902-BAD2-B8F00238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Neural Networks – </a:t>
            </a:r>
            <a:r>
              <a:rPr lang="en-CA"/>
              <a:t>Concepts and Practical </a:t>
            </a:r>
            <a:r>
              <a:rPr lang="en-CA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05B4-F301-4203-9E0D-C433A868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02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59BF-8235-4C03-9C42-D085C13E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4939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End of Session</a:t>
            </a:r>
            <a:br>
              <a:rPr lang="en-CA" dirty="0"/>
            </a:br>
            <a:r>
              <a:rPr lang="en-CA" dirty="0"/>
              <a:t>------------------------------------------------------------------</a:t>
            </a:r>
            <a:br>
              <a:rPr lang="en-CA" dirty="0"/>
            </a:br>
            <a:r>
              <a:rPr lang="en-CA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430C0-2306-4CAF-A79C-64DCADE3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3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</a:t>
            </a:r>
            <a:br>
              <a:rPr lang="en-CA" dirty="0"/>
            </a:br>
            <a:r>
              <a:rPr lang="en-CA" dirty="0"/>
              <a:t>Use Cases in Finance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43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in Finance 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439862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dirty="0"/>
              <a:t>Financial monitoring</a:t>
            </a:r>
          </a:p>
          <a:p>
            <a:pPr lvl="1">
              <a:buFontTx/>
              <a:buChar char="-"/>
            </a:pPr>
            <a:r>
              <a:rPr lang="en-CA" dirty="0"/>
              <a:t>Prevent instances like money laundering</a:t>
            </a:r>
          </a:p>
          <a:p>
            <a:pPr>
              <a:buFontTx/>
              <a:buChar char="-"/>
            </a:pPr>
            <a:r>
              <a:rPr lang="en-CA" dirty="0"/>
              <a:t>Assistance with investment decisions</a:t>
            </a:r>
          </a:p>
          <a:p>
            <a:pPr lvl="1">
              <a:buFontTx/>
              <a:buChar char="-"/>
            </a:pPr>
            <a:r>
              <a:rPr lang="en-CA" dirty="0"/>
              <a:t>Able to gain market insights</a:t>
            </a:r>
          </a:p>
          <a:p>
            <a:pPr lvl="2">
              <a:buFontTx/>
              <a:buChar char="-"/>
            </a:pPr>
            <a:r>
              <a:rPr lang="en-CA" dirty="0"/>
              <a:t>Predict future from past data.</a:t>
            </a:r>
          </a:p>
          <a:p>
            <a:pPr>
              <a:buFontTx/>
              <a:buChar char="-"/>
            </a:pPr>
            <a:r>
              <a:rPr lang="en-CA" dirty="0"/>
              <a:t>Process Automation</a:t>
            </a:r>
          </a:p>
          <a:p>
            <a:pPr lvl="1">
              <a:buFontTx/>
              <a:buChar char="-"/>
            </a:pPr>
            <a:r>
              <a:rPr lang="en-CA" dirty="0"/>
              <a:t>Chatbots, workflow automation, employee training</a:t>
            </a:r>
          </a:p>
          <a:p>
            <a:pPr>
              <a:buFontTx/>
              <a:buChar char="-"/>
            </a:pPr>
            <a:r>
              <a:rPr lang="en-CA" dirty="0"/>
              <a:t>Secure Transactions </a:t>
            </a:r>
          </a:p>
          <a:p>
            <a:pPr lvl="1">
              <a:buFontTx/>
              <a:buChar char="-"/>
            </a:pPr>
            <a:r>
              <a:rPr lang="en-CA" dirty="0"/>
              <a:t>Detect those which are fraudulent</a:t>
            </a:r>
          </a:p>
          <a:p>
            <a:pPr lvl="2">
              <a:buFontTx/>
              <a:buChar char="-"/>
            </a:pPr>
            <a:r>
              <a:rPr lang="en-CA" dirty="0"/>
              <a:t>Credit card fraud detection (*)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667CF-EB29-41AC-8962-E95CCF5FD413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https://marutitech.com/ai-and-ml-in-finance/</a:t>
            </a:r>
          </a:p>
        </p:txBody>
      </p:sp>
    </p:spTree>
    <p:extLst>
      <p:ext uri="{BB962C8B-B14F-4D97-AF65-F5344CB8AC3E}">
        <p14:creationId xmlns:p14="http://schemas.microsoft.com/office/powerpoint/2010/main" val="89283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in Finance 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43986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CA" dirty="0"/>
              <a:t>Risk Management</a:t>
            </a:r>
          </a:p>
          <a:p>
            <a:pPr lvl="1">
              <a:buFontTx/>
              <a:buChar char="-"/>
            </a:pPr>
            <a:r>
              <a:rPr lang="en-CA" dirty="0"/>
              <a:t>Monitoring of credit risk (*)</a:t>
            </a:r>
          </a:p>
          <a:p>
            <a:pPr lvl="2">
              <a:buFontTx/>
              <a:buChar char="-"/>
            </a:pPr>
            <a:r>
              <a:rPr lang="en-CA" dirty="0"/>
              <a:t>Probability of not repaying loan outstanding</a:t>
            </a:r>
          </a:p>
          <a:p>
            <a:pPr>
              <a:buFontTx/>
              <a:buChar char="-"/>
            </a:pPr>
            <a:r>
              <a:rPr lang="en-CA" dirty="0"/>
              <a:t>Trading </a:t>
            </a:r>
          </a:p>
          <a:p>
            <a:pPr lvl="1">
              <a:buFontTx/>
              <a:buChar char="-"/>
            </a:pPr>
            <a:r>
              <a:rPr lang="en-CA" dirty="0"/>
              <a:t>Able to detect patterns in real time.</a:t>
            </a:r>
          </a:p>
          <a:p>
            <a:pPr lvl="2">
              <a:buFontTx/>
              <a:buChar char="-"/>
            </a:pPr>
            <a:r>
              <a:rPr lang="en-CA" dirty="0"/>
              <a:t>Best prices for instruments being traded</a:t>
            </a:r>
          </a:p>
          <a:p>
            <a:pPr lvl="2">
              <a:buFontTx/>
              <a:buChar char="-"/>
            </a:pPr>
            <a:r>
              <a:rPr lang="en-CA" dirty="0"/>
              <a:t>Forecast future values (*)</a:t>
            </a:r>
          </a:p>
          <a:p>
            <a:pPr>
              <a:buFontTx/>
              <a:buChar char="-"/>
            </a:pPr>
            <a:r>
              <a:rPr lang="en-CA" dirty="0"/>
              <a:t>Financial advisory</a:t>
            </a:r>
          </a:p>
          <a:p>
            <a:pPr lvl="1">
              <a:buFontTx/>
              <a:buChar char="-"/>
            </a:pPr>
            <a:r>
              <a:rPr lang="en-CA" dirty="0"/>
              <a:t>Robo advisors for suggesting investment portfolios, retirement plans to clients</a:t>
            </a:r>
          </a:p>
          <a:p>
            <a:pPr>
              <a:buFontTx/>
              <a:buChar char="-"/>
            </a:pPr>
            <a:r>
              <a:rPr lang="en-CA" dirty="0"/>
              <a:t>Customer Data Management &amp; Decision Making</a:t>
            </a:r>
          </a:p>
          <a:p>
            <a:pPr lvl="1">
              <a:buFontTx/>
              <a:buChar char="-"/>
            </a:pPr>
            <a:r>
              <a:rPr lang="en-CA" dirty="0"/>
              <a:t>Financial trends for customers</a:t>
            </a:r>
          </a:p>
          <a:p>
            <a:pPr lvl="2">
              <a:buFontTx/>
              <a:buChar char="-"/>
            </a:pPr>
            <a:r>
              <a:rPr lang="en-CA" dirty="0"/>
              <a:t>New products and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667CF-EB29-41AC-8962-E95CCF5FD413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https://marutitech.com/ai-and-ml-in-finance/</a:t>
            </a:r>
          </a:p>
        </p:txBody>
      </p:sp>
    </p:spTree>
    <p:extLst>
      <p:ext uri="{BB962C8B-B14F-4D97-AF65-F5344CB8AC3E}">
        <p14:creationId xmlns:p14="http://schemas.microsoft.com/office/powerpoint/2010/main" val="249259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in Finance 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439862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dirty="0"/>
              <a:t>Customer Service Level Improvement</a:t>
            </a:r>
          </a:p>
          <a:p>
            <a:pPr lvl="1">
              <a:buFontTx/>
              <a:buChar char="-"/>
            </a:pPr>
            <a:r>
              <a:rPr lang="en-CA" dirty="0"/>
              <a:t>Chatbots resolve customer queries</a:t>
            </a:r>
          </a:p>
          <a:p>
            <a:pPr lvl="1">
              <a:buFontTx/>
              <a:buChar char="-"/>
            </a:pPr>
            <a:r>
              <a:rPr lang="en-CA" dirty="0"/>
              <a:t>Offer personalized products / solutions</a:t>
            </a:r>
          </a:p>
          <a:p>
            <a:pPr lvl="2">
              <a:buFontTx/>
              <a:buChar char="-"/>
            </a:pPr>
            <a:r>
              <a:rPr lang="en-CA" dirty="0"/>
              <a:t>Bankruptcy Prevention (*)</a:t>
            </a:r>
          </a:p>
          <a:p>
            <a:pPr>
              <a:buFontTx/>
              <a:buChar char="-"/>
            </a:pPr>
            <a:r>
              <a:rPr lang="en-CA" dirty="0"/>
              <a:t>Customer Retention  </a:t>
            </a:r>
          </a:p>
          <a:p>
            <a:pPr lvl="1">
              <a:buFontTx/>
              <a:buChar char="-"/>
            </a:pPr>
            <a:r>
              <a:rPr lang="en-CA" dirty="0"/>
              <a:t>Design programs based on customer profiles</a:t>
            </a:r>
          </a:p>
          <a:p>
            <a:pPr lvl="2">
              <a:buFontTx/>
              <a:buChar char="-"/>
            </a:pPr>
            <a:r>
              <a:rPr lang="en-CA" dirty="0"/>
              <a:t>Maintain loyalty(*)</a:t>
            </a:r>
          </a:p>
          <a:p>
            <a:pPr>
              <a:buFontTx/>
              <a:buChar char="-"/>
            </a:pPr>
            <a:r>
              <a:rPr lang="en-CA" dirty="0"/>
              <a:t>Marketing</a:t>
            </a:r>
          </a:p>
          <a:p>
            <a:pPr lvl="1">
              <a:buFontTx/>
              <a:buChar char="-"/>
            </a:pPr>
            <a:r>
              <a:rPr lang="en-CA" dirty="0"/>
              <a:t>Design marketing programs for customers</a:t>
            </a:r>
          </a:p>
          <a:p>
            <a:pPr lvl="2">
              <a:buFontTx/>
              <a:buChar char="-"/>
            </a:pPr>
            <a:r>
              <a:rPr lang="en-CA" dirty="0"/>
              <a:t>Prediction based on customer responses (*)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6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667CF-EB29-41AC-8962-E95CCF5FD413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https://marutitech.com/ai-and-ml-in-finance/</a:t>
            </a:r>
          </a:p>
        </p:txBody>
      </p:sp>
    </p:spTree>
    <p:extLst>
      <p:ext uri="{BB962C8B-B14F-4D97-AF65-F5344CB8AC3E}">
        <p14:creationId xmlns:p14="http://schemas.microsoft.com/office/powerpoint/2010/main" val="154623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in Finance :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7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667CF-EB29-41AC-8962-E95CCF5FD413}"/>
              </a:ext>
            </a:extLst>
          </p:cNvPr>
          <p:cNvSpPr txBox="1"/>
          <p:nvPr/>
        </p:nvSpPr>
        <p:spPr>
          <a:xfrm>
            <a:off x="1098214" y="58057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https://towardsdatascience.com/machine-learning-in-finance-why-what-how-d524a2357b56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FCDD5-595F-4B8D-AD9A-AF958D97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35" y="1328737"/>
            <a:ext cx="7143750" cy="41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7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59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439862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sz="3200" dirty="0"/>
              <a:t>Identify the problem</a:t>
            </a:r>
          </a:p>
          <a:p>
            <a:pPr>
              <a:buFontTx/>
              <a:buChar char="-"/>
            </a:pPr>
            <a:endParaRPr lang="en-CA" sz="800" dirty="0"/>
          </a:p>
          <a:p>
            <a:pPr lvl="1">
              <a:buFontTx/>
              <a:buChar char="-"/>
            </a:pPr>
            <a:r>
              <a:rPr lang="en-CA" sz="2800" dirty="0"/>
              <a:t>What type of issue do I have to solve?</a:t>
            </a:r>
          </a:p>
          <a:p>
            <a:pPr lvl="2">
              <a:buFontTx/>
              <a:buChar char="-"/>
            </a:pPr>
            <a:r>
              <a:rPr lang="en-CA" sz="2400" dirty="0"/>
              <a:t>Do I have to predict the future value of something ?</a:t>
            </a:r>
          </a:p>
          <a:p>
            <a:pPr lvl="3">
              <a:buFontTx/>
              <a:buChar char="-"/>
            </a:pPr>
            <a:r>
              <a:rPr lang="en-CA" sz="2200" i="1" dirty="0"/>
              <a:t>Supervised learning, regression/prediction models</a:t>
            </a:r>
          </a:p>
          <a:p>
            <a:pPr lvl="2">
              <a:buFontTx/>
              <a:buChar char="-"/>
            </a:pPr>
            <a:r>
              <a:rPr lang="en-CA" sz="2400" dirty="0"/>
              <a:t>Do I have to predict an outcome or category?</a:t>
            </a:r>
          </a:p>
          <a:p>
            <a:pPr lvl="3">
              <a:buFontTx/>
              <a:buChar char="-"/>
            </a:pPr>
            <a:r>
              <a:rPr lang="en-CA" sz="2200" i="1" dirty="0"/>
              <a:t>Supervised learning, classification models</a:t>
            </a:r>
          </a:p>
          <a:p>
            <a:pPr lvl="2">
              <a:buFontTx/>
              <a:buChar char="-"/>
            </a:pPr>
            <a:r>
              <a:rPr lang="en-CA" sz="2400" dirty="0"/>
              <a:t>Do I have need to understand relationships in the dataset?</a:t>
            </a:r>
          </a:p>
          <a:p>
            <a:pPr lvl="3">
              <a:buFontTx/>
              <a:buChar char="-"/>
            </a:pPr>
            <a:r>
              <a:rPr lang="en-CA" sz="2200" i="1" dirty="0"/>
              <a:t>Unsupervised learning, clustering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04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EDB71D7038241AD049B396C9A1B29" ma:contentTypeVersion="4" ma:contentTypeDescription="Create a new document." ma:contentTypeScope="" ma:versionID="7bc1fbeab53d0018245d8d72599d5aaa">
  <xsd:schema xmlns:xsd="http://www.w3.org/2001/XMLSchema" xmlns:xs="http://www.w3.org/2001/XMLSchema" xmlns:p="http://schemas.microsoft.com/office/2006/metadata/properties" xmlns:ns3="6960afe7-48cf-4992-946d-dacacc612c9c" targetNamespace="http://schemas.microsoft.com/office/2006/metadata/properties" ma:root="true" ma:fieldsID="2ad4e547100cc04669f3211de17ed3b7" ns3:_="">
    <xsd:import namespace="6960afe7-48cf-4992-946d-dacacc612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0afe7-48cf-4992-946d-dacacc612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B57BF-5D2B-47A6-A2D4-18FB1C9B5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60afe7-48cf-4992-946d-dacacc612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E7FFEA-CD60-430F-8888-E85972EF55BD}">
  <ds:schemaRefs>
    <ds:schemaRef ds:uri="http://schemas.microsoft.com/office/infopath/2007/PartnerControls"/>
    <ds:schemaRef ds:uri="http://purl.org/dc/terms/"/>
    <ds:schemaRef ds:uri="http://purl.org/dc/elements/1.1/"/>
    <ds:schemaRef ds:uri="6960afe7-48cf-4992-946d-dacacc612c9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39A6B2-E5D4-48E8-9BA8-1670FDD91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15702</TotalTime>
  <Words>946</Words>
  <Application>Microsoft Office PowerPoint</Application>
  <PresentationFormat>Widescreen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Office Theme</vt:lpstr>
      <vt:lpstr>AI applications in Finance</vt:lpstr>
      <vt:lpstr>Agenda – Session 8</vt:lpstr>
      <vt:lpstr>Machine Learning Use Cases in Finance </vt:lpstr>
      <vt:lpstr>Machine Learning in Finance : Use cases</vt:lpstr>
      <vt:lpstr>Machine Learning in Finance : Use cases</vt:lpstr>
      <vt:lpstr>Machine Learning in Finance : Use cases</vt:lpstr>
      <vt:lpstr>Machine Learning in Finance : Roles</vt:lpstr>
      <vt:lpstr>Key Takeaways</vt:lpstr>
      <vt:lpstr>Key Takeaways</vt:lpstr>
      <vt:lpstr>Key Takeaways</vt:lpstr>
      <vt:lpstr>Key Takeaways</vt:lpstr>
      <vt:lpstr>Key Takeaways</vt:lpstr>
      <vt:lpstr>Use Case: Credit Card Fraud Detection</vt:lpstr>
      <vt:lpstr>Neural Designer – Use Case – Credit Card Fraud Detection  </vt:lpstr>
      <vt:lpstr>Neural Designer – Use Case – Credit Card Fraud Detection  </vt:lpstr>
      <vt:lpstr>Neural Designer – Use Case – Credit Card Fraud Detection  </vt:lpstr>
      <vt:lpstr>Use Case: Bankruptcy Prevention</vt:lpstr>
      <vt:lpstr>Neural Designer – Use Case – Bankruptcy Protection  </vt:lpstr>
      <vt:lpstr>Neural Designer – Use Case – Bankruptcy Protection  </vt:lpstr>
      <vt:lpstr>Neural Designer – Use Case – Bankruptcy Protection  </vt:lpstr>
      <vt:lpstr>References ------------------------------------------------------------- </vt:lpstr>
      <vt:lpstr>Topics for next session</vt:lpstr>
      <vt:lpstr>End of Session ------------------------------------------------------------------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 M Samiul Syed</dc:creator>
  <cp:lastModifiedBy>Indranil</cp:lastModifiedBy>
  <cp:revision>743</cp:revision>
  <dcterms:created xsi:type="dcterms:W3CDTF">2020-07-14T15:06:32Z</dcterms:created>
  <dcterms:modified xsi:type="dcterms:W3CDTF">2020-12-22T18:02:02Z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0x0101006DEEDB71D7038241AD049B396C9A1B29</vt:lpwstr>
  </property>
</Properties>
</file>