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sldIdLst>
    <p:sldId id="257" r:id="rId5"/>
    <p:sldId id="259" r:id="rId6"/>
    <p:sldId id="401" r:id="rId7"/>
    <p:sldId id="416" r:id="rId8"/>
    <p:sldId id="417" r:id="rId9"/>
    <p:sldId id="418" r:id="rId10"/>
    <p:sldId id="420" r:id="rId11"/>
    <p:sldId id="419" r:id="rId12"/>
    <p:sldId id="415" r:id="rId13"/>
    <p:sldId id="421" r:id="rId14"/>
    <p:sldId id="425" r:id="rId15"/>
    <p:sldId id="422" r:id="rId16"/>
    <p:sldId id="423" r:id="rId17"/>
    <p:sldId id="424" r:id="rId18"/>
    <p:sldId id="403" r:id="rId19"/>
    <p:sldId id="384" r:id="rId20"/>
    <p:sldId id="399" r:id="rId21"/>
    <p:sldId id="400" r:id="rId22"/>
    <p:sldId id="404" r:id="rId23"/>
    <p:sldId id="412" r:id="rId24"/>
    <p:sldId id="413" r:id="rId25"/>
    <p:sldId id="414" r:id="rId26"/>
    <p:sldId id="270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FC57-02B8-4AEB-980F-DB3190E1332B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3923-DE86-4874-AFCB-19C3B5426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F077-740B-42FF-871D-5B4AEA69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9A8B-1153-48AC-A080-5B3350318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D439-F3C8-46E2-A373-BC6BAE5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B5FCA-BFA7-4FC3-A803-479329B87BA9}"/>
              </a:ext>
            </a:extLst>
          </p:cNvPr>
          <p:cNvSpPr txBox="1"/>
          <p:nvPr userDrawn="1"/>
        </p:nvSpPr>
        <p:spPr>
          <a:xfrm>
            <a:off x="3121892" y="6262454"/>
            <a:ext cx="59482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100" dirty="0"/>
              <a:t>All rights reserved</a:t>
            </a:r>
          </a:p>
          <a:p>
            <a:pPr algn="ctr"/>
            <a:r>
              <a:rPr lang="en-CA" sz="1100" dirty="0"/>
              <a:t>The learning material are </a:t>
            </a:r>
            <a:r>
              <a:rPr lang="en-US" sz="1100" dirty="0"/>
              <a:t>protected by intellectual property right laws</a:t>
            </a:r>
            <a:endParaRPr lang="en-CA" sz="1100" dirty="0"/>
          </a:p>
          <a:p>
            <a:pPr algn="ctr"/>
            <a:r>
              <a:rPr lang="en-CA" sz="1100" dirty="0"/>
              <a:t>Please do not share or duplicate</a:t>
            </a:r>
          </a:p>
        </p:txBody>
      </p:sp>
    </p:spTree>
    <p:extLst>
      <p:ext uri="{BB962C8B-B14F-4D97-AF65-F5344CB8AC3E}">
        <p14:creationId xmlns:p14="http://schemas.microsoft.com/office/powerpoint/2010/main" val="21675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53BA-AF60-4A85-A6A4-09367843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1D6FD-4EE1-434A-9599-8352CEF4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364B-1A1C-40F3-8E8F-DD88A72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3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57C94-E37F-4864-8EFB-BF80BD26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5A34-C017-4286-A775-306CC744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3CA-1948-49C8-9142-C9FF811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0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31A-DF5D-4835-BD8D-3888F43C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8C7F-37FD-4B7B-BF29-1AB40E64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48BA-C347-4CA0-88A2-1448FA85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6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7AC4-59A2-435A-89C7-357AB9F1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415D-901F-4A5D-B1E0-C1830F06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8877-A3B1-43AE-829B-82870F8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9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2925-3357-4047-AB8B-08D3A8BE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2368-1DC1-4A27-9C6C-A9CD9C8AA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0567-C5F5-4F0A-BF67-C68DDF6C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B98B-249A-478A-980A-60ECBDB8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71F7-CF7D-4F62-ADCF-F07D5D2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EAF3-B5D3-4505-BCE5-20F1D361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BFA89-9456-4EDC-BF8C-12066CB5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1578-3B40-470C-B664-D679ABAD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1448C-8C92-4BFE-8A67-81027988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8F744-1954-4C2E-835C-188C1F6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98A3-4845-4078-A50B-4683C0CA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6A34B-7E9B-40DD-A91C-E00051F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A447-B189-4296-B280-772F73D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0572-0E2E-4AD9-BD66-4B740AD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D6EE-5D10-4B6B-805E-9BDA5C61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255B-EB0B-4061-BC86-ED66246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5725-FCD1-4F37-BB0A-8A82FBF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34FF-552A-4DDF-98DF-D509097E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604D-57B3-4322-958E-B3B1A408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C11E-EFF4-4C30-9B21-EF943D47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9FE3-E5C7-4217-BEAB-CEC2744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9350-8766-4B1E-8C0B-4B2E0D2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D512-74DF-4271-9F0F-3EE36BAE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A88-D8C4-48AF-B3CC-E0062E27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4C21-B9A8-4FCF-B0A4-1D4867546EB9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86E304C-55EB-49B3-B64A-01A2863CC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7" b="21888"/>
          <a:stretch/>
        </p:blipFill>
        <p:spPr>
          <a:xfrm>
            <a:off x="703877" y="6317686"/>
            <a:ext cx="2070749" cy="4424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F746-39B2-485C-8679-27190C43C7CF}"/>
              </a:ext>
            </a:extLst>
          </p:cNvPr>
          <p:cNvCxnSpPr>
            <a:cxnSpLocks/>
          </p:cNvCxnSpPr>
          <p:nvPr userDrawn="1"/>
        </p:nvCxnSpPr>
        <p:spPr>
          <a:xfrm>
            <a:off x="0" y="62752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raldesigner.com/learning/tutorials/training-strategy" TargetMode="External"/><Relationship Id="rId2" Type="http://schemas.openxmlformats.org/officeDocument/2006/relationships/hyperlink" Target="https://www.neuraldesigner.com/blog/5_algorithms_to_train_a_neural_networ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driveninvestor/l1-l2-regularization-7f1b4fe948f2" TargetMode="External"/><Relationship Id="rId2" Type="http://schemas.openxmlformats.org/officeDocument/2006/relationships/hyperlink" Target="https://www.neuraldesigner.com/blog/5_algorithms_to_train_a_neural_network%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rchive/msdn-magazine/2015/february/test-run-l1-and-l2-regularization-for-machine-learn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euraldesigner.com/files/datasets/creditcard-fraud.csv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raldesigner.com/learning/examples/bankruptcy-prevention" TargetMode="External"/><Relationship Id="rId2" Type="http://schemas.openxmlformats.org/officeDocument/2006/relationships/hyperlink" Target="https://www.neuraldesigner.com/files/datasets/creditcard-fraud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uraldesigner.com/learning/tutorials/training-strategy" TargetMode="External"/><Relationship Id="rId3" Type="http://schemas.openxmlformats.org/officeDocument/2006/relationships/hyperlink" Target="https://www.neuraldesigner.com/learning/examples/bankruptcy-prevention" TargetMode="External"/><Relationship Id="rId7" Type="http://schemas.openxmlformats.org/officeDocument/2006/relationships/hyperlink" Target="https://www.neuraldesigner.com/blog/5_algorithms_to_train_a_neural_network" TargetMode="External"/><Relationship Id="rId2" Type="http://schemas.openxmlformats.org/officeDocument/2006/relationships/hyperlink" Target="https://www.neuraldesigner.com/learning/examples/credit-card-fraud#Application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deep-learning-which-loss-and-activation-functions-should-i-use-ac02f1c56aa8" TargetMode="External"/><Relationship Id="rId5" Type="http://schemas.openxmlformats.org/officeDocument/2006/relationships/hyperlink" Target="https://medium.com/@siddharth654choudhary/how-to-choose-best-activation-function-for-you-model-8af90557245b" TargetMode="External"/><Relationship Id="rId10" Type="http://schemas.openxmlformats.org/officeDocument/2006/relationships/hyperlink" Target="https://docs.microsoft.com/en-us/archive/msdn-magazine/2015/february/test-run-l1-and-l2-regularization-for-machine-learning" TargetMode="External"/><Relationship Id="rId4" Type="http://schemas.openxmlformats.org/officeDocument/2006/relationships/hyperlink" Target="https://missinglink.ai/guides/neural-network-concepts/7-types-neural-network-activation-functions-right/" TargetMode="External"/><Relationship Id="rId9" Type="http://schemas.openxmlformats.org/officeDocument/2006/relationships/hyperlink" Target="https://medium.com/datadriveninvestor/l1-l2-regularization-7f1b4fe948f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iddharth654choudhary/how-to-choose-best-activation-function-for-you-model-8af90557245b" TargetMode="External"/><Relationship Id="rId2" Type="http://schemas.openxmlformats.org/officeDocument/2006/relationships/hyperlink" Target="https://missinglink.ai/guides/neural-network-concepts/7-types-neural-network-activation-functions-righ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iddharth654choudhary/how-to-choose-best-activation-function-for-you-model-8af90557245b" TargetMode="External"/><Relationship Id="rId2" Type="http://schemas.openxmlformats.org/officeDocument/2006/relationships/hyperlink" Target="https://missinglink.ai/guides/neural-network-concepts/7-types-neural-network-activation-functions-righ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iddharth654choudhary/how-to-choose-best-activation-function-for-you-model-8af90557245b" TargetMode="External"/><Relationship Id="rId2" Type="http://schemas.openxmlformats.org/officeDocument/2006/relationships/hyperlink" Target="https://missinglink.ai/guides/neural-network-concepts/7-types-neural-network-activation-functions-righ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1231-CD65-4C77-932C-366624A3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 applications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F3556-D983-42D0-8E3B-76ACEB59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Lecture 9</a:t>
            </a:r>
          </a:p>
          <a:p>
            <a:r>
              <a:rPr lang="en-CA" dirty="0"/>
              <a:t>Introduction to Neural Networks</a:t>
            </a:r>
          </a:p>
          <a:p>
            <a:r>
              <a:rPr lang="en-CA" dirty="0"/>
              <a:t>29-Dec-2020</a:t>
            </a:r>
          </a:p>
          <a:p>
            <a:endParaRPr lang="en-CA" dirty="0"/>
          </a:p>
          <a:p>
            <a:r>
              <a:rPr lang="en-CA" dirty="0"/>
              <a:t>Indranil Dutta</a:t>
            </a:r>
          </a:p>
        </p:txBody>
      </p:sp>
    </p:spTree>
    <p:extLst>
      <p:ext uri="{BB962C8B-B14F-4D97-AF65-F5344CB8AC3E}">
        <p14:creationId xmlns:p14="http://schemas.microsoft.com/office/powerpoint/2010/main" val="23974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Optimization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86" y="1252529"/>
            <a:ext cx="10515600" cy="4683447"/>
          </a:xfrm>
        </p:spPr>
        <p:txBody>
          <a:bodyPr>
            <a:normAutofit/>
          </a:bodyPr>
          <a:lstStyle/>
          <a:p>
            <a:r>
              <a:rPr lang="en-CA" dirty="0"/>
              <a:t>Learning Process for the network</a:t>
            </a:r>
          </a:p>
          <a:p>
            <a:pPr marL="0" indent="0">
              <a:buNone/>
            </a:pPr>
            <a:endParaRPr lang="en-CA" sz="1200" dirty="0"/>
          </a:p>
          <a:p>
            <a:r>
              <a:rPr lang="en-CA" dirty="0"/>
              <a:t>Different techniques have different</a:t>
            </a:r>
          </a:p>
          <a:p>
            <a:pPr lvl="1"/>
            <a:r>
              <a:rPr lang="en-CA" dirty="0"/>
              <a:t>Memory requirements</a:t>
            </a:r>
          </a:p>
          <a:p>
            <a:pPr lvl="1"/>
            <a:r>
              <a:rPr lang="en-CA" dirty="0"/>
              <a:t>Processing speeds</a:t>
            </a:r>
          </a:p>
          <a:p>
            <a:pPr lvl="1"/>
            <a:r>
              <a:rPr lang="en-CA" dirty="0"/>
              <a:t>Precision</a:t>
            </a:r>
          </a:p>
          <a:p>
            <a:pPr marL="0" indent="0">
              <a:buNone/>
            </a:pPr>
            <a:endParaRPr lang="en-CA" sz="1200" dirty="0"/>
          </a:p>
          <a:p>
            <a:r>
              <a:rPr lang="en-CA" dirty="0"/>
              <a:t>Minimization of loss function (loss index)</a:t>
            </a:r>
          </a:p>
          <a:p>
            <a:pPr lvl="1"/>
            <a:r>
              <a:rPr lang="en-CA" dirty="0"/>
              <a:t>Error </a:t>
            </a:r>
          </a:p>
          <a:p>
            <a:pPr lvl="1"/>
            <a:r>
              <a:rPr lang="en-CA" dirty="0"/>
              <a:t>Regularization (prevent overfitting)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 </a:t>
            </a:r>
            <a:r>
              <a:rPr lang="en-CA" sz="900" dirty="0">
                <a:hlinkClick r:id="rId2"/>
              </a:rPr>
              <a:t>https://www.neuraldesigner.com/blog/5_algorithms_to_train_a_neural_network</a:t>
            </a:r>
            <a:r>
              <a:rPr lang="en-CA" sz="900" dirty="0"/>
              <a:t>, </a:t>
            </a:r>
            <a:r>
              <a:rPr lang="en-CA" sz="900" dirty="0">
                <a:hlinkClick r:id="rId3"/>
              </a:rPr>
              <a:t>https://www.neuraldesigner.com/learning/tutorials/training-strategy</a:t>
            </a:r>
            <a:endParaRPr lang="en-CA" sz="900" dirty="0"/>
          </a:p>
          <a:p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83908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Errors: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39" y="1087276"/>
            <a:ext cx="10515600" cy="468344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Types:</a:t>
            </a:r>
          </a:p>
          <a:p>
            <a:pPr lvl="1"/>
            <a:r>
              <a:rPr lang="en-CA" dirty="0"/>
              <a:t>Mean Squared Error (MSE)</a:t>
            </a:r>
          </a:p>
          <a:p>
            <a:pPr lvl="2"/>
            <a:r>
              <a:rPr lang="en-CA" dirty="0"/>
              <a:t>Differences between the network output and the desired (target)</a:t>
            </a:r>
          </a:p>
          <a:p>
            <a:pPr lvl="1"/>
            <a:r>
              <a:rPr lang="en-CA" dirty="0"/>
              <a:t> Normalized Squared Error (NSE)</a:t>
            </a:r>
          </a:p>
          <a:p>
            <a:pPr lvl="2"/>
            <a:r>
              <a:rPr lang="en-CA" dirty="0"/>
              <a:t>Can be considered the default for regression type problems.</a:t>
            </a:r>
          </a:p>
          <a:p>
            <a:pPr lvl="2"/>
            <a:r>
              <a:rPr lang="en-CA" dirty="0"/>
              <a:t>Similar to MSE</a:t>
            </a:r>
          </a:p>
          <a:p>
            <a:pPr lvl="1"/>
            <a:r>
              <a:rPr lang="en-CA" dirty="0"/>
              <a:t>Weighted Square Error</a:t>
            </a:r>
          </a:p>
          <a:p>
            <a:pPr lvl="2"/>
            <a:r>
              <a:rPr lang="en-CA" dirty="0"/>
              <a:t>Used for two category classifications where target are unbalanced</a:t>
            </a:r>
          </a:p>
          <a:p>
            <a:pPr lvl="3"/>
            <a:r>
              <a:rPr lang="en-CA" dirty="0"/>
              <a:t>One category much greater than the other.</a:t>
            </a:r>
          </a:p>
          <a:p>
            <a:pPr lvl="3"/>
            <a:r>
              <a:rPr lang="en-CA" dirty="0"/>
              <a:t>Gives different weights to positive and negative outcomes. </a:t>
            </a:r>
          </a:p>
          <a:p>
            <a:pPr lvl="1"/>
            <a:r>
              <a:rPr lang="en-CA" dirty="0"/>
              <a:t>Cross Entropy Error</a:t>
            </a:r>
          </a:p>
          <a:p>
            <a:pPr lvl="3"/>
            <a:r>
              <a:rPr lang="en-CA" dirty="0"/>
              <a:t>Used for two category classifications where target values are 0 or 1</a:t>
            </a:r>
          </a:p>
          <a:p>
            <a:pPr lvl="1"/>
            <a:r>
              <a:rPr lang="en-CA" dirty="0" err="1"/>
              <a:t>Minkowski</a:t>
            </a:r>
            <a:r>
              <a:rPr lang="en-CA" dirty="0"/>
              <a:t> Error</a:t>
            </a:r>
          </a:p>
          <a:p>
            <a:pPr lvl="2"/>
            <a:r>
              <a:rPr lang="en-CA" dirty="0"/>
              <a:t>When there are outliers </a:t>
            </a:r>
          </a:p>
          <a:p>
            <a:pPr marL="914400" lvl="2" indent="0">
              <a:buNone/>
            </a:pPr>
            <a:endParaRPr lang="en-CA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 https://www.neuraldesigner.com/learning/tutorials/training-strategy</a:t>
            </a:r>
          </a:p>
        </p:txBody>
      </p:sp>
    </p:spTree>
    <p:extLst>
      <p:ext uri="{BB962C8B-B14F-4D97-AF65-F5344CB8AC3E}">
        <p14:creationId xmlns:p14="http://schemas.microsoft.com/office/powerpoint/2010/main" val="158122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Optimization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86" y="1252529"/>
            <a:ext cx="10515600" cy="468344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Types</a:t>
            </a:r>
          </a:p>
          <a:p>
            <a:pPr lvl="1"/>
            <a:r>
              <a:rPr lang="en-CA" dirty="0"/>
              <a:t>Gradient descent</a:t>
            </a:r>
          </a:p>
          <a:p>
            <a:pPr lvl="2"/>
            <a:r>
              <a:rPr lang="en-CA" dirty="0"/>
              <a:t>Straight forward but needs many cycles or iterations.</a:t>
            </a:r>
          </a:p>
          <a:p>
            <a:pPr lvl="2"/>
            <a:r>
              <a:rPr lang="en-CA" dirty="0"/>
              <a:t>Suitable for massive networks with a lot of parameters (in thousands)</a:t>
            </a:r>
          </a:p>
          <a:p>
            <a:pPr lvl="1"/>
            <a:r>
              <a:rPr lang="en-CA" dirty="0"/>
              <a:t>Newton’s method</a:t>
            </a:r>
          </a:p>
          <a:p>
            <a:pPr lvl="2"/>
            <a:r>
              <a:rPr lang="en-CA" dirty="0"/>
              <a:t>Requires less no of cycles.</a:t>
            </a:r>
          </a:p>
          <a:p>
            <a:pPr lvl="2"/>
            <a:r>
              <a:rPr lang="en-CA" dirty="0"/>
              <a:t>Needs more processing for calculations.</a:t>
            </a:r>
          </a:p>
          <a:p>
            <a:pPr lvl="1"/>
            <a:r>
              <a:rPr lang="en-CA" dirty="0"/>
              <a:t>Conjugate descent</a:t>
            </a:r>
          </a:p>
          <a:p>
            <a:pPr lvl="2"/>
            <a:r>
              <a:rPr lang="en-CA" dirty="0"/>
              <a:t>In between Gradient descent and Newton’s methods w.r.t cycles.</a:t>
            </a:r>
          </a:p>
          <a:p>
            <a:pPr lvl="2"/>
            <a:r>
              <a:rPr lang="en-CA" dirty="0"/>
              <a:t>Also suitable for massive networks</a:t>
            </a:r>
          </a:p>
          <a:p>
            <a:pPr lvl="1"/>
            <a:r>
              <a:rPr lang="en-CA" dirty="0"/>
              <a:t>Quasi Newton method</a:t>
            </a:r>
          </a:p>
          <a:p>
            <a:pPr lvl="2"/>
            <a:r>
              <a:rPr lang="en-CA" dirty="0"/>
              <a:t>Faster than Gradient and Conjugate gradient</a:t>
            </a:r>
          </a:p>
          <a:p>
            <a:pPr lvl="2"/>
            <a:r>
              <a:rPr lang="en-CA" dirty="0"/>
              <a:t>Less processing w.r.t to Newton’s method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Levenberg-Marquardt algorithm</a:t>
            </a:r>
          </a:p>
          <a:p>
            <a:pPr lvl="2">
              <a:lnSpc>
                <a:spcPct val="100000"/>
              </a:lnSpc>
            </a:pPr>
            <a:r>
              <a:rPr lang="en-CA" dirty="0"/>
              <a:t>Only used with the particular type of error function (sum-of-squared)</a:t>
            </a:r>
          </a:p>
          <a:p>
            <a:pPr lvl="2">
              <a:lnSpc>
                <a:spcPct val="100000"/>
              </a:lnSpc>
            </a:pPr>
            <a:r>
              <a:rPr lang="en-CA" dirty="0"/>
              <a:t>Not for big data sets</a:t>
            </a:r>
          </a:p>
          <a:p>
            <a:pPr lvl="1"/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 https://www.neuraldesigner.com/blog/5_algorithms_to_train_a_neural_network</a:t>
            </a:r>
          </a:p>
        </p:txBody>
      </p:sp>
    </p:spTree>
    <p:extLst>
      <p:ext uri="{BB962C8B-B14F-4D97-AF65-F5344CB8AC3E}">
        <p14:creationId xmlns:p14="http://schemas.microsoft.com/office/powerpoint/2010/main" val="51543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Optimization methods: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 https://www.neuraldesigner.com/blog/5_algorithms_to_train_a_neural_network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2C8D3-BF1B-4219-8423-D938E2CE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752600"/>
            <a:ext cx="6057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0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88"/>
            <a:ext cx="10515600" cy="723072"/>
          </a:xfrm>
        </p:spPr>
        <p:txBody>
          <a:bodyPr/>
          <a:lstStyle/>
          <a:p>
            <a:r>
              <a:rPr lang="en-CA" dirty="0"/>
              <a:t>Regularization: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00" y="903284"/>
            <a:ext cx="10515600" cy="483170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Minimization of loss function</a:t>
            </a:r>
          </a:p>
          <a:p>
            <a:pPr lvl="1"/>
            <a:r>
              <a:rPr lang="en-CA" dirty="0"/>
              <a:t>Error + Regularization (prevent overfitting)</a:t>
            </a:r>
          </a:p>
          <a:p>
            <a:r>
              <a:rPr lang="en-CA" dirty="0"/>
              <a:t>Two ways</a:t>
            </a:r>
          </a:p>
          <a:p>
            <a:pPr lvl="1"/>
            <a:r>
              <a:rPr lang="en-CA" dirty="0"/>
              <a:t>L1</a:t>
            </a:r>
          </a:p>
          <a:p>
            <a:pPr lvl="2"/>
            <a:r>
              <a:rPr lang="en-CA" dirty="0"/>
              <a:t>Supports feature selection – those inputs that contribute more</a:t>
            </a:r>
          </a:p>
          <a:p>
            <a:pPr lvl="2"/>
            <a:r>
              <a:rPr lang="en-CA" dirty="0"/>
              <a:t>Generates simpler model</a:t>
            </a:r>
          </a:p>
          <a:p>
            <a:pPr lvl="2"/>
            <a:r>
              <a:rPr lang="en-CA" dirty="0"/>
              <a:t>Not good for learning complex patterns</a:t>
            </a:r>
          </a:p>
          <a:p>
            <a:pPr lvl="2"/>
            <a:r>
              <a:rPr lang="en-CA" dirty="0"/>
              <a:t>Deals with outliers effectively</a:t>
            </a:r>
          </a:p>
          <a:p>
            <a:pPr lvl="1"/>
            <a:r>
              <a:rPr lang="en-CA" dirty="0"/>
              <a:t>L2</a:t>
            </a:r>
          </a:p>
          <a:p>
            <a:pPr lvl="2"/>
            <a:r>
              <a:rPr lang="en-CA" dirty="0"/>
              <a:t>Does not support feature selection – all inputs contribute near equally.</a:t>
            </a:r>
          </a:p>
          <a:p>
            <a:pPr lvl="2"/>
            <a:r>
              <a:rPr lang="en-CA" dirty="0"/>
              <a:t>Good for learning complex patterns</a:t>
            </a:r>
          </a:p>
          <a:p>
            <a:pPr lvl="2"/>
            <a:r>
              <a:rPr lang="en-CA" dirty="0"/>
              <a:t>Does not deal well with outliers.</a:t>
            </a:r>
          </a:p>
          <a:p>
            <a:pPr lvl="1"/>
            <a:r>
              <a:rPr lang="en-CA" dirty="0"/>
              <a:t>Regularization weights</a:t>
            </a:r>
          </a:p>
          <a:p>
            <a:pPr lvl="2"/>
            <a:r>
              <a:rPr lang="en-CA" dirty="0"/>
              <a:t>Single values used in the regularization process</a:t>
            </a:r>
          </a:p>
          <a:p>
            <a:pPr lvl="3"/>
            <a:r>
              <a:rPr lang="en-CA" dirty="0"/>
              <a:t>Default values – L1 : 0.005 , L2: 0.001</a:t>
            </a:r>
          </a:p>
          <a:p>
            <a:pPr lvl="3"/>
            <a:endParaRPr lang="en-CA" dirty="0"/>
          </a:p>
          <a:p>
            <a:pPr lvl="1"/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 </a:t>
            </a:r>
            <a:r>
              <a:rPr lang="en-CA" sz="900" dirty="0">
                <a:hlinkClick r:id="rId2"/>
              </a:rPr>
              <a:t>https://www.neuraldesigner.com/blog/5_algorithms_to_train_a_neural_network /</a:t>
            </a:r>
            <a:r>
              <a:rPr lang="en-CA" sz="900" dirty="0"/>
              <a:t> </a:t>
            </a:r>
            <a:r>
              <a:rPr lang="en-CA" sz="900" dirty="0">
                <a:hlinkClick r:id="rId3"/>
              </a:rPr>
              <a:t>https://medium.com/datadriveninvestor/l1-l2-regularization-7f1b4fe948f2</a:t>
            </a:r>
            <a:r>
              <a:rPr lang="en-CA" sz="900" dirty="0"/>
              <a:t>, </a:t>
            </a:r>
            <a:r>
              <a:rPr lang="en-CA" sz="900" dirty="0">
                <a:hlinkClick r:id="rId4"/>
              </a:rPr>
              <a:t>https://docs.microsoft.com/en-us/archive/msdn-magazine/2015/february/test-run-l1-and-l2-regularization-for-machine-learning</a:t>
            </a:r>
            <a:endParaRPr lang="en-CA" sz="900" dirty="0"/>
          </a:p>
          <a:p>
            <a:endParaRPr lang="en-CA" sz="900" dirty="0"/>
          </a:p>
          <a:p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98310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Case:</a:t>
            </a:r>
            <a:br>
              <a:rPr lang="en-CA" dirty="0"/>
            </a:br>
            <a:r>
              <a:rPr lang="en-CA" dirty="0"/>
              <a:t>Credit Card Fraud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48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Credit Card Fraud Detection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16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Choose application type -&gt; classification project</a:t>
            </a:r>
          </a:p>
          <a:p>
            <a:pPr lvl="2"/>
            <a:r>
              <a:rPr lang="en-CA" sz="2400" dirty="0"/>
              <a:t>Fraudulent / Not fraudulent</a:t>
            </a:r>
          </a:p>
          <a:p>
            <a:pPr lvl="1"/>
            <a:r>
              <a:rPr lang="en-CA" sz="2800" dirty="0"/>
              <a:t>Get the data set </a:t>
            </a:r>
          </a:p>
          <a:p>
            <a:pPr lvl="2"/>
            <a:r>
              <a:rPr lang="en-CA" sz="2000" b="0" i="0" u="none" strike="noStrike" dirty="0">
                <a:solidFill>
                  <a:srgbClr val="65AACD"/>
                </a:solidFill>
                <a:effectLst/>
                <a:latin typeface="Roboto"/>
                <a:hlinkClick r:id="rId2"/>
              </a:rPr>
              <a:t>creditcard-fraud.csv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1CA3F-A1CC-4F7D-9137-C7DEF55D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57" y="3048000"/>
            <a:ext cx="8322355" cy="26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2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Credit Card Fraud Detection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17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Data instances</a:t>
            </a:r>
          </a:p>
          <a:p>
            <a:pPr lvl="2"/>
            <a:r>
              <a:rPr lang="en-CA" sz="2400" dirty="0"/>
              <a:t>60% training</a:t>
            </a:r>
          </a:p>
          <a:p>
            <a:pPr lvl="2"/>
            <a:r>
              <a:rPr lang="en-CA" sz="2400" dirty="0"/>
              <a:t>20% selection</a:t>
            </a:r>
          </a:p>
          <a:p>
            <a:pPr lvl="2"/>
            <a:r>
              <a:rPr lang="en-CA" sz="2400" dirty="0"/>
              <a:t>20% testing</a:t>
            </a:r>
          </a:p>
          <a:p>
            <a:pPr lvl="1"/>
            <a:r>
              <a:rPr lang="en-CA" sz="2800" dirty="0"/>
              <a:t>See data distribution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Balanc</a:t>
            </a:r>
            <a:r>
              <a:rPr lang="en-CA" dirty="0">
                <a:solidFill>
                  <a:srgbClr val="000000"/>
                </a:solidFill>
                <a:latin typeface="Roboto"/>
              </a:rPr>
              <a:t>ed vs imbalanced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See the correlations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Roboto"/>
              </a:rPr>
              <a:t>Build the network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6F70A-389B-46F4-9E32-2DA8B3B2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94" y="1185366"/>
            <a:ext cx="548950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Credit Card Fraud Detection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18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Train the network</a:t>
            </a:r>
          </a:p>
          <a:p>
            <a:pPr lvl="2"/>
            <a:r>
              <a:rPr lang="en-CA" sz="2400" dirty="0"/>
              <a:t>Loss index as default</a:t>
            </a:r>
          </a:p>
          <a:p>
            <a:pPr lvl="2"/>
            <a:r>
              <a:rPr lang="en-CA" sz="2400" dirty="0"/>
              <a:t>Optimization as default</a:t>
            </a:r>
          </a:p>
          <a:p>
            <a:pPr lvl="1"/>
            <a:r>
              <a:rPr lang="en-CA" sz="2800" dirty="0"/>
              <a:t>Model Selection</a:t>
            </a:r>
          </a:p>
          <a:p>
            <a:pPr lvl="2"/>
            <a:r>
              <a:rPr lang="en-CA" sz="2400" dirty="0"/>
              <a:t>Order selection</a:t>
            </a:r>
          </a:p>
          <a:p>
            <a:pPr lvl="2"/>
            <a:r>
              <a:rPr lang="en-CA" sz="2400" dirty="0"/>
              <a:t>Incremental model</a:t>
            </a:r>
          </a:p>
          <a:p>
            <a:pPr lvl="1"/>
            <a:r>
              <a:rPr lang="en-CA" sz="2800" dirty="0"/>
              <a:t>Test the network</a:t>
            </a:r>
          </a:p>
          <a:p>
            <a:pPr lvl="1"/>
            <a:endParaRPr lang="en-CA" sz="28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141756" y="599236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B831C-99CF-4F5C-8003-BBF27273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2" y="1321296"/>
            <a:ext cx="5823709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Case:</a:t>
            </a:r>
            <a:br>
              <a:rPr lang="en-CA" dirty="0"/>
            </a:br>
            <a:r>
              <a:rPr lang="en-CA" dirty="0"/>
              <a:t>Bankruptcy Prevention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5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Agenda – Session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3297"/>
          </a:xfrm>
        </p:spPr>
        <p:txBody>
          <a:bodyPr>
            <a:normAutofit/>
          </a:bodyPr>
          <a:lstStyle/>
          <a:p>
            <a:r>
              <a:rPr lang="en-CA" dirty="0"/>
              <a:t>Review of </a:t>
            </a:r>
          </a:p>
          <a:p>
            <a:pPr lvl="1"/>
            <a:r>
              <a:rPr lang="en-CA" dirty="0"/>
              <a:t>Activation functions</a:t>
            </a:r>
          </a:p>
          <a:p>
            <a:pPr lvl="1"/>
            <a:r>
              <a:rPr lang="en-CA" dirty="0"/>
              <a:t>Errors and Optimization methods</a:t>
            </a:r>
          </a:p>
          <a:p>
            <a:r>
              <a:rPr lang="en-CA" dirty="0"/>
              <a:t>Use Case : Credit Card Fraud Detection continued.</a:t>
            </a:r>
          </a:p>
          <a:p>
            <a:r>
              <a:rPr lang="en-CA" dirty="0"/>
              <a:t>Use Case : Bankruptcy Prevention.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96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Bankruptcy Protection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20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Choose application type -&gt; classification project</a:t>
            </a:r>
          </a:p>
          <a:p>
            <a:pPr lvl="2"/>
            <a:r>
              <a:rPr lang="en-CA" sz="2400" dirty="0"/>
              <a:t>Bankrupt / Not Bankrupt</a:t>
            </a:r>
          </a:p>
          <a:p>
            <a:pPr lvl="1"/>
            <a:r>
              <a:rPr lang="en-CA" sz="2800" dirty="0"/>
              <a:t>Get the data set </a:t>
            </a:r>
          </a:p>
          <a:p>
            <a:pPr lvl="2"/>
            <a:r>
              <a:rPr lang="en-CA" sz="2000" b="0" i="0" u="none" strike="noStrike" dirty="0">
                <a:solidFill>
                  <a:srgbClr val="65AACD"/>
                </a:solidFill>
                <a:effectLst/>
                <a:latin typeface="Roboto"/>
                <a:hlinkClick r:id="rId2"/>
              </a:rPr>
              <a:t>Bankruptcy-prevention.csv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 </a:t>
            </a:r>
            <a:r>
              <a:rPr lang="en-CA" sz="900" dirty="0">
                <a:hlinkClick r:id="rId3"/>
              </a:rPr>
              <a:t>https://www.neuraldesigner.com/learning/examples/bankruptcy-prevention</a:t>
            </a:r>
            <a:endParaRPr lang="en-CA" sz="900" dirty="0"/>
          </a:p>
          <a:p>
            <a:pPr algn="l"/>
            <a:endParaRPr lang="en-CA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D78C8-7204-4079-A8F1-79D3D0D9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579" y="3136773"/>
            <a:ext cx="6115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Bankruptcy Protection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21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Data instances</a:t>
            </a:r>
          </a:p>
          <a:p>
            <a:pPr lvl="2"/>
            <a:r>
              <a:rPr lang="en-CA" sz="2400" dirty="0"/>
              <a:t>60% training</a:t>
            </a:r>
          </a:p>
          <a:p>
            <a:pPr lvl="2"/>
            <a:r>
              <a:rPr lang="en-CA" sz="2400" dirty="0"/>
              <a:t>20% selection</a:t>
            </a:r>
          </a:p>
          <a:p>
            <a:pPr lvl="2"/>
            <a:r>
              <a:rPr lang="en-CA" sz="2400" dirty="0"/>
              <a:t>20% testing</a:t>
            </a:r>
          </a:p>
          <a:p>
            <a:pPr lvl="1"/>
            <a:r>
              <a:rPr lang="en-CA" sz="2800" dirty="0"/>
              <a:t>See data distribution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Balanc</a:t>
            </a:r>
            <a:r>
              <a:rPr lang="en-CA" dirty="0">
                <a:solidFill>
                  <a:srgbClr val="000000"/>
                </a:solidFill>
                <a:latin typeface="Roboto"/>
              </a:rPr>
              <a:t>ed vs imbalanced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See the correlations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Roboto"/>
              </a:rPr>
              <a:t>Build the network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449D6-2B07-46FF-97BF-82D44E19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7" y="1471197"/>
            <a:ext cx="5267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0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Bankruptcy Protection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22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Train the network</a:t>
            </a:r>
          </a:p>
          <a:p>
            <a:pPr lvl="2"/>
            <a:r>
              <a:rPr lang="en-CA" sz="2400" dirty="0"/>
              <a:t>Loss index as default</a:t>
            </a:r>
          </a:p>
          <a:p>
            <a:pPr lvl="2"/>
            <a:r>
              <a:rPr lang="en-CA" sz="2400" dirty="0"/>
              <a:t>Optimization as default</a:t>
            </a:r>
          </a:p>
          <a:p>
            <a:pPr lvl="1"/>
            <a:r>
              <a:rPr lang="en-CA" sz="2800" dirty="0"/>
              <a:t>Model Selection</a:t>
            </a:r>
          </a:p>
          <a:p>
            <a:pPr lvl="2"/>
            <a:r>
              <a:rPr lang="en-CA" sz="2400" dirty="0"/>
              <a:t>Order selection</a:t>
            </a:r>
          </a:p>
          <a:p>
            <a:pPr lvl="2"/>
            <a:r>
              <a:rPr lang="en-CA" sz="2400" dirty="0"/>
              <a:t>Incremental model</a:t>
            </a:r>
          </a:p>
          <a:p>
            <a:pPr lvl="1"/>
            <a:r>
              <a:rPr lang="en-CA" sz="2800" dirty="0"/>
              <a:t>Test the network</a:t>
            </a:r>
          </a:p>
          <a:p>
            <a:pPr lvl="1"/>
            <a:endParaRPr lang="en-CA" sz="28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141756" y="599236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210CC-55B1-4D4D-A819-4A82F1D2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773" y="1321296"/>
            <a:ext cx="5833026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E21FD-54FC-43DB-A643-DF93A25A8370}"/>
              </a:ext>
            </a:extLst>
          </p:cNvPr>
          <p:cNvSpPr txBox="1"/>
          <p:nvPr/>
        </p:nvSpPr>
        <p:spPr>
          <a:xfrm>
            <a:off x="887896" y="1670638"/>
            <a:ext cx="109164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https://www.neuraldesigner.com/learning/examples/credit-card-fraud#ApplicationType</a:t>
            </a:r>
            <a:endParaRPr lang="en-CA" dirty="0"/>
          </a:p>
          <a:p>
            <a:r>
              <a:rPr lang="en-CA" dirty="0">
                <a:hlinkClick r:id="rId3"/>
              </a:rPr>
              <a:t>https://www.neuraldesigner.com/learning/examples/bankruptcy-prevention</a:t>
            </a:r>
            <a:endParaRPr lang="en-CA" dirty="0"/>
          </a:p>
          <a:p>
            <a:r>
              <a:rPr lang="en-CA" sz="1800" dirty="0">
                <a:hlinkClick r:id="rId4"/>
              </a:rPr>
              <a:t>https://missinglink.ai/guides/neural-network-concepts/7-types-neural-network-activation-functions-right/</a:t>
            </a:r>
            <a:endParaRPr lang="en-CA" sz="1800" dirty="0"/>
          </a:p>
          <a:p>
            <a:r>
              <a:rPr lang="en-CA" sz="1800" dirty="0">
                <a:hlinkClick r:id="rId5"/>
              </a:rPr>
              <a:t>https://medium.com/@siddharth654choudhary/how-to-choose-best-activation-function-for-you-model-8af90557245b</a:t>
            </a:r>
            <a:endParaRPr lang="en-CA" sz="1800" dirty="0"/>
          </a:p>
          <a:p>
            <a:r>
              <a:rPr lang="en-CA" sz="1800" dirty="0">
                <a:hlinkClick r:id="rId6"/>
              </a:rPr>
              <a:t>https://towardsdatascience.com/deep-learning-which-loss-and-activation-functions-should-i-use-ac02f1c56aa8</a:t>
            </a:r>
            <a:endParaRPr lang="en-CA" sz="1800" dirty="0"/>
          </a:p>
          <a:p>
            <a:r>
              <a:rPr lang="en-CA" sz="1800" dirty="0">
                <a:hlinkClick r:id="rId7"/>
              </a:rPr>
              <a:t>https://www.neuraldesigner.com/blog/5_algorithms_to_train_a_neural_network</a:t>
            </a:r>
            <a:endParaRPr lang="en-CA" dirty="0"/>
          </a:p>
          <a:p>
            <a:r>
              <a:rPr lang="en-CA" sz="1800" dirty="0">
                <a:hlinkClick r:id="rId8"/>
              </a:rPr>
              <a:t>https://www.neuraldesigner.com/learning/tutorials/training-strategy</a:t>
            </a:r>
            <a:endParaRPr lang="en-CA" sz="1800" dirty="0"/>
          </a:p>
          <a:p>
            <a:r>
              <a:rPr lang="en-CA" sz="1800" dirty="0">
                <a:hlinkClick r:id="rId9"/>
              </a:rPr>
              <a:t>https://medium.com/datadriveninvestor/l1-l2-regularization-7f1b4fe948f2</a:t>
            </a:r>
            <a:r>
              <a:rPr lang="en-CA" sz="1800" dirty="0"/>
              <a:t>, </a:t>
            </a:r>
          </a:p>
          <a:p>
            <a:r>
              <a:rPr lang="en-CA" sz="1800" dirty="0">
                <a:hlinkClick r:id="rId10"/>
              </a:rPr>
              <a:t>https://docs.microsoft.com/en-us/archive/msdn-magazine/2015/february/test-run-l1-and-l2-regularization-for-machine-learning</a:t>
            </a:r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7466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87A-1E32-45AD-B6B5-B15BA341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for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0523-B461-4902-BAD2-B8F00238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Neural Networks – </a:t>
            </a:r>
            <a:r>
              <a:rPr lang="en-CA"/>
              <a:t>Concepts and Practical </a:t>
            </a:r>
            <a:r>
              <a:rPr lang="en-CA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05B4-F301-4203-9E0D-C433A86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02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59BF-8235-4C03-9C42-D085C13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493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End of Session</a:t>
            </a:r>
            <a:br>
              <a:rPr lang="en-CA" dirty="0"/>
            </a:br>
            <a:r>
              <a:rPr lang="en-CA" dirty="0"/>
              <a:t>------------------------------------------------------------------</a:t>
            </a:r>
            <a:br>
              <a:rPr lang="en-CA" dirty="0"/>
            </a:br>
            <a:r>
              <a:rPr lang="en-CA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430C0-2306-4CAF-A79C-64DCADE3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3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43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Activation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1404711"/>
            <a:ext cx="10515600" cy="4293724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Activation functions determine</a:t>
            </a:r>
          </a:p>
          <a:p>
            <a:pPr lvl="1"/>
            <a:r>
              <a:rPr lang="en-CA" dirty="0"/>
              <a:t>Output</a:t>
            </a:r>
          </a:p>
          <a:p>
            <a:pPr lvl="1"/>
            <a:r>
              <a:rPr lang="en-CA" dirty="0"/>
              <a:t>Accuracy</a:t>
            </a:r>
          </a:p>
          <a:p>
            <a:pPr lvl="1"/>
            <a:r>
              <a:rPr lang="en-CA" dirty="0"/>
              <a:t>Efficiency in training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Activation functions</a:t>
            </a:r>
          </a:p>
          <a:p>
            <a:pPr lvl="1"/>
            <a:r>
              <a:rPr lang="en-CA" dirty="0"/>
              <a:t>Determine if neurons should fire or not (based on inputs it received)</a:t>
            </a:r>
          </a:p>
          <a:p>
            <a:pPr lvl="1"/>
            <a:r>
              <a:rPr lang="en-CA" dirty="0"/>
              <a:t>Keep values between range of 0 to 1 or -1 to 1</a:t>
            </a:r>
          </a:p>
          <a:p>
            <a:pPr lvl="1"/>
            <a:r>
              <a:rPr lang="en-CA" dirty="0"/>
              <a:t>Efficiently calculated especially if number of neurons are very large in a model.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Choice is dependent on</a:t>
            </a:r>
          </a:p>
          <a:p>
            <a:pPr lvl="1"/>
            <a:r>
              <a:rPr lang="en-CA" dirty="0"/>
              <a:t>Which layer is the neuron on</a:t>
            </a:r>
          </a:p>
          <a:p>
            <a:pPr lvl="1"/>
            <a:r>
              <a:rPr lang="en-CA" dirty="0"/>
              <a:t>What is the model output</a:t>
            </a:r>
          </a:p>
          <a:p>
            <a:pPr lvl="1"/>
            <a:r>
              <a:rPr lang="en-CA" dirty="0"/>
              <a:t>How many neurons are there</a:t>
            </a:r>
          </a:p>
          <a:p>
            <a:pPr lvl="1"/>
            <a:r>
              <a:rPr lang="en-CA" dirty="0"/>
              <a:t>How easily is the calculation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https://missinglink.ai/guides/neural-network-concepts/7-types-neural-network-activation-functions-right/</a:t>
            </a:r>
          </a:p>
        </p:txBody>
      </p:sp>
    </p:spTree>
    <p:extLst>
      <p:ext uri="{BB962C8B-B14F-4D97-AF65-F5344CB8AC3E}">
        <p14:creationId xmlns:p14="http://schemas.microsoft.com/office/powerpoint/2010/main" val="278906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Activation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1404711"/>
            <a:ext cx="10515600" cy="4235208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Types</a:t>
            </a:r>
          </a:p>
          <a:p>
            <a:pPr lvl="1"/>
            <a:r>
              <a:rPr lang="en-CA" dirty="0"/>
              <a:t>Binary Step (cannot handle multiple categories) </a:t>
            </a:r>
          </a:p>
          <a:p>
            <a:pPr lvl="1"/>
            <a:r>
              <a:rPr lang="en-CA" dirty="0"/>
              <a:t>Linear</a:t>
            </a:r>
          </a:p>
          <a:p>
            <a:pPr lvl="2"/>
            <a:r>
              <a:rPr lang="en-CA" dirty="0"/>
              <a:t>Not used in hidden layers</a:t>
            </a:r>
          </a:p>
          <a:p>
            <a:pPr lvl="2"/>
            <a:r>
              <a:rPr lang="en-CA" dirty="0"/>
              <a:t>Output layer for regression.</a:t>
            </a:r>
          </a:p>
          <a:p>
            <a:pPr lvl="1"/>
            <a:r>
              <a:rPr lang="en-CA" dirty="0"/>
              <a:t>Non Linear</a:t>
            </a:r>
          </a:p>
          <a:p>
            <a:pPr lvl="2"/>
            <a:r>
              <a:rPr lang="en-CA" dirty="0"/>
              <a:t>Allow techniques like backpropagation</a:t>
            </a:r>
          </a:p>
          <a:p>
            <a:pPr lvl="2"/>
            <a:r>
              <a:rPr lang="en-CA" dirty="0"/>
              <a:t>Allow layers to ‘stack’ on each other</a:t>
            </a:r>
          </a:p>
          <a:p>
            <a:pPr marL="914400" lvl="2" indent="0">
              <a:buNone/>
            </a:pPr>
            <a:endParaRPr lang="en-CA" dirty="0"/>
          </a:p>
          <a:p>
            <a:pPr lvl="1"/>
            <a:r>
              <a:rPr lang="en-CA" dirty="0"/>
              <a:t>Sigmoid / Logistic</a:t>
            </a:r>
          </a:p>
          <a:p>
            <a:pPr lvl="2"/>
            <a:r>
              <a:rPr lang="en-CA" dirty="0"/>
              <a:t>Smooth</a:t>
            </a:r>
          </a:p>
          <a:p>
            <a:pPr lvl="2"/>
            <a:r>
              <a:rPr lang="en-CA" dirty="0"/>
              <a:t>Output – range of 0 to 1</a:t>
            </a:r>
          </a:p>
          <a:p>
            <a:pPr lvl="2"/>
            <a:r>
              <a:rPr lang="en-CA" dirty="0"/>
              <a:t>Clear predictions</a:t>
            </a:r>
          </a:p>
          <a:p>
            <a:pPr lvl="3"/>
            <a:r>
              <a:rPr lang="en-CA" dirty="0"/>
              <a:t>Used for classifications</a:t>
            </a:r>
          </a:p>
          <a:p>
            <a:pPr lvl="2"/>
            <a:r>
              <a:rPr lang="en-CA" dirty="0"/>
              <a:t>Issues with training</a:t>
            </a:r>
          </a:p>
          <a:p>
            <a:pPr lvl="2"/>
            <a:r>
              <a:rPr lang="en-CA" dirty="0"/>
              <a:t>Not zero centric</a:t>
            </a:r>
          </a:p>
          <a:p>
            <a:pPr lvl="2"/>
            <a:r>
              <a:rPr lang="en-CA" dirty="0"/>
              <a:t>Needs more calculations</a:t>
            </a:r>
          </a:p>
          <a:p>
            <a:pPr lvl="2"/>
            <a:r>
              <a:rPr lang="en-CA" dirty="0"/>
              <a:t>Not good for hidden layers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</a:t>
            </a:r>
            <a:r>
              <a:rPr lang="en-CA" sz="900" dirty="0">
                <a:hlinkClick r:id="rId2"/>
              </a:rPr>
              <a:t>https://missinglink.ai/guides/neural-network-concepts/7-types-neural-network-activation-functions-right/</a:t>
            </a:r>
            <a:r>
              <a:rPr lang="en-CA" sz="900" dirty="0"/>
              <a:t>, </a:t>
            </a:r>
            <a:r>
              <a:rPr lang="en-CA" sz="900" dirty="0">
                <a:hlinkClick r:id="rId3"/>
              </a:rPr>
              <a:t>https://medium.com/@siddharth654choudhary/how-to-choose-best-activation-function-for-you-model-8af90557245b</a:t>
            </a:r>
            <a:endParaRPr lang="en-CA" sz="900" dirty="0"/>
          </a:p>
          <a:p>
            <a:pPr algn="l"/>
            <a:endParaRPr lang="en-CA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86F8D-E8F2-41C1-AB20-2EF290C11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539" y="1404711"/>
            <a:ext cx="1961322" cy="1485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EE526-25F5-4EC4-B8B6-D79614584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39" y="3749797"/>
            <a:ext cx="1961322" cy="1590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7EA9BB-4408-4C94-9DA6-EA1447A39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343" y="2686029"/>
            <a:ext cx="1961322" cy="14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2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Activation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1130929"/>
            <a:ext cx="10515600" cy="4683447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Types</a:t>
            </a:r>
          </a:p>
          <a:p>
            <a:pPr lvl="1"/>
            <a:r>
              <a:rPr lang="en-CA" dirty="0" err="1"/>
              <a:t>TanH</a:t>
            </a:r>
            <a:r>
              <a:rPr lang="en-CA" dirty="0"/>
              <a:t>/ Hyperbolic</a:t>
            </a:r>
          </a:p>
          <a:p>
            <a:pPr lvl="2"/>
            <a:r>
              <a:rPr lang="en-CA" dirty="0"/>
              <a:t>Zero centric</a:t>
            </a:r>
          </a:p>
          <a:p>
            <a:pPr lvl="2"/>
            <a:r>
              <a:rPr lang="en-CA" dirty="0"/>
              <a:t>Useful for inputs that have positive and negative values </a:t>
            </a:r>
          </a:p>
          <a:p>
            <a:pPr lvl="2"/>
            <a:r>
              <a:rPr lang="en-CA" dirty="0"/>
              <a:t>Needs more calculations</a:t>
            </a:r>
          </a:p>
          <a:p>
            <a:pPr lvl="2"/>
            <a:r>
              <a:rPr lang="en-CA" dirty="0"/>
              <a:t>Good for hidden layers</a:t>
            </a:r>
          </a:p>
          <a:p>
            <a:pPr lvl="1"/>
            <a:r>
              <a:rPr lang="en-CA" dirty="0" err="1"/>
              <a:t>ReLU</a:t>
            </a:r>
            <a:r>
              <a:rPr lang="en-CA" dirty="0"/>
              <a:t> (Rectified Linear)</a:t>
            </a:r>
          </a:p>
          <a:p>
            <a:pPr lvl="2"/>
            <a:r>
              <a:rPr lang="en-CA" dirty="0"/>
              <a:t>Easy on calculations</a:t>
            </a:r>
          </a:p>
          <a:p>
            <a:pPr lvl="2"/>
            <a:r>
              <a:rPr lang="en-CA" dirty="0"/>
              <a:t>Not good for inputs that are near zero or negatives</a:t>
            </a:r>
          </a:p>
          <a:p>
            <a:pPr lvl="2"/>
            <a:r>
              <a:rPr lang="en-CA" dirty="0"/>
              <a:t>Good for hidden layers</a:t>
            </a:r>
          </a:p>
          <a:p>
            <a:pPr lvl="1"/>
            <a:r>
              <a:rPr lang="en-CA" dirty="0"/>
              <a:t>Leaky </a:t>
            </a:r>
            <a:r>
              <a:rPr lang="en-CA" dirty="0" err="1"/>
              <a:t>ReLU</a:t>
            </a:r>
            <a:endParaRPr lang="en-CA" dirty="0"/>
          </a:p>
          <a:p>
            <a:pPr lvl="2"/>
            <a:r>
              <a:rPr lang="en-CA" dirty="0"/>
              <a:t>Easy on calculations</a:t>
            </a:r>
          </a:p>
          <a:p>
            <a:pPr lvl="2"/>
            <a:r>
              <a:rPr lang="en-CA" dirty="0"/>
              <a:t>Good for inputs near zero or negatives</a:t>
            </a:r>
          </a:p>
          <a:p>
            <a:pPr lvl="2"/>
            <a:r>
              <a:rPr lang="en-CA" dirty="0"/>
              <a:t>Issues with consistency for negative values</a:t>
            </a:r>
          </a:p>
          <a:p>
            <a:pPr lvl="2"/>
            <a:r>
              <a:rPr lang="en-CA" dirty="0"/>
              <a:t>Good for hidden layers</a:t>
            </a:r>
          </a:p>
          <a:p>
            <a:pPr lvl="1"/>
            <a:r>
              <a:rPr lang="en-CA" dirty="0" err="1"/>
              <a:t>Softmax</a:t>
            </a:r>
            <a:endParaRPr lang="en-CA" dirty="0"/>
          </a:p>
          <a:p>
            <a:pPr lvl="2"/>
            <a:r>
              <a:rPr lang="en-CA" dirty="0"/>
              <a:t>Output neurons </a:t>
            </a:r>
          </a:p>
          <a:p>
            <a:pPr lvl="2"/>
            <a:r>
              <a:rPr lang="en-CA" dirty="0"/>
              <a:t>Classifying into multiple buckets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 https://missinglink.ai/guides/neural-network-concepts/7-types-neural-network-activation-functions-right/</a:t>
            </a:r>
            <a:r>
              <a:rPr lang="en-CA" sz="900" dirty="0">
                <a:hlinkClick r:id="rId2"/>
              </a:rPr>
              <a:t>/</a:t>
            </a:r>
            <a:r>
              <a:rPr lang="en-CA" sz="900" dirty="0"/>
              <a:t>, </a:t>
            </a:r>
            <a:r>
              <a:rPr lang="en-CA" sz="900" dirty="0">
                <a:hlinkClick r:id="rId3"/>
              </a:rPr>
              <a:t>https://medium.com/@siddharth654choudhary/how-to-choose-best-activation-function-for-you-model-8af90557245b</a:t>
            </a:r>
            <a:endParaRPr lang="en-CA" sz="900" dirty="0"/>
          </a:p>
          <a:p>
            <a:pPr algn="l"/>
            <a:endParaRPr lang="en-CA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8F7CB-3F32-4E89-B48A-1E546EC7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616" y="890546"/>
            <a:ext cx="2213881" cy="1602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CEBD18-86FF-4969-94E2-F29891928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616" y="2527916"/>
            <a:ext cx="2213881" cy="1602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5B8E7-8958-4DD9-AE50-87C9FC8F4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616" y="4159870"/>
            <a:ext cx="2213881" cy="16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Activation functions: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:https://towardsdatascience.com/deep-learning-which-loss-and-activation-functions-should-i-use-ac02f1c56aa8</a:t>
            </a:r>
          </a:p>
          <a:p>
            <a:pPr algn="l"/>
            <a:endParaRPr lang="en-CA" sz="9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4BE190-1443-41FD-A1E4-699F82D56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60565"/>
              </p:ext>
            </p:extLst>
          </p:nvPr>
        </p:nvGraphicFramePr>
        <p:xfrm>
          <a:off x="1098214" y="1466486"/>
          <a:ext cx="9996201" cy="3925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42">
                  <a:extLst>
                    <a:ext uri="{9D8B030D-6E8A-4147-A177-3AD203B41FA5}">
                      <a16:colId xmlns:a16="http://schemas.microsoft.com/office/drawing/2014/main" val="548562170"/>
                    </a:ext>
                  </a:extLst>
                </a:gridCol>
                <a:gridCol w="2648809">
                  <a:extLst>
                    <a:ext uri="{9D8B030D-6E8A-4147-A177-3AD203B41FA5}">
                      <a16:colId xmlns:a16="http://schemas.microsoft.com/office/drawing/2014/main" val="2885112569"/>
                    </a:ext>
                  </a:extLst>
                </a:gridCol>
                <a:gridCol w="3117217">
                  <a:extLst>
                    <a:ext uri="{9D8B030D-6E8A-4147-A177-3AD203B41FA5}">
                      <a16:colId xmlns:a16="http://schemas.microsoft.com/office/drawing/2014/main" val="521917788"/>
                    </a:ext>
                  </a:extLst>
                </a:gridCol>
                <a:gridCol w="4051833">
                  <a:extLst>
                    <a:ext uri="{9D8B030D-6E8A-4147-A177-3AD203B41FA5}">
                      <a16:colId xmlns:a16="http://schemas.microsoft.com/office/drawing/2014/main" val="1015485686"/>
                    </a:ext>
                  </a:extLst>
                </a:gridCol>
              </a:tblGrid>
              <a:tr h="370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#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Problem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Activation Functions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dirty="0">
                          <a:effectLst/>
                        </a:rPr>
                        <a:t>Loss Functions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695160"/>
                  </a:ext>
                </a:extLst>
              </a:tr>
              <a:tr h="769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1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dirty="0">
                          <a:effectLst/>
                        </a:rPr>
                        <a:t>Predicting a numerical value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Final layer – one neuron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Use: Linear or ReLU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Mean Square Error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685637"/>
                  </a:ext>
                </a:extLst>
              </a:tr>
              <a:tr h="12467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2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Predicting Binary Outcome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Final layer – one neuron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Output: 0 or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Use: Sigmoid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dirty="0">
                          <a:effectLst/>
                        </a:rPr>
                        <a:t>Binary Cross Entropy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726840"/>
                  </a:ext>
                </a:extLst>
              </a:tr>
              <a:tr h="769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3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Predicting one class from many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Final layer – more than one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Use: Softmax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Cross Entropy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870679"/>
                  </a:ext>
                </a:extLst>
              </a:tr>
              <a:tr h="769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4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</a:rPr>
                        <a:t>Predicting many objects from many classes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dirty="0">
                          <a:effectLst/>
                        </a:rPr>
                        <a:t>Final layer – more than one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dirty="0">
                          <a:effectLst/>
                        </a:rPr>
                        <a:t>Use: Sigmoid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dirty="0">
                          <a:effectLst/>
                        </a:rPr>
                        <a:t>Binary Cross Entropy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36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7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Activation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1130929"/>
            <a:ext cx="10515600" cy="4683447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</a:p>
          <a:p>
            <a:pPr marL="0" indent="0">
              <a:buNone/>
            </a:pPr>
            <a:endParaRPr lang="en-CA" sz="1200" dirty="0"/>
          </a:p>
          <a:p>
            <a:pPr lvl="1"/>
            <a:r>
              <a:rPr lang="en-CA" dirty="0"/>
              <a:t>For output layer</a:t>
            </a:r>
          </a:p>
          <a:p>
            <a:pPr lvl="2"/>
            <a:r>
              <a:rPr lang="en-CA" dirty="0"/>
              <a:t>Regression</a:t>
            </a:r>
          </a:p>
          <a:p>
            <a:pPr lvl="3"/>
            <a:r>
              <a:rPr lang="en-CA" dirty="0"/>
              <a:t>Linear</a:t>
            </a:r>
          </a:p>
          <a:p>
            <a:pPr lvl="2"/>
            <a:r>
              <a:rPr lang="en-CA" dirty="0"/>
              <a:t>Classification</a:t>
            </a:r>
          </a:p>
          <a:p>
            <a:pPr lvl="3"/>
            <a:r>
              <a:rPr lang="en-CA" dirty="0"/>
              <a:t>Sigmoid </a:t>
            </a:r>
          </a:p>
          <a:p>
            <a:pPr lvl="3"/>
            <a:r>
              <a:rPr lang="en-CA" dirty="0" err="1"/>
              <a:t>Softmax</a:t>
            </a:r>
            <a:r>
              <a:rPr lang="en-CA" dirty="0"/>
              <a:t> (if multiple buckets)</a:t>
            </a:r>
          </a:p>
          <a:p>
            <a:pPr marL="1371600" lvl="3" indent="0">
              <a:buNone/>
            </a:pPr>
            <a:endParaRPr lang="en-CA" dirty="0"/>
          </a:p>
          <a:p>
            <a:pPr lvl="1"/>
            <a:r>
              <a:rPr lang="en-CA" dirty="0"/>
              <a:t>For hidden layer</a:t>
            </a:r>
          </a:p>
          <a:p>
            <a:pPr lvl="2"/>
            <a:r>
              <a:rPr lang="en-CA" dirty="0"/>
              <a:t>Start with </a:t>
            </a:r>
            <a:r>
              <a:rPr lang="en-CA" dirty="0" err="1"/>
              <a:t>ReLU</a:t>
            </a:r>
            <a:r>
              <a:rPr lang="en-CA" dirty="0"/>
              <a:t> (Rectified Linear)</a:t>
            </a:r>
          </a:p>
          <a:p>
            <a:pPr lvl="2"/>
            <a:r>
              <a:rPr lang="en-CA" dirty="0"/>
              <a:t>Change to leaky </a:t>
            </a:r>
            <a:r>
              <a:rPr lang="en-CA" dirty="0" err="1"/>
              <a:t>ReLU</a:t>
            </a:r>
            <a:endParaRPr lang="en-CA" dirty="0"/>
          </a:p>
          <a:p>
            <a:pPr lvl="2"/>
            <a:r>
              <a:rPr lang="en-CA" dirty="0"/>
              <a:t>Change to others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9D46-A479-42BB-8F20-A5F687E564A2}"/>
              </a:ext>
            </a:extLst>
          </p:cNvPr>
          <p:cNvSpPr txBox="1"/>
          <p:nvPr/>
        </p:nvSpPr>
        <p:spPr>
          <a:xfrm>
            <a:off x="1098214" y="5805788"/>
            <a:ext cx="10787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 https://missinglink.ai/guides/neural-network-concepts/7-types-neural-network-activation-functions-right/</a:t>
            </a:r>
            <a:r>
              <a:rPr lang="en-CA" sz="900" dirty="0">
                <a:hlinkClick r:id="rId2"/>
              </a:rPr>
              <a:t>/</a:t>
            </a:r>
            <a:r>
              <a:rPr lang="en-CA" sz="900" dirty="0"/>
              <a:t>, </a:t>
            </a:r>
            <a:r>
              <a:rPr lang="en-CA" sz="900" dirty="0">
                <a:hlinkClick r:id="rId3"/>
              </a:rPr>
              <a:t>https://medium.com/@siddharth654choudhary/how-to-choose-best-activation-function-for-you-model-8af90557245b</a:t>
            </a:r>
            <a:endParaRPr lang="en-CA" sz="900" dirty="0"/>
          </a:p>
          <a:p>
            <a:pPr algn="l"/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70523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Errors and </a:t>
            </a:r>
            <a:br>
              <a:rPr lang="en-CA" dirty="0"/>
            </a:br>
            <a:r>
              <a:rPr lang="en-CA" dirty="0"/>
              <a:t>Optimization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59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EDB71D7038241AD049B396C9A1B29" ma:contentTypeVersion="4" ma:contentTypeDescription="Create a new document." ma:contentTypeScope="" ma:versionID="7bc1fbeab53d0018245d8d72599d5aaa">
  <xsd:schema xmlns:xsd="http://www.w3.org/2001/XMLSchema" xmlns:xs="http://www.w3.org/2001/XMLSchema" xmlns:p="http://schemas.microsoft.com/office/2006/metadata/properties" xmlns:ns3="6960afe7-48cf-4992-946d-dacacc612c9c" targetNamespace="http://schemas.microsoft.com/office/2006/metadata/properties" ma:root="true" ma:fieldsID="2ad4e547100cc04669f3211de17ed3b7" ns3:_="">
    <xsd:import namespace="6960afe7-48cf-4992-946d-dacacc612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0afe7-48cf-4992-946d-dacacc612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E7FFEA-CD60-430F-8888-E85972EF55BD}">
  <ds:schemaRefs>
    <ds:schemaRef ds:uri="http://schemas.microsoft.com/office/infopath/2007/PartnerControls"/>
    <ds:schemaRef ds:uri="http://purl.org/dc/terms/"/>
    <ds:schemaRef ds:uri="http://purl.org/dc/elements/1.1/"/>
    <ds:schemaRef ds:uri="6960afe7-48cf-4992-946d-dacacc612c9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EB57BF-5D2B-47A6-A2D4-18FB1C9B5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0afe7-48cf-4992-946d-dacacc612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39A6B2-E5D4-48E8-9BA8-1670FDD91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16000</TotalTime>
  <Words>1411</Words>
  <Application>Microsoft Office PowerPoint</Application>
  <PresentationFormat>Widescreen</PresentationFormat>
  <Paragraphs>278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Office Theme</vt:lpstr>
      <vt:lpstr>AI applications in Finance</vt:lpstr>
      <vt:lpstr>Agenda – Session 9</vt:lpstr>
      <vt:lpstr>Activation functions</vt:lpstr>
      <vt:lpstr>Activation functions:</vt:lpstr>
      <vt:lpstr>Activation functions:</vt:lpstr>
      <vt:lpstr>Activation functions:</vt:lpstr>
      <vt:lpstr>Activation functions:</vt:lpstr>
      <vt:lpstr>Activation functions:</vt:lpstr>
      <vt:lpstr>Errors and  Optimization methods</vt:lpstr>
      <vt:lpstr>Optimization methods:</vt:lpstr>
      <vt:lpstr>Errors:</vt:lpstr>
      <vt:lpstr>Optimization methods:</vt:lpstr>
      <vt:lpstr>Optimization methods:</vt:lpstr>
      <vt:lpstr>Regularization:</vt:lpstr>
      <vt:lpstr>Use Case: Credit Card Fraud Detection</vt:lpstr>
      <vt:lpstr>Neural Designer – Use Case – Credit Card Fraud Detection  </vt:lpstr>
      <vt:lpstr>Neural Designer – Use Case – Credit Card Fraud Detection  </vt:lpstr>
      <vt:lpstr>Neural Designer – Use Case – Credit Card Fraud Detection  </vt:lpstr>
      <vt:lpstr>Use Case: Bankruptcy Prevention</vt:lpstr>
      <vt:lpstr>Neural Designer – Use Case – Bankruptcy Protection  </vt:lpstr>
      <vt:lpstr>Neural Designer – Use Case – Bankruptcy Protection  </vt:lpstr>
      <vt:lpstr>Neural Designer – Use Case – Bankruptcy Protection  </vt:lpstr>
      <vt:lpstr>References ------------------------------------------------------------- </vt:lpstr>
      <vt:lpstr>Topics for next session</vt:lpstr>
      <vt:lpstr>End of Session ------------------------------------------------------------------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 M Samiul Syed</dc:creator>
  <cp:lastModifiedBy>Indranil</cp:lastModifiedBy>
  <cp:revision>813</cp:revision>
  <dcterms:created xsi:type="dcterms:W3CDTF">2020-07-14T15:06:32Z</dcterms:created>
  <dcterms:modified xsi:type="dcterms:W3CDTF">2020-12-29T19:12:03Z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0x0101006DEEDB71D7038241AD049B396C9A1B29</vt:lpwstr>
  </property>
</Properties>
</file>