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3BC4-D4CC-05C0-8011-F4B539877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9341F-82A5-18DD-CD4A-AF2118726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26843-174F-D6DF-5933-9CDA8F50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5A6B-D89A-5435-289C-90A9F65D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2958-A622-59AA-E405-6E437790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64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47D2-FD1B-0F81-A6A3-91C6ABE3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297F4-F8CD-09AC-D4D9-52A8FC1F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F01B2-4A3E-0462-81AE-2CE4110D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ED547-D2D8-D3DB-2546-DE9C5E46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4E6D8-C597-928B-6FF2-BC7CF599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20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31534-5B42-6D67-34B2-8761794A5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7B1BA-1EDB-8E50-199B-1041E568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EEA38-1C33-D4DE-7BB2-0BD36A98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9DEA-ADCA-A370-D68C-D31328DA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42F73-B1BC-6F0A-0785-70ECE95E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53F2-1945-0409-39A6-16783624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2F782-1E86-FE7D-8AB4-6D1A26CD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A1145-5B56-1A33-3E9B-7A8879CD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EF4C-EAAF-BB50-DF34-29C8EAE4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18C7-1DBA-ECB4-E65F-64651A83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666B-7736-9CBD-AAB3-0CA7EBB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AD629-A236-B084-E738-C55372F7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99DE-B3CE-2C85-FA37-8EB20303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6FAC2-3C6C-F8EE-1E89-7732BA8A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4F7C-6353-0514-7777-D6D65999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78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CA11-EF03-D42C-9F5C-EBB8363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D93AE-15A6-3AB9-BDED-2CF110AE3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87FC7-9EEA-B75B-DB83-39FE553B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66C14-E7C9-ECA6-9B3E-C30E6611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06E2F-DA9B-32B7-D953-C48EDB90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07962-1D79-663C-5AD5-C303D021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76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7CFF-1852-3F08-DCED-82436A09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5D41-A77C-A6A8-6C11-E9191CD77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BE20-0605-B603-F1B3-C2BCB7DE8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E8E9CF-00B0-39D9-00BE-3F4DF586E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4F9BF-744F-1DD2-25EB-BDC00042A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84E36-0C82-8F0E-3C94-0ACF2D54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15EF7-EFB2-E1A4-291D-46D7D488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9D9C7-7C02-8652-7DC2-0B0F656B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50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0218-F384-168D-1CDA-C57ED8BE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AEB6E-9339-B6E1-83F6-886D3200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18256-F0D9-C9D3-7071-B1FD01E2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FE7362-516E-5EE5-FE2E-E84253FC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02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BCA58-C91C-7EE2-6B91-43837471D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D5762-43B2-0EED-9529-0094FA2D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F283-ED00-C295-B7AB-2AA0D2A4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46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746F-EA26-8C76-880C-59D5EB25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FA62-0964-7BE4-AA00-134C33B0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E6EE5-2E37-316A-C46C-C658801A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94629-8560-196A-BE8D-B51B8B08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D8F39-57AF-1382-BD1E-E8D28EFA2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BD05-C223-6642-0C16-C70E00D9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43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634D-BA06-DEBE-33D1-DE01D1E96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AB7C0C-EF5E-E91D-AD95-60633DE5E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5CA7F-F01E-497B-5A90-05C18CCD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9BA99-6FE0-7BFA-AEC3-6DC75C6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C6427-B819-D31E-F3F1-851324CD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61F0-D6A8-4B5A-E3D7-654571CB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17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DE4D1-0E57-70B5-9D1E-64BA32D4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B064-4088-5756-3989-EF9844020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3EA8-0C70-57FA-C52C-2DE019999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CFF5F4-DDBF-4991-941E-2EFEFF1A0DE5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740D-A3BE-FBC7-27E9-DF7701B5A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49F4D-2208-12C7-E161-816E913B2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040E9-7EE8-4171-B130-1B19B0AD03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75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ansformers/en/model_doc/t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10E-8B55-5093-A7DF-BEA713597F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9420-5B8B-1824-D451-F51F25317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7</a:t>
            </a:r>
            <a:r>
              <a:rPr lang="en-CA" baseline="30000" dirty="0"/>
              <a:t>th</a:t>
            </a:r>
            <a:r>
              <a:rPr lang="en-CA" dirty="0"/>
              <a:t> March 2025</a:t>
            </a:r>
          </a:p>
        </p:txBody>
      </p:sp>
    </p:spTree>
    <p:extLst>
      <p:ext uri="{BB962C8B-B14F-4D97-AF65-F5344CB8AC3E}">
        <p14:creationId xmlns:p14="http://schemas.microsoft.com/office/powerpoint/2010/main" val="117177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A898DE-A3CB-06E5-D673-28EA2A43E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77117"/>
              </p:ext>
            </p:extLst>
          </p:nvPr>
        </p:nvGraphicFramePr>
        <p:xfrm>
          <a:off x="643467" y="1076831"/>
          <a:ext cx="10905067" cy="4704342"/>
        </p:xfrm>
        <a:graphic>
          <a:graphicData uri="http://schemas.openxmlformats.org/drawingml/2006/table">
            <a:tbl>
              <a:tblPr/>
              <a:tblGrid>
                <a:gridCol w="4803943">
                  <a:extLst>
                    <a:ext uri="{9D8B030D-6E8A-4147-A177-3AD203B41FA5}">
                      <a16:colId xmlns:a16="http://schemas.microsoft.com/office/drawing/2014/main" val="3891777772"/>
                    </a:ext>
                  </a:extLst>
                </a:gridCol>
                <a:gridCol w="890584">
                  <a:extLst>
                    <a:ext uri="{9D8B030D-6E8A-4147-A177-3AD203B41FA5}">
                      <a16:colId xmlns:a16="http://schemas.microsoft.com/office/drawing/2014/main" val="2755682461"/>
                    </a:ext>
                  </a:extLst>
                </a:gridCol>
                <a:gridCol w="4885162">
                  <a:extLst>
                    <a:ext uri="{9D8B030D-6E8A-4147-A177-3AD203B41FA5}">
                      <a16:colId xmlns:a16="http://schemas.microsoft.com/office/drawing/2014/main" val="126486904"/>
                    </a:ext>
                  </a:extLst>
                </a:gridCol>
                <a:gridCol w="325378">
                  <a:extLst>
                    <a:ext uri="{9D8B030D-6E8A-4147-A177-3AD203B41FA5}">
                      <a16:colId xmlns:a16="http://schemas.microsoft.com/office/drawing/2014/main" val="3341128174"/>
                    </a:ext>
                  </a:extLst>
                </a:gridCol>
              </a:tblGrid>
              <a:tr h="39467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 Data Annotation &amp; Setup (Completed)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Pre-March 1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Annotate all chart elements (X &amp; Y Axes, ticks, axis titles, data point labels, legends, plotting areas)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198318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Prepare and organize the dataset for training (include varied examples for Pie, Bar, and Line charts)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702515"/>
                  </a:ext>
                </a:extLst>
              </a:tr>
              <a:tr h="220318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 YOLO Training (Completed)</a:t>
                      </a:r>
                      <a:endParaRPr lang="en-CA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Pre-March 1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Train YOLO to detect annotated chart elements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74630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Validate YOLO performance on diverse chart samples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454066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Adjust training parameters based on early results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180533"/>
                  </a:ext>
                </a:extLst>
              </a:tr>
              <a:tr h="240923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 Initial Axis Recognition Model (Completed)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Pre-March 1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Develop a rough model for identifying axis elements (ticks, axis titles, etc.)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968247"/>
                  </a:ext>
                </a:extLst>
              </a:tr>
              <a:tr h="24092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Generate initial mappings between detected ticks and axis labels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094000"/>
                  </a:ext>
                </a:extLst>
              </a:tr>
              <a:tr h="220318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 OCR Integration using 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PaddleOCR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 1 – March 7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Set up the PaddleOCR environment and install dependencies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90247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Crop out detected chart elements (from YOLO output) for OCR processing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656966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 PaddleOCR on these cropped images to extract text and numbers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969102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Validate OCR outputs and refine image preprocessing (resizing, contrast adjustments, etc.)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8ED973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634553"/>
                  </a:ext>
                </a:extLst>
              </a:tr>
              <a:tr h="220318">
                <a:tc rowSpan="7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 Data Point to Axis Mapping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 8 – March 14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01" marR="95101" marT="47551" marB="4755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Extract data point coordinates from YOLO outputs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4D93D9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09864"/>
                  </a:ext>
                </a:extLst>
              </a:tr>
              <a:tr h="39467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Determine axis boundaries by comparing min/max x-coordinates from both ticks and data points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286158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Calculate the pixel interval based on the number of data points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4D93D9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9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90026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Interpolate missing tick positions for Y Axis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41193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Interpolate missing tick positions for X Axis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53234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Map each data point to its corresponding axis value using the computed intervals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341828"/>
                  </a:ext>
                </a:extLst>
              </a:tr>
              <a:tr h="220318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Implement error handling for missing or misdetected axis elements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  <a:endParaRPr lang="en-CA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25" marR="7925" marT="79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31085"/>
                  </a:ext>
                </a:extLst>
              </a:tr>
            </a:tbl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E71C36D6-E20E-82E1-12CD-819D7CAB7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192839"/>
              </p:ext>
            </p:extLst>
          </p:nvPr>
        </p:nvGraphicFramePr>
        <p:xfrm>
          <a:off x="2787281" y="451310"/>
          <a:ext cx="6617437" cy="30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122455" imgH="190603" progId="Excel.Sheet.12">
                  <p:embed/>
                </p:oleObj>
              </mc:Choice>
              <mc:Fallback>
                <p:oleObj name="Worksheet" r:id="rId2" imgW="4122455" imgH="19060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7281" y="451310"/>
                        <a:ext cx="6617437" cy="305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7534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9045F680-F136-BDCC-CCA5-1AA5E68C8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8" y="0"/>
            <a:ext cx="1105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5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3989E-CCD0-6ABF-EA9D-406C555E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Figuring Out X Axis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8A82-ECC7-AAA8-CE0C-556A71781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Tried figuring out the number of Data Point Labels, compared it to number of X Axis Ticks, if less we went to the next steps</a:t>
            </a:r>
          </a:p>
          <a:p>
            <a:r>
              <a:rPr lang="en-CA" dirty="0"/>
              <a:t>Figured out which came first the Data Point Label or X Axis Tick, based on the pixel value</a:t>
            </a:r>
          </a:p>
          <a:p>
            <a:r>
              <a:rPr lang="en-CA" dirty="0"/>
              <a:t>Based on the number of X Axis Ticks and Data Point Labels, figured out the number of ticks, and the distance between each tick, and then interpolated the X Axis Tick coordinate</a:t>
            </a:r>
          </a:p>
        </p:txBody>
      </p:sp>
    </p:spTree>
    <p:extLst>
      <p:ext uri="{BB962C8B-B14F-4D97-AF65-F5344CB8AC3E}">
        <p14:creationId xmlns:p14="http://schemas.microsoft.com/office/powerpoint/2010/main" val="367461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AF7A19-72E6-D2AA-F633-83481EAA9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5974"/>
            <a:ext cx="5482230" cy="2786052"/>
          </a:xfrm>
          <a:prstGeom prst="rect">
            <a:avLst/>
          </a:prstGeom>
        </p:spPr>
      </p:pic>
      <p:pic>
        <p:nvPicPr>
          <p:cNvPr id="6" name="Picture 5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341F61F5-DC2F-9128-2885-9DDDE00B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26" y="1760973"/>
            <a:ext cx="5379414" cy="333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26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EBE7-D8DD-A1BB-0FA2-CA6F18E3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PaddleOCR</a:t>
            </a:r>
            <a:endParaRPr lang="en-CA" dirty="0"/>
          </a:p>
        </p:txBody>
      </p:sp>
      <p:pic>
        <p:nvPicPr>
          <p:cNvPr id="5" name="Picture 4" descr="A black numbers on a white background&#10;&#10;AI-generated content may be incorrect.">
            <a:extLst>
              <a:ext uri="{FF2B5EF4-FFF2-40B4-BE49-F238E27FC236}">
                <a16:creationId xmlns:a16="http://schemas.microsoft.com/office/drawing/2014/main" id="{E104C5CA-5D39-EDDE-884B-7555042B6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1405"/>
            <a:ext cx="4965202" cy="2615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32C2FF-500D-13BC-CBB3-68E77AB9A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459" y="365125"/>
            <a:ext cx="3995597" cy="61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88A-D486-DCD8-0177-F4F1F50B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DE99-36DB-6159-BE01-30CEBA582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Filling in missing X Axis values using Text-to-Text Transfer Transformer (T5)</a:t>
            </a:r>
          </a:p>
          <a:p>
            <a:r>
              <a:rPr lang="en-CA" dirty="0"/>
              <a:t>Interpolating Y Axis Values by using minimum and maximum Y Axis Ticks and Pixel values</a:t>
            </a:r>
          </a:p>
          <a:p>
            <a:r>
              <a:rPr lang="en-CA" dirty="0"/>
              <a:t>Identifying Data Point using edge detection methods</a:t>
            </a:r>
          </a:p>
          <a:p>
            <a:r>
              <a:rPr lang="en-CA" dirty="0"/>
              <a:t>Plotting the identified Data points on the Y Axis and identifying their value based on the interpolated Y Axis values</a:t>
            </a:r>
          </a:p>
        </p:txBody>
      </p:sp>
    </p:spTree>
    <p:extLst>
      <p:ext uri="{BB962C8B-B14F-4D97-AF65-F5344CB8AC3E}">
        <p14:creationId xmlns:p14="http://schemas.microsoft.com/office/powerpoint/2010/main" val="79550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A471-BB89-75D8-396B-4FBC8ECFF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T5?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79C1-1E3E-DA9D-D623-968B5960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8084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T5 is a deep learning model developed by Google AI in 2019.</a:t>
            </a:r>
          </a:p>
          <a:p>
            <a:r>
              <a:rPr lang="en-US" dirty="0"/>
              <a:t>It converts all NLP tasks into a text-to-text format, making it highly versatile.</a:t>
            </a:r>
          </a:p>
          <a:p>
            <a:r>
              <a:rPr lang="en-US" dirty="0"/>
              <a:t>The model is based on the Transformer architecture, similar to BERT and GPT.</a:t>
            </a:r>
          </a:p>
          <a:p>
            <a:r>
              <a:rPr lang="en-US" dirty="0"/>
              <a:t>It undergoes pre-training by predicting missing text in large datasets.</a:t>
            </a:r>
          </a:p>
          <a:p>
            <a:r>
              <a:rPr lang="en-US" dirty="0"/>
              <a:t>Fine-tuning allows it to specialize in tasks like translation, summarization, and classification.</a:t>
            </a:r>
          </a:p>
          <a:p>
            <a:r>
              <a:rPr lang="en-US" dirty="0"/>
              <a:t>T5 is available in different sizes, ranging from 60 million to 11 billion parameters.</a:t>
            </a:r>
          </a:p>
          <a:p>
            <a:r>
              <a:rPr lang="en-US" dirty="0"/>
              <a:t>Its unified approach and scalability have influenced many modern NLP models.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72058-F7F0-78FF-E95C-861396CE31EA}"/>
              </a:ext>
            </a:extLst>
          </p:cNvPr>
          <p:cNvSpPr txBox="1"/>
          <p:nvPr/>
        </p:nvSpPr>
        <p:spPr>
          <a:xfrm>
            <a:off x="838200" y="6123543"/>
            <a:ext cx="6125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2"/>
              </a:rPr>
              <a:t>https://huggingface.co/docs/transformers/en/model_doc/t5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6755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7957-0BA9-876A-CE1A-5D6EA402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EB88D-D209-D3D8-3B76-BE092B98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Update Roadmap: Pivot Table</a:t>
            </a:r>
          </a:p>
          <a:p>
            <a:r>
              <a:rPr lang="en-CA" dirty="0"/>
              <a:t>Multiple examples of Line Chart Bar Chart Pie Chart, with OCR and T5 outputs</a:t>
            </a:r>
          </a:p>
          <a:p>
            <a:r>
              <a:rPr lang="en-CA" dirty="0"/>
              <a:t>How OCR &amp; T5 work: 1 sliders; explain in high level</a:t>
            </a:r>
          </a:p>
        </p:txBody>
      </p:sp>
    </p:spTree>
    <p:extLst>
      <p:ext uri="{BB962C8B-B14F-4D97-AF65-F5344CB8AC3E}">
        <p14:creationId xmlns:p14="http://schemas.microsoft.com/office/powerpoint/2010/main" val="34407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579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Office Theme</vt:lpstr>
      <vt:lpstr>Worksheet</vt:lpstr>
      <vt:lpstr>Project Discussion</vt:lpstr>
      <vt:lpstr>PowerPoint Presentation</vt:lpstr>
      <vt:lpstr>PowerPoint Presentation</vt:lpstr>
      <vt:lpstr>Figuring Out X Axis Coordinates</vt:lpstr>
      <vt:lpstr>PowerPoint Presentation</vt:lpstr>
      <vt:lpstr>PaddleOCR</vt:lpstr>
      <vt:lpstr>Next Steps</vt:lpstr>
      <vt:lpstr>What is T5?</vt:lpstr>
      <vt:lpstr>MoM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Raibole</dc:creator>
  <cp:lastModifiedBy>Neel Raibole</cp:lastModifiedBy>
  <cp:revision>3</cp:revision>
  <dcterms:created xsi:type="dcterms:W3CDTF">2025-03-07T07:07:19Z</dcterms:created>
  <dcterms:modified xsi:type="dcterms:W3CDTF">2025-03-07T23:06:31Z</dcterms:modified>
</cp:coreProperties>
</file>