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71" r:id="rId8"/>
    <p:sldId id="272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8790-7493-A613-2323-4601E77946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C7F64-E996-9F89-08AE-94029FADF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E5AD-1D49-E0C8-A46D-83D947A1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35221-63DA-561E-B78F-562A6B8E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7EF73-F2DF-7DFC-9002-D68C3BE6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3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52A2C-7033-C2B3-C433-11D691C9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ADD94-368B-8960-2165-502270F0D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E26DB-023A-C53F-FC40-249BFC53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7061-880D-6410-D4DD-E9484CACD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DE11E-C39C-8457-F076-F8818A37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406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7A767-45E4-B6D3-4D14-17BE1FB62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0A4C5-6495-4BDA-3297-4A5971E2A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625F9-1A95-FE89-B86B-E7BF57ED8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44BA-B295-4C50-186A-CF210A694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C362A-FF1A-9D02-182F-C4E5E329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193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1256A-188D-F007-A503-7614A050C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42D2-8954-5395-472D-76A70E0B4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25E3D-95B3-2971-9837-96BE2DAD3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E911C-AB38-F10A-407C-63E448F5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A87A-70A0-1A08-8C07-5DA178D8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63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AF5F-3611-831B-B149-A3D91E18F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03B21-574A-5AE9-88D1-196407A6A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84BD4-A340-5916-FC86-01123F15C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AE77A-2854-5B36-A2DF-60697590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ED3F-B355-2E9F-5019-1DA801AD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1540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B709-0336-ABD0-1E08-DC01401E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9AB36-C5CF-1C49-DDBD-1C9BF132E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AB0C7-0A53-01CD-C3A0-C299D1ECC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3D585-94E5-467B-C8DB-CFA0178F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64C4-BEF3-BB5A-17FD-1A35089A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7C1C0-591A-D57F-CA6E-F223A257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32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E6BC-0710-C260-7C3A-6CE6394E1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E0450-429B-3A37-886D-F2E4711C8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CE1D6-D090-EBCB-8780-40F332C79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3A20C0-B1CD-ADE7-5FB2-BBBBF15D9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A44E53-5A89-29FF-9E6C-D36BB56EEE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7B2C33-23E4-6530-3F11-34CC9F9B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FAB0D-0D08-046D-768E-63805A67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A0DB0-B274-7C1D-3648-1BB6270F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0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17E4-B221-463C-2B0A-224500A44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C03B17-47D5-702B-E2E0-EEC110FF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4B323-A0DA-77EA-D524-D4C44D62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484F91-0892-1350-21D3-AABB74CA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116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22539-4622-FA7F-D868-58386138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F2A2B-62CD-2E22-A7D6-0585EF4A7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AE97A-8007-B3C6-1A15-35118157F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842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6014-3919-F24B-854E-E5DCA212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3B13-8659-2EF9-DCB5-76AFEA3B6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5396-16E8-8CA7-AE65-D22F68DC62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AD9A8-5A92-7ADB-F23F-DE54C3E2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93982-6360-4D09-2B68-A7B48992D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E2A8D-0841-BB10-2659-A4D55FA44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719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08BB8-A50E-101F-3F95-D296AF7F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22198-7614-D3AD-1BFE-83B511638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69B82E-DA9E-B7A4-56F1-EFBF403F0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83775-A176-51E3-2C3E-E51342584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CB765-EC1E-90D2-F31E-F559F263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D01E2-948E-F588-A964-3DF09BA6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637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3B361E-D5DF-E70B-951F-7EBE9119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770B9-77DF-FB42-8664-F8AF34FFB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832E-DF4C-EF2A-DE06-42B62D217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956E4E-973F-427E-A2A1-221BC8162F4E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64EE2-6616-D7A5-98BD-2AEBDF047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C12F6-3052-4983-31DA-3C36D10DFE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86196-CD52-42CD-A26E-6E5556D0BD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517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030-9357-180B-BE93-C1FC611DB2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33416-229D-7DE2-0C5D-88EDDF55F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28</a:t>
            </a:r>
            <a:r>
              <a:rPr lang="en-CA" baseline="30000" dirty="0"/>
              <a:t>th</a:t>
            </a:r>
            <a:r>
              <a:rPr lang="en-CA" dirty="0"/>
              <a:t> February 2025</a:t>
            </a:r>
          </a:p>
        </p:txBody>
      </p:sp>
    </p:spTree>
    <p:extLst>
      <p:ext uri="{BB962C8B-B14F-4D97-AF65-F5344CB8AC3E}">
        <p14:creationId xmlns:p14="http://schemas.microsoft.com/office/powerpoint/2010/main" val="2347501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E05B4-5AF5-78E3-6E6C-243E4C43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338D-FBD1-6736-7FD7-BEA6F9295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OCR using </a:t>
            </a:r>
            <a:r>
              <a:rPr lang="en-CA" dirty="0" err="1"/>
              <a:t>PaddleOCR</a:t>
            </a:r>
            <a:endParaRPr lang="en-CA" dirty="0"/>
          </a:p>
          <a:p>
            <a:r>
              <a:rPr lang="en-CA" dirty="0"/>
              <a:t>Completing the Axis Recognition Model</a:t>
            </a:r>
          </a:p>
          <a:p>
            <a:r>
              <a:rPr lang="en-CA" dirty="0"/>
              <a:t>Mapping the Data Points with the Axis</a:t>
            </a:r>
          </a:p>
          <a:p>
            <a:r>
              <a:rPr lang="en-CA" dirty="0"/>
              <a:t>Creating a Table out of the Annotations, OCR, Axis Recognition Model, and Data Point Mapping</a:t>
            </a:r>
          </a:p>
          <a:p>
            <a:r>
              <a:rPr lang="en-CA" dirty="0"/>
              <a:t>Build the whole pipeline from Annotation to Table Creation</a:t>
            </a:r>
          </a:p>
          <a:p>
            <a:r>
              <a:rPr lang="en-CA" dirty="0"/>
              <a:t>Start on Text Generation and Summarization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Build a Roadmap</a:t>
            </a:r>
          </a:p>
        </p:txBody>
      </p:sp>
    </p:spTree>
    <p:extLst>
      <p:ext uri="{BB962C8B-B14F-4D97-AF65-F5344CB8AC3E}">
        <p14:creationId xmlns:p14="http://schemas.microsoft.com/office/powerpoint/2010/main" val="4184751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215FE-F22F-F624-6156-B67657723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Minutes of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0B32-112D-6B5E-8EAD-46960C85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47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51541-F76C-7FD2-2266-EB2A8CF9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YOLO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3E98D-6F3B-5F07-7BED-67BA3A5A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annotated 1,800 charts for training.</a:t>
            </a:r>
          </a:p>
          <a:p>
            <a:r>
              <a:rPr lang="en-US" dirty="0"/>
              <a:t>After thorough research, we determined that SGD (Stochastic Gradient Descent) is the best optimizer for our case, as it performs well on image-based tasks.</a:t>
            </a:r>
          </a:p>
          <a:p>
            <a:r>
              <a:rPr lang="en-US" dirty="0"/>
              <a:t>Utilized Hyperparameter Optimization (HPO) on a subset of 300 charts to fine-tune the ideal SGD parameters.</a:t>
            </a:r>
          </a:p>
          <a:p>
            <a:r>
              <a:rPr lang="en-US" dirty="0"/>
              <a:t>Once optimal parameters were found, we trained our YOLO model for 100 epochs, ensuring robust learning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8804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20FF1-0D83-D6AD-65CC-F336E0BC8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YOLO Training Output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F2E5BC-57E3-9157-B2AE-3C8147AA3E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5022908"/>
              </p:ext>
            </p:extLst>
          </p:nvPr>
        </p:nvGraphicFramePr>
        <p:xfrm>
          <a:off x="2620974" y="1808306"/>
          <a:ext cx="6950052" cy="438597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316684">
                  <a:extLst>
                    <a:ext uri="{9D8B030D-6E8A-4147-A177-3AD203B41FA5}">
                      <a16:colId xmlns:a16="http://schemas.microsoft.com/office/drawing/2014/main" val="1547192702"/>
                    </a:ext>
                  </a:extLst>
                </a:gridCol>
                <a:gridCol w="2316684">
                  <a:extLst>
                    <a:ext uri="{9D8B030D-6E8A-4147-A177-3AD203B41FA5}">
                      <a16:colId xmlns:a16="http://schemas.microsoft.com/office/drawing/2014/main" val="675220969"/>
                    </a:ext>
                  </a:extLst>
                </a:gridCol>
                <a:gridCol w="2316684">
                  <a:extLst>
                    <a:ext uri="{9D8B030D-6E8A-4147-A177-3AD203B41FA5}">
                      <a16:colId xmlns:a16="http://schemas.microsoft.com/office/drawing/2014/main" val="391241949"/>
                    </a:ext>
                  </a:extLst>
                </a:gridCol>
              </a:tblGrid>
              <a:tr h="241741">
                <a:tc>
                  <a:txBody>
                    <a:bodyPr/>
                    <a:lstStyle/>
                    <a:p>
                      <a:r>
                        <a:rPr lang="en-CA" sz="1200" b="1" dirty="0"/>
                        <a:t>Metric</a:t>
                      </a:r>
                      <a:endParaRPr lang="en-CA" sz="1200" dirty="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 b="1"/>
                        <a:t>Value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 b="1"/>
                        <a:t>Inference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854920802"/>
                  </a:ext>
                </a:extLst>
              </a:tr>
              <a:tr h="785658">
                <a:tc>
                  <a:txBody>
                    <a:bodyPr/>
                    <a:lstStyle/>
                    <a:p>
                      <a:r>
                        <a:rPr lang="en-CA" sz="1200" b="1" dirty="0"/>
                        <a:t>Precision (B)</a:t>
                      </a:r>
                      <a:endParaRPr lang="en-CA" sz="1200" dirty="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0.9724 (~97.24%)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Model correctly classifies positive samples with high accuracy, but may have some false positives.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478998397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r>
                        <a:rPr lang="en-CA" sz="1200" b="1"/>
                        <a:t>Recall (B)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 dirty="0"/>
                        <a:t>0.9898 (~98.98%)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detects almost all true positives, meaning very few false negatives.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404526158"/>
                  </a:ext>
                </a:extLst>
              </a:tr>
              <a:tr h="604352">
                <a:tc>
                  <a:txBody>
                    <a:bodyPr/>
                    <a:lstStyle/>
                    <a:p>
                      <a:r>
                        <a:rPr lang="en-CA" sz="1200" b="1"/>
                        <a:t>mAP@50 (B)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0.9879 (~98.79%)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High mean Average Precision at 50% IoU, indicating strong object detection performance.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840860957"/>
                  </a:ext>
                </a:extLst>
              </a:tr>
              <a:tr h="1148270">
                <a:tc>
                  <a:txBody>
                    <a:bodyPr/>
                    <a:lstStyle/>
                    <a:p>
                      <a:r>
                        <a:rPr lang="en-CA" sz="1200" b="1"/>
                        <a:t>mAP@50-95 (B)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0.7912 (~79.12%)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Performance across different IoU thresholds drops but is still strong. Lower values at higher IoUs may suggest room for improvement in tight bounding box precision.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1575247906"/>
                  </a:ext>
                </a:extLst>
              </a:tr>
              <a:tr h="966964">
                <a:tc>
                  <a:txBody>
                    <a:bodyPr/>
                    <a:lstStyle/>
                    <a:p>
                      <a:r>
                        <a:rPr lang="en-CA" sz="1200" b="1"/>
                        <a:t>Fitness</a:t>
                      </a:r>
                      <a:endParaRPr lang="en-CA" sz="1200"/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CA" sz="1200"/>
                        <a:t>0.8108 (~81.08%)</a:t>
                      </a:r>
                    </a:p>
                  </a:txBody>
                  <a:tcPr marL="60435" marR="60435" marT="30218" marB="30218"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general metric balancing precision, recall, and </a:t>
                      </a:r>
                      <a:r>
                        <a:rPr lang="en-US" sz="1200" dirty="0" err="1"/>
                        <a:t>mAP</a:t>
                      </a:r>
                      <a:r>
                        <a:rPr lang="en-US" sz="1200" dirty="0"/>
                        <a:t>. Indicates a well-trained model, but potential for further fine-tuning.</a:t>
                      </a:r>
                    </a:p>
                  </a:txBody>
                  <a:tcPr marL="60435" marR="60435" marT="30218" marB="30218" anchor="ctr"/>
                </a:tc>
                <a:extLst>
                  <a:ext uri="{0D108BD9-81ED-4DB2-BD59-A6C34878D82A}">
                    <a16:rowId xmlns:a16="http://schemas.microsoft.com/office/drawing/2014/main" val="3339385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03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the temperature of a person&#10;&#10;AI-generated content may be incorrect.">
            <a:extLst>
              <a:ext uri="{FF2B5EF4-FFF2-40B4-BE49-F238E27FC236}">
                <a16:creationId xmlns:a16="http://schemas.microsoft.com/office/drawing/2014/main" id="{6C9FB6C9-CA5A-C78F-C2BB-80A04B35B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8" y="0"/>
            <a:ext cx="11058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07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showing the number of points&#10;&#10;AI-generated content may be incorrect.">
            <a:extLst>
              <a:ext uri="{FF2B5EF4-FFF2-40B4-BE49-F238E27FC236}">
                <a16:creationId xmlns:a16="http://schemas.microsoft.com/office/drawing/2014/main" id="{42223D69-A5BD-16D0-2ED3-4A3F7194F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8" y="0"/>
            <a:ext cx="110585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70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F98B-73ED-9841-63CF-36C2861A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YOLO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C7EEBD-B343-45A5-7831-CB4C71AC84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{'coordinates': [1.6627793312072754, 85.07156372070312, 178.31922912597656, 1326.9884033203125], 'confidence': 0.9126198291778564, 'class': 1, 'label': 'Y Axis'}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3BA644-8418-DFC4-AAF9-5CCFAF14FFD7}"/>
              </a:ext>
            </a:extLst>
          </p:cNvPr>
          <p:cNvSpPr txBox="1"/>
          <p:nvPr/>
        </p:nvSpPr>
        <p:spPr>
          <a:xfrm>
            <a:off x="838200" y="3724138"/>
            <a:ext cx="7994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“</a:t>
            </a:r>
            <a:r>
              <a:rPr lang="es-ES" sz="3200" dirty="0" err="1"/>
              <a:t>coordinates</a:t>
            </a:r>
            <a:r>
              <a:rPr lang="es-ES" sz="3200" dirty="0"/>
              <a:t>”: [</a:t>
            </a:r>
            <a:r>
              <a:rPr lang="es-ES" sz="3200" dirty="0" err="1"/>
              <a:t>x_min</a:t>
            </a:r>
            <a:r>
              <a:rPr lang="es-ES" sz="3200" dirty="0"/>
              <a:t>, </a:t>
            </a:r>
            <a:r>
              <a:rPr lang="es-ES" sz="3200" dirty="0" err="1"/>
              <a:t>y_min</a:t>
            </a:r>
            <a:r>
              <a:rPr lang="es-ES" sz="3200" dirty="0"/>
              <a:t>, </a:t>
            </a:r>
            <a:r>
              <a:rPr lang="es-ES" sz="3200" dirty="0" err="1"/>
              <a:t>x_max</a:t>
            </a:r>
            <a:r>
              <a:rPr lang="es-ES" sz="3200" dirty="0"/>
              <a:t>, </a:t>
            </a:r>
            <a:r>
              <a:rPr lang="es-ES" sz="3200" dirty="0" err="1"/>
              <a:t>y_max</a:t>
            </a:r>
            <a:r>
              <a:rPr lang="es-ES" sz="32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84094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9DDB-8FA4-6165-658D-1FA65119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Use OCR?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27F99-7E69-AA6B-3F4D-16995D04C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Since YOLO only detects objects (not text content), OCR is needed to recognize and extract actual text from detected bounding boxes.</a:t>
            </a:r>
          </a:p>
          <a:p>
            <a:r>
              <a:rPr lang="en-US" dirty="0"/>
              <a:t>OCR can extract text from scanned documents, receipts, charts, and tables, which is difficult for traditional parsing methods.</a:t>
            </a:r>
          </a:p>
          <a:p>
            <a:r>
              <a:rPr lang="en-US" dirty="0"/>
              <a:t>OCR works with printed, handwritten, rotated, and stylized text, unlike template-based approaches.</a:t>
            </a:r>
          </a:p>
          <a:p>
            <a:r>
              <a:rPr lang="en-US" dirty="0"/>
              <a:t>Advanced OCR models (like </a:t>
            </a:r>
            <a:r>
              <a:rPr lang="en-US" b="1" dirty="0" err="1"/>
              <a:t>PaddleOCR</a:t>
            </a:r>
            <a:r>
              <a:rPr lang="en-US" dirty="0"/>
              <a:t>) can denoise, segment, and correct distorted text, making it better than simple image-to-text techniques.</a:t>
            </a:r>
          </a:p>
          <a:p>
            <a:r>
              <a:rPr lang="en-US" dirty="0"/>
              <a:t>OCR automates extraction, making it efficient for large-scale document processing.</a:t>
            </a:r>
          </a:p>
        </p:txBody>
      </p:sp>
    </p:spTree>
    <p:extLst>
      <p:ext uri="{BB962C8B-B14F-4D97-AF65-F5344CB8AC3E}">
        <p14:creationId xmlns:p14="http://schemas.microsoft.com/office/powerpoint/2010/main" val="269764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3E72313-0B7F-2B43-D2F9-685C4640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CA" dirty="0"/>
              <a:t>Which OCR to use?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4C92DF-F35F-0F8E-3880-A77E1559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CA" dirty="0"/>
              <a:t>We should go for </a:t>
            </a:r>
            <a:r>
              <a:rPr lang="en-US" dirty="0" err="1"/>
              <a:t>PaddleOCR</a:t>
            </a:r>
            <a:r>
              <a:rPr lang="en-US" dirty="0"/>
              <a:t> outperforms other OCR tools with superior accuracy for structured data, numbers, and overlapping text. It supports GPU acceleration, multi-language text, and robust table extraction, making it ideal for real-world document processing.</a:t>
            </a:r>
          </a:p>
          <a:p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C41A8B-27B6-7CA8-221A-05110DC8DB51}"/>
              </a:ext>
            </a:extLst>
          </p:cNvPr>
          <p:cNvGraphicFramePr>
            <a:graphicFrameLocks noGrp="1"/>
          </p:cNvGraphicFramePr>
          <p:nvPr/>
        </p:nvGraphicFramePr>
        <p:xfrm>
          <a:off x="6060636" y="762000"/>
          <a:ext cx="5846883" cy="5414963"/>
        </p:xfrm>
        <a:graphic>
          <a:graphicData uri="http://schemas.openxmlformats.org/drawingml/2006/table">
            <a:tbl>
              <a:tblPr/>
              <a:tblGrid>
                <a:gridCol w="1382328">
                  <a:extLst>
                    <a:ext uri="{9D8B030D-6E8A-4147-A177-3AD203B41FA5}">
                      <a16:colId xmlns:a16="http://schemas.microsoft.com/office/drawing/2014/main" val="3547046056"/>
                    </a:ext>
                  </a:extLst>
                </a:gridCol>
                <a:gridCol w="1608909">
                  <a:extLst>
                    <a:ext uri="{9D8B030D-6E8A-4147-A177-3AD203B41FA5}">
                      <a16:colId xmlns:a16="http://schemas.microsoft.com/office/drawing/2014/main" val="3257785672"/>
                    </a:ext>
                  </a:extLst>
                </a:gridCol>
                <a:gridCol w="1434068">
                  <a:extLst>
                    <a:ext uri="{9D8B030D-6E8A-4147-A177-3AD203B41FA5}">
                      <a16:colId xmlns:a16="http://schemas.microsoft.com/office/drawing/2014/main" val="3265232887"/>
                    </a:ext>
                  </a:extLst>
                </a:gridCol>
                <a:gridCol w="1421578">
                  <a:extLst>
                    <a:ext uri="{9D8B030D-6E8A-4147-A177-3AD203B41FA5}">
                      <a16:colId xmlns:a16="http://schemas.microsoft.com/office/drawing/2014/main" val="2034374876"/>
                    </a:ext>
                  </a:extLst>
                </a:gridCol>
              </a:tblGrid>
              <a:tr h="478130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Feature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PaddleOCR (Best Choice)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EasyOCR (Good Alternative)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Tesseract (Basic &amp; Outdated)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917623"/>
                  </a:ext>
                </a:extLst>
              </a:tr>
              <a:tr h="689351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Accuracy (Text &amp; Numbers)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 (Best for structured text &amp; digits)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Moderate (Struggles with numbers)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 (Good only for printed text, fails on complex layouts)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63797"/>
                  </a:ext>
                </a:extLst>
              </a:tr>
              <a:tr h="689351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Speed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Fast (GPU acceleration available)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Fast (PyTorch-based, slightly faster than PaddleOCR)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Slow (CPU-based, struggles with large documents)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113135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Handwritten Text Recognition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Supports, but not perfect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Limited support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Poor handwriting recognition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606697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Rotated &amp; Angled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Detects and corrects angles automatically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Struggles with rotated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Fails on rotated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6555894"/>
                  </a:ext>
                </a:extLst>
              </a:tr>
              <a:tr h="689351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Dense/Overlapping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Better handling for tables, invoices, receipts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❌ </a:t>
                      </a:r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Struggles with close characters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Fails on overlapping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09995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Table Extraction Support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Works well with structured data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dedicated table detection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Requires post-processing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879023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Custom Training Support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Easily trainable on custom data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fine-tuning support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deep learning-based training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4588129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GPU Acceleration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Supports GPU (TensorRT, Paddle Lite)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Supports GPU (PyTorch-based)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CPU only (Slow for large images)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881822"/>
                  </a:ext>
                </a:extLst>
              </a:tr>
              <a:tr h="47813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Best Use Case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Invoices, ID cards, receipts, tabular data</a:t>
                      </a:r>
                      <a:endParaRPr lang="en-US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Fast OCR for general text</a:t>
                      </a:r>
                      <a:endParaRPr lang="en-CA" sz="1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Basic OCR for printed text only</a:t>
                      </a:r>
                      <a:endParaRPr lang="en-US" sz="17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97" marR="6997" marT="699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4419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700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30B6-A989-6308-B1BA-5D10B7C8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3CB35-2635-2D0D-70B5-0D45291F1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Annotations – Completed</a:t>
            </a:r>
          </a:p>
          <a:p>
            <a:r>
              <a:rPr lang="en-CA" dirty="0"/>
              <a:t>YOLO Training – Completed</a:t>
            </a:r>
          </a:p>
          <a:p>
            <a:r>
              <a:rPr lang="en-CA" dirty="0"/>
              <a:t>Rough Axis Recognition Model Building - Completed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569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697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Aptos Narrow</vt:lpstr>
      <vt:lpstr>Arial</vt:lpstr>
      <vt:lpstr>Office Theme</vt:lpstr>
      <vt:lpstr>Project Discussion</vt:lpstr>
      <vt:lpstr>YOLO Training</vt:lpstr>
      <vt:lpstr>YOLO Training Output</vt:lpstr>
      <vt:lpstr>PowerPoint Presentation</vt:lpstr>
      <vt:lpstr>PowerPoint Presentation</vt:lpstr>
      <vt:lpstr>YOLO Output</vt:lpstr>
      <vt:lpstr>Why Use OCR?</vt:lpstr>
      <vt:lpstr>Which OCR to use?</vt:lpstr>
      <vt:lpstr>Current Progress</vt:lpstr>
      <vt:lpstr>Next Steps</vt:lpstr>
      <vt:lpstr>Minutes of Meeting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Neel Raibole</dc:creator>
  <cp:lastModifiedBy>Neel Raibole</cp:lastModifiedBy>
  <cp:revision>4</cp:revision>
  <dcterms:created xsi:type="dcterms:W3CDTF">2025-02-28T17:13:59Z</dcterms:created>
  <dcterms:modified xsi:type="dcterms:W3CDTF">2025-03-03T17:11:40Z</dcterms:modified>
</cp:coreProperties>
</file>