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5" r:id="rId6"/>
    <p:sldId id="264" r:id="rId7"/>
    <p:sldId id="261" r:id="rId8"/>
    <p:sldId id="263" r:id="rId9"/>
    <p:sldId id="262" r:id="rId10"/>
    <p:sldId id="272" r:id="rId11"/>
    <p:sldId id="266" r:id="rId12"/>
    <p:sldId id="271" r:id="rId13"/>
    <p:sldId id="276" r:id="rId14"/>
    <p:sldId id="273" r:id="rId15"/>
    <p:sldId id="275" r:id="rId16"/>
    <p:sldId id="274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1916" autoAdjust="0"/>
  </p:normalViewPr>
  <p:slideViewPr>
    <p:cSldViewPr>
      <p:cViewPr varScale="1">
        <p:scale>
          <a:sx n="66" d="100"/>
          <a:sy n="66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2016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BF65-6BCF-4213-9462-EFF66010DA85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9A876-06BB-41EC-9B0F-8FD6E6C8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Enquiry –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basically asking about the product – cold enquiry(just to get info), hot enquiry(generally asked to know and buy about the product).</a:t>
            </a:r>
          </a:p>
          <a:p>
            <a:r>
              <a:rPr lang="en-US" b="1" baseline="0" dirty="0" smtClean="0"/>
              <a:t>Quotation – </a:t>
            </a:r>
            <a:r>
              <a:rPr lang="en-US" b="0" baseline="0" dirty="0" smtClean="0"/>
              <a:t>based on enquiry quotation is made for the customer. Basically quotes of the items is generated, eg – price, product details, quantity, taxes, discounts, validity period etc.</a:t>
            </a:r>
          </a:p>
          <a:p>
            <a:r>
              <a:rPr lang="en-US" b="1" baseline="0" dirty="0" smtClean="0"/>
              <a:t>Marketing – </a:t>
            </a:r>
            <a:r>
              <a:rPr lang="en-US" b="0" baseline="0" dirty="0" smtClean="0"/>
              <a:t>organizing and tracking marketing activities. Eg – special discounts on certain products, show cases of different products in different region, etc.</a:t>
            </a:r>
          </a:p>
          <a:p>
            <a:r>
              <a:rPr lang="en-US" b="1" baseline="0" dirty="0" smtClean="0"/>
              <a:t>Product Purchase – </a:t>
            </a:r>
            <a:r>
              <a:rPr lang="en-US" b="0" baseline="0" dirty="0" smtClean="0"/>
              <a:t>recording and managing purchase transaction, eg – when the purchase was made, number of quantity </a:t>
            </a:r>
            <a:r>
              <a:rPr lang="en-US" b="0" baseline="0" dirty="0" smtClean="0"/>
              <a:t>were purchased, </a:t>
            </a:r>
            <a:r>
              <a:rPr lang="en-US" b="0" baseline="0" dirty="0" smtClean="0"/>
              <a:t>when delivery was made, etc.</a:t>
            </a:r>
          </a:p>
          <a:p>
            <a:r>
              <a:rPr lang="en-US" b="1" baseline="0" dirty="0" smtClean="0"/>
              <a:t>Product Inventory  -</a:t>
            </a:r>
            <a:r>
              <a:rPr lang="en-US" b="0" baseline="0" dirty="0" smtClean="0"/>
              <a:t> number of product sold and number of product left, should the dealer stock up etc.</a:t>
            </a:r>
          </a:p>
          <a:p>
            <a:r>
              <a:rPr lang="en-US" b="1" baseline="0" dirty="0" smtClean="0"/>
              <a:t>Sales and Marketing Claims – </a:t>
            </a:r>
            <a:r>
              <a:rPr lang="en-US" b="0" baseline="0" dirty="0" smtClean="0"/>
              <a:t>basically all the discounts/claims that were made during the marketing campaign are quoted and claim is made to the OEM by the dealership.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Spare</a:t>
            </a:r>
            <a:r>
              <a:rPr lang="en-US" b="1" baseline="0" dirty="0" smtClean="0"/>
              <a:t> Parts Purchase Transaction – </a:t>
            </a:r>
            <a:r>
              <a:rPr lang="en-US" b="0" baseline="0" dirty="0" smtClean="0"/>
              <a:t>purchase order of the spare parts are handled here. Number of parts required, which parts are required etc.</a:t>
            </a:r>
          </a:p>
          <a:p>
            <a:r>
              <a:rPr lang="en-US" b="1" baseline="0" dirty="0" smtClean="0"/>
              <a:t>Spare Parts Inventory Transaction – </a:t>
            </a:r>
            <a:r>
              <a:rPr lang="en-US" b="0" baseline="0" dirty="0" smtClean="0"/>
              <a:t>after purchase, when delivery is received inventory management is done(checking/updating of the inventory is done)</a:t>
            </a:r>
          </a:p>
          <a:p>
            <a:r>
              <a:rPr lang="en-US" b="1" baseline="0" dirty="0" smtClean="0"/>
              <a:t>Spare Parts Dashboard – </a:t>
            </a:r>
            <a:r>
              <a:rPr lang="en-US" b="0" baseline="0" dirty="0" smtClean="0"/>
              <a:t>shows real-time data of the spare parts, eg – number of parts left for engine, chassis etc. Model wise what are the parts left</a:t>
            </a:r>
          </a:p>
          <a:p>
            <a:r>
              <a:rPr lang="en-US" b="1" baseline="0" dirty="0" smtClean="0"/>
              <a:t>Spare Order Quotation – </a:t>
            </a:r>
            <a:r>
              <a:rPr lang="en-US" b="0" baseline="0" dirty="0" smtClean="0"/>
              <a:t>basically the OEM provides the dealership with the quotation of the part which is to be purchased(how </a:t>
            </a:r>
            <a:r>
              <a:rPr lang="en-US" b="0" baseline="0" dirty="0" smtClean="0"/>
              <a:t>much cost, product/part details etc), </a:t>
            </a:r>
            <a:r>
              <a:rPr lang="en-US" b="0" baseline="0" dirty="0" smtClean="0"/>
              <a:t>then the dealer </a:t>
            </a:r>
            <a:r>
              <a:rPr lang="en-US" b="0" baseline="0" dirty="0" smtClean="0"/>
              <a:t>can put the final order.</a:t>
            </a:r>
          </a:p>
          <a:p>
            <a:r>
              <a:rPr lang="en-US" b="1" baseline="0" dirty="0" smtClean="0"/>
              <a:t>Spare Parts Discrepancy – </a:t>
            </a:r>
            <a:r>
              <a:rPr lang="en-US" b="0" baseline="0" dirty="0" smtClean="0"/>
              <a:t>in transit the parts are damaged, if ordered part A and received order B, short quantity of order received all claims handled here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Service</a:t>
            </a:r>
            <a:r>
              <a:rPr lang="en-US" b="1" baseline="0" dirty="0" smtClean="0"/>
              <a:t> Appointments and CRM - </a:t>
            </a:r>
            <a:r>
              <a:rPr lang="en-US" b="0" baseline="0" dirty="0" smtClean="0"/>
              <a:t> book an appointment through mobile app/web -&gt; begin the dealership we would know how many appointment are booked and then we can adjust accordingly, (CRM – customer relation model) give remainders to customer that booking is on due date etc.</a:t>
            </a:r>
            <a:endParaRPr lang="en-US" b="1" baseline="0" dirty="0"/>
          </a:p>
          <a:p>
            <a:r>
              <a:rPr lang="en-US" b="1" baseline="0" dirty="0" smtClean="0"/>
              <a:t>Service Job Card – </a:t>
            </a:r>
            <a:r>
              <a:rPr lang="en-US" b="0" baseline="0" dirty="0" smtClean="0"/>
              <a:t>job cart is created for the client, eg – cost to service, what service needs to be done, spare parts to be replaced(if needed), time needed, technician to be assigned etc, all of this are managed here.</a:t>
            </a:r>
          </a:p>
          <a:p>
            <a:r>
              <a:rPr lang="en-US" b="1" baseline="0" dirty="0" smtClean="0"/>
              <a:t>Warranty Management –</a:t>
            </a:r>
            <a:r>
              <a:rPr lang="en-US" b="0" baseline="0" dirty="0" smtClean="0"/>
              <a:t> under warranty so customer will get the service for free but as a dealership the quotation will be generated and would be sent to the OEM for claim.</a:t>
            </a:r>
          </a:p>
          <a:p>
            <a:r>
              <a:rPr lang="en-US" b="1" baseline="0" dirty="0" smtClean="0"/>
              <a:t>Free Service and Warranty Claims – </a:t>
            </a:r>
            <a:r>
              <a:rPr lang="en-US" b="0" baseline="0" dirty="0" smtClean="0"/>
              <a:t>when vehicle is new free service are given after a certain amount of time duration/number of distance driven/used then the job cart is made and send to the OEM for claims.</a:t>
            </a:r>
          </a:p>
          <a:p>
            <a:r>
              <a:rPr lang="en-US" b="1" baseline="0" dirty="0" smtClean="0"/>
              <a:t>Service Activity Management – </a:t>
            </a:r>
            <a:r>
              <a:rPr lang="en-US" b="0" baseline="0" dirty="0" smtClean="0"/>
              <a:t>eg – lets say labor cost is free, only the spare parts/service will cost the customer or discounts will be given on certain services(basically related to marketing activities) done to attract the customer. Eg – people who buy tractor generally live far from city, so the dealership come to them and provide discounts on parts and service)</a:t>
            </a:r>
          </a:p>
          <a:p>
            <a:r>
              <a:rPr lang="en-US" b="1" baseline="0" dirty="0" smtClean="0"/>
              <a:t>Service Dashboard – </a:t>
            </a:r>
            <a:r>
              <a:rPr lang="en-US" b="0" baseline="0" dirty="0" smtClean="0"/>
              <a:t>basically an MIS(management Information System) eg – this month which vehicle came the most for service, which spare part is used the most on the vehicle, which vehicle model came the most – basically gives an analytics of the services done, so the dealer is ready for the next time by keeping parts in stocks.</a:t>
            </a:r>
            <a:endParaRPr 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</a:t>
            </a:r>
            <a:endParaRPr lang="en-US" dirty="0" smtClean="0"/>
          </a:p>
          <a:p>
            <a:r>
              <a:rPr lang="en-US" b="1" dirty="0" smtClean="0"/>
              <a:t>Integration</a:t>
            </a:r>
            <a:r>
              <a:rPr lang="en-US" b="1" baseline="0" dirty="0" smtClean="0"/>
              <a:t> with ERP Systems – </a:t>
            </a:r>
            <a:r>
              <a:rPr lang="en-US" b="0" baseline="0" dirty="0" smtClean="0"/>
              <a:t>OMEs use ERP systems like from oracle, from salesforce etc, can be integrated into dms.</a:t>
            </a:r>
          </a:p>
          <a:p>
            <a:r>
              <a:rPr lang="en-US" b="1" baseline="0" dirty="0" smtClean="0"/>
              <a:t>Customized and Scalable Solution – </a:t>
            </a:r>
            <a:r>
              <a:rPr lang="en-US" b="0" baseline="0" dirty="0" smtClean="0"/>
              <a:t>basically customer can choose module according to their need and later add different modules to scale up their business.</a:t>
            </a:r>
          </a:p>
          <a:p>
            <a:r>
              <a:rPr lang="en-US" b="1" baseline="0" dirty="0" smtClean="0"/>
              <a:t>High Information Security -  </a:t>
            </a:r>
            <a:r>
              <a:rPr lang="en-US" b="0" baseline="0" dirty="0" smtClean="0"/>
              <a:t>Roles based accessed, data cannot be created/modified/transferred/destroyed without prior authorization.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 – vehicle</a:t>
            </a:r>
            <a:r>
              <a:rPr lang="en-US" baseline="0" dirty="0" smtClean="0"/>
              <a:t> Identification Number</a:t>
            </a:r>
          </a:p>
          <a:p>
            <a:r>
              <a:rPr lang="en-US" baseline="0" dirty="0" smtClean="0"/>
              <a:t>mCatalog – for mobile apps</a:t>
            </a:r>
          </a:p>
          <a:p>
            <a:r>
              <a:rPr lang="en-US" dirty="0" smtClean="0"/>
              <a:t>PLM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Lifecycle Management(from manufacturing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service to repairs to discontinuation)</a:t>
            </a:r>
            <a:endParaRPr lang="en-US" dirty="0" smtClean="0"/>
          </a:p>
          <a:p>
            <a:r>
              <a:rPr lang="en-US" dirty="0" smtClean="0"/>
              <a:t>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 (manages the company's resources and processes across various departments like finance, production, and sales)</a:t>
            </a:r>
            <a:endParaRPr lang="en-US" dirty="0" smtClean="0"/>
          </a:p>
          <a:p>
            <a:r>
              <a:rPr lang="en-US" dirty="0" smtClean="0"/>
              <a:t>DMS  - Dealer Management System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</a:t>
            </a:r>
            <a:r>
              <a:rPr lang="en-US" baseline="0" dirty="0" smtClean="0"/>
              <a:t> – management information system</a:t>
            </a:r>
          </a:p>
          <a:p>
            <a:r>
              <a:rPr lang="en-US" baseline="0" dirty="0" smtClean="0"/>
              <a:t>ECN - </a:t>
            </a:r>
            <a:r>
              <a:rPr lang="en-US" dirty="0" smtClean="0"/>
              <a:t>Engineering Change Notice</a:t>
            </a:r>
            <a:endParaRPr lang="en-US" baseline="0" dirty="0" smtClean="0"/>
          </a:p>
          <a:p>
            <a:r>
              <a:rPr lang="en-US" baseline="0" dirty="0" smtClean="0"/>
              <a:t>1) Since most of the parts/information is scattered around across different dimension manual logging of data is tedious and tough process.</a:t>
            </a:r>
          </a:p>
          <a:p>
            <a:r>
              <a:rPr lang="en-US" baseline="0" dirty="0" smtClean="0"/>
              <a:t>2) Change updated to part/services would have to done manually.</a:t>
            </a:r>
          </a:p>
          <a:p>
            <a:r>
              <a:rPr lang="en-US" baseline="0" dirty="0" smtClean="0"/>
              <a:t>4) Even if we use excels and spreadsheets to monitor data, most use can’t decode it and maintaining it would be tough.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BOM – bill of Material. 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 (manages the company's resources and processes across various departments like finance, production, and sales)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BOM – mBom(</a:t>
            </a:r>
            <a:r>
              <a:rPr lang="en-US" dirty="0" smtClean="0"/>
              <a:t>Manufacturing bom), eBom(engineering</a:t>
            </a:r>
            <a:r>
              <a:rPr lang="en-US" baseline="0" dirty="0" smtClean="0"/>
              <a:t> bom), sBom(service/maintenance bom)</a:t>
            </a:r>
          </a:p>
          <a:p>
            <a:r>
              <a:rPr lang="en-US" baseline="0" dirty="0" smtClean="0"/>
              <a:t>1) mBom:</a:t>
            </a:r>
            <a:br>
              <a:rPr lang="en-US" baseline="0" dirty="0" smtClean="0"/>
            </a:br>
            <a:r>
              <a:rPr lang="en-US" dirty="0" smtClean="0"/>
              <a:t>Used by the </a:t>
            </a:r>
            <a:r>
              <a:rPr lang="en-US" b="1" dirty="0" smtClean="0"/>
              <a:t>manufacturing team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Contains </a:t>
            </a:r>
            <a:r>
              <a:rPr lang="en-US" b="1" dirty="0" smtClean="0"/>
              <a:t>all parts, sub-assemblies, and materials</a:t>
            </a:r>
            <a:r>
              <a:rPr lang="en-US" dirty="0" smtClean="0"/>
              <a:t> required to build the vehicle — exactly how it will be assembled on the shop floor.</a:t>
            </a:r>
          </a:p>
          <a:p>
            <a:r>
              <a:rPr lang="en-US" dirty="0" smtClean="0"/>
              <a:t>Includes </a:t>
            </a:r>
            <a:r>
              <a:rPr lang="en-US" b="1" dirty="0" smtClean="0"/>
              <a:t>manufacturing-specific items</a:t>
            </a:r>
            <a:r>
              <a:rPr lang="en-US" dirty="0" smtClean="0"/>
              <a:t> like fasteners, adhesives, welding materials.</a:t>
            </a:r>
          </a:p>
          <a:p>
            <a:r>
              <a:rPr lang="en-US" dirty="0" smtClean="0"/>
              <a:t>Aligns closely with </a:t>
            </a:r>
            <a:r>
              <a:rPr lang="en-US" b="1" dirty="0" smtClean="0"/>
              <a:t>process planning and assembly sequences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Includes not just the engine but the bolts, brackets, adhesives used to assemble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eBom:</a:t>
            </a:r>
          </a:p>
          <a:p>
            <a:r>
              <a:rPr lang="en-US" dirty="0" smtClean="0"/>
              <a:t>Created by design and engineering teams.</a:t>
            </a:r>
          </a:p>
          <a:p>
            <a:r>
              <a:rPr lang="en-US" dirty="0" smtClean="0"/>
              <a:t>Based on the vehicle's </a:t>
            </a:r>
            <a:r>
              <a:rPr lang="en-US" b="1" dirty="0" smtClean="0"/>
              <a:t>CAD models, design drawings, and specifications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Focuses on the </a:t>
            </a:r>
            <a:r>
              <a:rPr lang="en-US" b="1" dirty="0" smtClean="0"/>
              <a:t>functional design</a:t>
            </a:r>
            <a:r>
              <a:rPr lang="en-US" dirty="0" smtClean="0"/>
              <a:t> — how the product should work.</a:t>
            </a:r>
          </a:p>
          <a:p>
            <a:r>
              <a:rPr lang="en-US" dirty="0" smtClean="0"/>
              <a:t>May not include manufacturing-specific details (like fasteners, consumables).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Lists parts like chassis, engine components, suspension, etc., as per the design intent.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3) sBom: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Used by the </a:t>
            </a:r>
            <a:r>
              <a:rPr lang="en-US" b="1" dirty="0" smtClean="0"/>
              <a:t>after-sales and service departments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Lists parts that are </a:t>
            </a:r>
            <a:r>
              <a:rPr lang="en-US" b="1" dirty="0" smtClean="0"/>
              <a:t>replaceable or serviceable</a:t>
            </a:r>
            <a:r>
              <a:rPr lang="en-US" dirty="0" smtClean="0"/>
              <a:t> during the vehicle’s lifecycle.</a:t>
            </a:r>
          </a:p>
          <a:p>
            <a:r>
              <a:rPr lang="en-US" dirty="0" smtClean="0"/>
              <a:t>Helps in ordering spare parts and maintenance planning.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Brake pads, oil filters, spark plugs — components that require regular replacement.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="1" dirty="0" smtClean="0"/>
              <a:t>Hotspot</a:t>
            </a:r>
            <a:r>
              <a:rPr lang="en-US" dirty="0" smtClean="0"/>
              <a:t> = Clickable point on an image.</a:t>
            </a:r>
            <a:br>
              <a:rPr lang="en-US" dirty="0" smtClean="0"/>
            </a:br>
            <a:r>
              <a:rPr lang="en-US" b="1" dirty="0" smtClean="0"/>
              <a:t>Linked with BOM</a:t>
            </a:r>
            <a:r>
              <a:rPr lang="en-US" dirty="0" smtClean="0"/>
              <a:t> = Pulls part data automatically when you click it.</a:t>
            </a:r>
          </a:p>
          <a:p>
            <a:r>
              <a:rPr lang="en-US" b="1" dirty="0" smtClean="0"/>
              <a:t>Hotspots</a:t>
            </a:r>
            <a:r>
              <a:rPr lang="en-US" dirty="0" smtClean="0"/>
              <a:t> are </a:t>
            </a:r>
            <a:r>
              <a:rPr lang="en-US" b="1" dirty="0" smtClean="0"/>
              <a:t>clickable points</a:t>
            </a:r>
            <a:r>
              <a:rPr lang="en-US" dirty="0" smtClean="0"/>
              <a:t> placed directly on parts in that illustration (like a dot or small clickable icon). When we</a:t>
            </a:r>
            <a:r>
              <a:rPr lang="en-US" baseline="0" dirty="0" smtClean="0"/>
              <a:t> </a:t>
            </a:r>
            <a:r>
              <a:rPr lang="en-US" dirty="0" smtClean="0"/>
              <a:t>click a </a:t>
            </a:r>
            <a:r>
              <a:rPr lang="en-US" b="1" dirty="0" smtClean="0"/>
              <a:t>hotspot</a:t>
            </a:r>
            <a:r>
              <a:rPr lang="en-US" dirty="0" smtClean="0"/>
              <a:t> (on a part in the image), it automatically shows </a:t>
            </a:r>
            <a:r>
              <a:rPr lang="en-US" b="1" dirty="0" smtClean="0"/>
              <a:t>detailed information</a:t>
            </a:r>
            <a:r>
              <a:rPr lang="en-US" dirty="0" smtClean="0"/>
              <a:t> about that part, pulled from the </a:t>
            </a:r>
            <a:r>
              <a:rPr lang="en-US" b="1" dirty="0" smtClean="0"/>
              <a:t>BOM (Bill of Materials)</a:t>
            </a:r>
            <a:r>
              <a:rPr lang="en-US" dirty="0" smtClean="0"/>
              <a:t> — such as:</a:t>
            </a:r>
          </a:p>
          <a:p>
            <a:pPr lvl="1"/>
            <a:r>
              <a:rPr lang="en-US" dirty="0" smtClean="0"/>
              <a:t>Part Name</a:t>
            </a:r>
          </a:p>
          <a:p>
            <a:pPr lvl="1"/>
            <a:r>
              <a:rPr lang="en-US" dirty="0" smtClean="0"/>
              <a:t>Part Number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MRP / MOQ (price, minimum quantity)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Fitment details (which models it fits)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 – vehicle</a:t>
            </a:r>
            <a:r>
              <a:rPr lang="en-US" baseline="0" dirty="0" smtClean="0"/>
              <a:t> Identification Number</a:t>
            </a:r>
          </a:p>
          <a:p>
            <a:r>
              <a:rPr lang="en-US" baseline="0" dirty="0" smtClean="0"/>
              <a:t>ECN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Change Notice(An ECN is a document that communicates changes to a product's design, specifications, materials, or manufacturing processes. These changes are typically tracked and managed to ensure that all stakeholders are aware of the changes and that they are implemented correctly. 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ECN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Change Notice(</a:t>
            </a:r>
            <a:r>
              <a:rPr lang="en-US" dirty="0" smtClean="0"/>
              <a:t>a document that communicates approved changes to a product's design, specifications, or manufacturing process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ensures all stakeholders are aware of the modification and authorizes implementation. 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Service Information Module</a:t>
            </a:r>
            <a:r>
              <a:rPr lang="en-US" dirty="0" smtClean="0"/>
              <a:t> here refers to an </a:t>
            </a:r>
            <a:r>
              <a:rPr lang="en-US" b="1" dirty="0" smtClean="0"/>
              <a:t>enterprise system</a:t>
            </a:r>
            <a:r>
              <a:rPr lang="en-US" dirty="0" smtClean="0"/>
              <a:t> (used by automotive manufacturers) that helps </a:t>
            </a:r>
            <a:r>
              <a:rPr lang="en-US" b="1" dirty="0" smtClean="0"/>
              <a:t>manage, create, and distribute</a:t>
            </a:r>
            <a:r>
              <a:rPr lang="en-US" dirty="0" smtClean="0"/>
              <a:t> all kinds of service-related content to technicians, dealerships, and customers.</a:t>
            </a:r>
          </a:p>
          <a:p>
            <a:endParaRPr lang="en-US" dirty="0" smtClean="0"/>
          </a:p>
          <a:p>
            <a:r>
              <a:rPr lang="en-US" dirty="0" smtClean="0"/>
              <a:t>This system is like a </a:t>
            </a:r>
            <a:r>
              <a:rPr lang="en-US" b="1" dirty="0" smtClean="0"/>
              <a:t>central hub</a:t>
            </a:r>
            <a:r>
              <a:rPr lang="en-US" dirty="0" smtClean="0"/>
              <a:t> where:</a:t>
            </a:r>
          </a:p>
          <a:p>
            <a:r>
              <a:rPr lang="en-US" dirty="0" smtClean="0"/>
              <a:t>All types of service content (manuals, diagrams, training, tools info) are </a:t>
            </a:r>
            <a:r>
              <a:rPr lang="en-US" b="1" dirty="0" smtClean="0"/>
              <a:t>created</a:t>
            </a:r>
            <a:r>
              <a:rPr lang="en-US" dirty="0" smtClean="0"/>
              <a:t>, </a:t>
            </a:r>
            <a:r>
              <a:rPr lang="en-US" b="1" dirty="0" smtClean="0"/>
              <a:t>stored</a:t>
            </a:r>
            <a:r>
              <a:rPr lang="en-US" dirty="0" smtClean="0"/>
              <a:t>, </a:t>
            </a:r>
            <a:r>
              <a:rPr lang="en-US" b="1" dirty="0" smtClean="0"/>
              <a:t>updated</a:t>
            </a:r>
            <a:r>
              <a:rPr lang="en-US" dirty="0" smtClean="0"/>
              <a:t>, and </a:t>
            </a:r>
            <a:r>
              <a:rPr lang="en-US" b="1" dirty="0" smtClean="0"/>
              <a:t>shared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ensures technicians and service centers always have the </a:t>
            </a:r>
            <a:r>
              <a:rPr lang="en-US" b="1" dirty="0" smtClean="0"/>
              <a:t>correct, latest information</a:t>
            </a:r>
            <a:r>
              <a:rPr lang="en-US" dirty="0" smtClean="0"/>
              <a:t> in hand to service the vehicle properly.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MIS</a:t>
            </a:r>
            <a:r>
              <a:rPr lang="en-US" baseline="0" dirty="0" smtClean="0"/>
              <a:t> – management information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OEM -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Equipment Manufacturer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DE8F0E-6363-4E82-B695-B5FE43283AD4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on :</a:t>
            </a:r>
          </a:p>
          <a:p>
            <a:r>
              <a:rPr lang="en-US" dirty="0" smtClean="0"/>
              <a:t>eCatalog(Electronic Catalog)</a:t>
            </a:r>
          </a:p>
          <a:p>
            <a:r>
              <a:rPr lang="en-US" dirty="0" smtClean="0"/>
              <a:t>DMS(Dealer Management System)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About DMS</a:t>
            </a:r>
            <a:br>
              <a:rPr lang="en-US" dirty="0" smtClean="0"/>
            </a:br>
            <a:r>
              <a:rPr lang="en-US" dirty="0" smtClean="0"/>
              <a:t>(Dealer Management System)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Dealer Management System (DMS)?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system for Dealer Operations, connects OEMs, Distributor, Dealers, and End Customers.</a:t>
            </a:r>
          </a:p>
          <a:p>
            <a:r>
              <a:rPr lang="en-US" dirty="0" smtClean="0"/>
              <a:t>Manage Sales, Service, Parts, Customer Relations, also manages dealership lifecycle: Pre-sales, Sales, Spares, Service, Warranty</a:t>
            </a:r>
          </a:p>
          <a:p>
            <a:r>
              <a:rPr lang="en-US" dirty="0" smtClean="0"/>
              <a:t>Real-time business visibility and reporting.</a:t>
            </a:r>
          </a:p>
          <a:p>
            <a:r>
              <a:rPr lang="en-US" dirty="0" smtClean="0"/>
              <a:t>Web and Mobile Application Availability.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Features of DMS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Pre Sales &amp; Sales Module</a:t>
            </a:r>
          </a:p>
          <a:p>
            <a:r>
              <a:rPr lang="en-US" dirty="0" smtClean="0"/>
              <a:t>Spares Module</a:t>
            </a:r>
          </a:p>
          <a:p>
            <a:r>
              <a:rPr lang="en-US" dirty="0" smtClean="0"/>
              <a:t>Service &amp; Warranty Module</a:t>
            </a:r>
          </a:p>
          <a:p>
            <a:r>
              <a:rPr lang="en-US" dirty="0" smtClean="0"/>
              <a:t>Lastly, Advanced Value Added Features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Sales &amp; Sales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Enquiry Management</a:t>
            </a:r>
          </a:p>
          <a:p>
            <a:r>
              <a:rPr lang="en-US" dirty="0" smtClean="0"/>
              <a:t>Quotation Management</a:t>
            </a:r>
          </a:p>
          <a:p>
            <a:r>
              <a:rPr lang="en-US" dirty="0" smtClean="0"/>
              <a:t>Marketing Activity Management</a:t>
            </a:r>
          </a:p>
          <a:p>
            <a:r>
              <a:rPr lang="en-US" dirty="0" smtClean="0"/>
              <a:t>Product Purchase Transactions</a:t>
            </a:r>
          </a:p>
          <a:p>
            <a:r>
              <a:rPr lang="en-US" dirty="0" smtClean="0"/>
              <a:t>Product Inventory Transactions</a:t>
            </a:r>
          </a:p>
          <a:p>
            <a:r>
              <a:rPr lang="en-US" dirty="0" smtClean="0"/>
              <a:t>Sales and Marketing Claims Handling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Spare Parts Purchase Transactions</a:t>
            </a:r>
          </a:p>
          <a:p>
            <a:r>
              <a:rPr lang="en-US" dirty="0" smtClean="0"/>
              <a:t>Spare Parts Inventory Transactions</a:t>
            </a:r>
          </a:p>
          <a:p>
            <a:r>
              <a:rPr lang="en-US" dirty="0" smtClean="0"/>
              <a:t>Spare </a:t>
            </a:r>
            <a:r>
              <a:rPr lang="en-US" dirty="0" smtClean="0"/>
              <a:t>Order Quotation Management</a:t>
            </a:r>
          </a:p>
          <a:p>
            <a:r>
              <a:rPr lang="en-US" dirty="0" smtClean="0"/>
              <a:t>Spare Parts Discrepancy Claims</a:t>
            </a:r>
          </a:p>
          <a:p>
            <a:r>
              <a:rPr lang="en-US" dirty="0" smtClean="0"/>
              <a:t>Integration with Parts Catalog (eCatalog)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&amp; Warranty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Appointments and CRM</a:t>
            </a:r>
          </a:p>
          <a:p>
            <a:r>
              <a:rPr lang="en-US" dirty="0" smtClean="0"/>
              <a:t>Service Job Cards Management</a:t>
            </a:r>
          </a:p>
          <a:p>
            <a:r>
              <a:rPr lang="en-US" dirty="0" smtClean="0"/>
              <a:t>Warranty Management</a:t>
            </a:r>
          </a:p>
          <a:p>
            <a:r>
              <a:rPr lang="en-US" dirty="0" smtClean="0"/>
              <a:t>Free Service and Warranty Claims</a:t>
            </a:r>
          </a:p>
          <a:p>
            <a:r>
              <a:rPr lang="en-US" dirty="0" smtClean="0"/>
              <a:t>Service Activity </a:t>
            </a:r>
            <a:r>
              <a:rPr lang="en-US" dirty="0" smtClean="0"/>
              <a:t>Management</a:t>
            </a:r>
            <a:endParaRPr lang="en-US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Value 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ERP </a:t>
            </a:r>
            <a:r>
              <a:rPr lang="en-US" dirty="0" smtClean="0"/>
              <a:t>Systems and 3</a:t>
            </a:r>
            <a:r>
              <a:rPr lang="en-US" baseline="30000" dirty="0" smtClean="0"/>
              <a:t>rd</a:t>
            </a:r>
            <a:r>
              <a:rPr lang="en-US" dirty="0" smtClean="0"/>
              <a:t> party Application.</a:t>
            </a:r>
            <a:endParaRPr lang="en-US" dirty="0" smtClean="0"/>
          </a:p>
          <a:p>
            <a:r>
              <a:rPr lang="en-US" dirty="0" smtClean="0"/>
              <a:t>Web + Mobile Applications Support</a:t>
            </a:r>
          </a:p>
          <a:p>
            <a:r>
              <a:rPr lang="en-US" dirty="0" smtClean="0"/>
              <a:t>Customized and Scalable Solution</a:t>
            </a:r>
          </a:p>
          <a:p>
            <a:r>
              <a:rPr lang="en-US" dirty="0" smtClean="0"/>
              <a:t>High Information Security</a:t>
            </a:r>
          </a:p>
          <a:p>
            <a:r>
              <a:rPr lang="en-US" dirty="0" smtClean="0"/>
              <a:t>Application Hosting at OEM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DMS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Efficiency: Automates dealer operations.</a:t>
            </a:r>
          </a:p>
          <a:p>
            <a:r>
              <a:rPr lang="en-US" dirty="0" smtClean="0"/>
              <a:t>Better Customer Experience: Faster, consistent service.</a:t>
            </a:r>
          </a:p>
          <a:p>
            <a:r>
              <a:rPr lang="en-US" dirty="0" smtClean="0"/>
              <a:t>Inventory Optimization: Reduce overstock/understock issues.</a:t>
            </a:r>
          </a:p>
          <a:p>
            <a:r>
              <a:rPr lang="en-US" dirty="0" smtClean="0"/>
              <a:t>Data-Driven Decision Making: Real-time reports.</a:t>
            </a:r>
          </a:p>
          <a:p>
            <a:r>
              <a:rPr lang="en-US" dirty="0" smtClean="0"/>
              <a:t>Streamlined Warranty &amp; Claims: Faster OEM-dealer communication.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eCatalog (ECAT)?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platform for spare parts information management.</a:t>
            </a:r>
          </a:p>
          <a:p>
            <a:r>
              <a:rPr lang="en-US" dirty="0" smtClean="0"/>
              <a:t>Provides model-wise, VIN-specific part catalog.</a:t>
            </a:r>
          </a:p>
          <a:p>
            <a:r>
              <a:rPr lang="en-US" dirty="0" smtClean="0"/>
              <a:t>Available via Web and Mobile (mCatalog).</a:t>
            </a:r>
          </a:p>
          <a:p>
            <a:r>
              <a:rPr lang="en-US" dirty="0" smtClean="0"/>
              <a:t>Integrated with PLM, ERP, and DMS systems.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with Conventional Parts Catalogs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time-to-market for catalog creation.</a:t>
            </a:r>
          </a:p>
          <a:p>
            <a:r>
              <a:rPr lang="en-US" dirty="0" smtClean="0"/>
              <a:t>Manual updates for ECN (Engineering Change Notices).</a:t>
            </a:r>
          </a:p>
          <a:p>
            <a:r>
              <a:rPr lang="en-US" dirty="0" smtClean="0"/>
              <a:t>No real-time MIS or analytics.</a:t>
            </a:r>
          </a:p>
          <a:p>
            <a:r>
              <a:rPr lang="en-US" dirty="0" smtClean="0"/>
              <a:t>Bulky, hard-to-use paper catalogs.</a:t>
            </a:r>
          </a:p>
          <a:p>
            <a:r>
              <a:rPr lang="en-US" dirty="0" smtClean="0"/>
              <a:t>Multiple channels needed for prices, bulletins, and orders.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eCatalog Solves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Hotspot-based illustrations linked with BOM.</a:t>
            </a:r>
          </a:p>
          <a:p>
            <a:r>
              <a:rPr lang="en-US" dirty="0" smtClean="0"/>
              <a:t>VIN and Variant-based spare part selection.</a:t>
            </a:r>
          </a:p>
          <a:p>
            <a:r>
              <a:rPr lang="en-US" dirty="0" smtClean="0"/>
              <a:t>Integrated bulletins, kits, accessories.</a:t>
            </a:r>
          </a:p>
          <a:p>
            <a:r>
              <a:rPr lang="en-US" dirty="0" smtClean="0"/>
              <a:t>Direct ordering linked with ERP.</a:t>
            </a:r>
          </a:p>
          <a:p>
            <a:r>
              <a:rPr lang="en-US" dirty="0" smtClean="0"/>
              <a:t>Single-source for all spare parts information</a:t>
            </a:r>
            <a:r>
              <a:rPr lang="en-US" sz="1800" dirty="0" smtClean="0"/>
              <a:t> (</a:t>
            </a:r>
            <a:r>
              <a:rPr lang="en-US" sz="1800" b="1" dirty="0" smtClean="0"/>
              <a:t>one centralized platform</a:t>
            </a:r>
            <a:r>
              <a:rPr lang="en-US" sz="1800" dirty="0" smtClean="0"/>
              <a:t> where </a:t>
            </a:r>
            <a:r>
              <a:rPr lang="en-US" sz="1800" b="1" dirty="0" smtClean="0"/>
              <a:t>all information related to spare parts</a:t>
            </a:r>
            <a:r>
              <a:rPr lang="en-US" sz="1800" dirty="0" smtClean="0"/>
              <a:t> is stored, managed, and accessed — instead of having to look for data in </a:t>
            </a:r>
            <a:r>
              <a:rPr lang="en-US" sz="1800" b="1" dirty="0" smtClean="0"/>
              <a:t>multiple places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Modules of eCatalog</a:t>
            </a:r>
            <a:r>
              <a:rPr lang="en-US" dirty="0" smtClean="0"/>
              <a:t> </a:t>
            </a:r>
            <a:r>
              <a:rPr lang="en-US" b="1" dirty="0" smtClean="0"/>
              <a:t>View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VIN-based parts search.</a:t>
            </a:r>
          </a:p>
          <a:p>
            <a:r>
              <a:rPr lang="en-US" dirty="0" smtClean="0"/>
              <a:t>Hotspot-based illustrations.</a:t>
            </a:r>
          </a:p>
          <a:p>
            <a:r>
              <a:rPr lang="en-US" dirty="0" smtClean="0"/>
              <a:t>Part change history and ECN tracking.</a:t>
            </a:r>
          </a:p>
          <a:p>
            <a:r>
              <a:rPr lang="en-US" dirty="0" smtClean="0"/>
              <a:t>Add parts to cart directly.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role management.</a:t>
            </a:r>
          </a:p>
          <a:p>
            <a:r>
              <a:rPr lang="en-US" dirty="0" smtClean="0"/>
              <a:t>Region-wise catalog publishing.</a:t>
            </a:r>
          </a:p>
          <a:p>
            <a:r>
              <a:rPr lang="en-US" dirty="0" smtClean="0"/>
              <a:t>ECN updates and parts data 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 Information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Create, update, and distribute the </a:t>
            </a:r>
            <a:r>
              <a:rPr lang="en-US" b="1" dirty="0" smtClean="0"/>
              <a:t>Owner's Manual</a:t>
            </a:r>
            <a:r>
              <a:rPr lang="en-US" dirty="0" smtClean="0"/>
              <a:t> Explains vehicle features, controls, maintenance tips.</a:t>
            </a:r>
          </a:p>
          <a:p>
            <a:r>
              <a:rPr lang="en-US" dirty="0" smtClean="0"/>
              <a:t>Handle </a:t>
            </a:r>
            <a:r>
              <a:rPr lang="en-US" b="1" dirty="0" smtClean="0"/>
              <a:t>technical repair manuals</a:t>
            </a:r>
            <a:r>
              <a:rPr lang="en-US" dirty="0" smtClean="0"/>
              <a:t> for mechanics and service.</a:t>
            </a:r>
          </a:p>
          <a:p>
            <a:r>
              <a:rPr lang="en-US" dirty="0" smtClean="0"/>
              <a:t>Develop and distribute </a:t>
            </a:r>
            <a:r>
              <a:rPr lang="en-US" b="1" dirty="0" smtClean="0"/>
              <a:t>animated videos or interactive guides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Manage training content for </a:t>
            </a:r>
            <a:r>
              <a:rPr lang="en-US" b="1" dirty="0" smtClean="0"/>
              <a:t>technicians, dealers, and service staff</a:t>
            </a:r>
            <a:r>
              <a:rPr lang="en-US" dirty="0" smtClean="0"/>
              <a:t> </a:t>
            </a:r>
          </a:p>
          <a:p>
            <a:r>
              <a:rPr lang="en-US" dirty="0" smtClean="0"/>
              <a:t>Publish information about </a:t>
            </a:r>
            <a:r>
              <a:rPr lang="en-US" b="1" dirty="0" smtClean="0"/>
              <a:t>specialized tools</a:t>
            </a:r>
            <a:r>
              <a:rPr lang="en-US" dirty="0" smtClean="0"/>
              <a:t> needed for servicing specific components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Features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hotspot-model view: </a:t>
            </a:r>
            <a:r>
              <a:rPr lang="en-US" dirty="0" smtClean="0"/>
              <a:t>3D parts view, 360° product view.</a:t>
            </a:r>
          </a:p>
          <a:p>
            <a:r>
              <a:rPr lang="en-US" dirty="0" smtClean="0"/>
              <a:t>Integration with e-commerce and ticket systems.</a:t>
            </a:r>
          </a:p>
          <a:p>
            <a:r>
              <a:rPr lang="en-US" dirty="0" smtClean="0"/>
              <a:t>Role based access.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eCatalog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Saving: 80% faster catalog creation.</a:t>
            </a:r>
          </a:p>
          <a:p>
            <a:r>
              <a:rPr lang="en-US" dirty="0" smtClean="0"/>
              <a:t>Cost Saving: No printing/distribution costs.</a:t>
            </a:r>
          </a:p>
          <a:p>
            <a:r>
              <a:rPr lang="en-US" dirty="0" smtClean="0"/>
              <a:t>Consistent UI: Same version across all users.</a:t>
            </a:r>
          </a:p>
          <a:p>
            <a:r>
              <a:rPr lang="en-US" dirty="0" smtClean="0"/>
              <a:t>Simplified Ordering: Cart-based part selection.</a:t>
            </a:r>
          </a:p>
          <a:p>
            <a:r>
              <a:rPr lang="en-US" dirty="0" smtClean="0"/>
              <a:t>Data Security: Controlled access to genuine users.</a:t>
            </a:r>
          </a:p>
          <a:p>
            <a:r>
              <a:rPr lang="en-US" dirty="0" smtClean="0"/>
              <a:t>MIS Reporting: Customized reports and dashboards.</a:t>
            </a:r>
          </a:p>
          <a:p>
            <a:r>
              <a:rPr lang="en-US" dirty="0" smtClean="0"/>
              <a:t>Value Added Features: Scalable, expandable anytime.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814</TotalTime>
  <Words>1602</Words>
  <Application>Microsoft Office PowerPoint</Application>
  <PresentationFormat>On-screen Show (4:3)</PresentationFormat>
  <Paragraphs>174</Paragraphs>
  <Slides>17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Metro</vt:lpstr>
      <vt:lpstr>Introduction </vt:lpstr>
      <vt:lpstr>What is eCatalog (ECAT)? </vt:lpstr>
      <vt:lpstr>Challenges with Conventional Parts Catalogs </vt:lpstr>
      <vt:lpstr>How eCatalog Solves It </vt:lpstr>
      <vt:lpstr>Key Modules of eCatalog View Module: </vt:lpstr>
      <vt:lpstr>Admin Module: </vt:lpstr>
      <vt:lpstr>Service Information Module: </vt:lpstr>
      <vt:lpstr>Advanced Features: </vt:lpstr>
      <vt:lpstr>Benefits of eCatalog </vt:lpstr>
      <vt:lpstr>About DMS (Dealer Management System)</vt:lpstr>
      <vt:lpstr>What is Dealer Management System (DMS)? </vt:lpstr>
      <vt:lpstr>Core Features of DMS </vt:lpstr>
      <vt:lpstr>Pre Sales &amp; Sales Module</vt:lpstr>
      <vt:lpstr>Spares Module</vt:lpstr>
      <vt:lpstr>Service &amp; Warranty Module</vt:lpstr>
      <vt:lpstr>Advanced Value Added Features</vt:lpstr>
      <vt:lpstr>Benefits of DMS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neel.bhattacharya</dc:creator>
  <cp:lastModifiedBy>neel.bhattacharya</cp:lastModifiedBy>
  <cp:revision>93</cp:revision>
  <dcterms:created xsi:type="dcterms:W3CDTF">2025-04-28T04:22:53Z</dcterms:created>
  <dcterms:modified xsi:type="dcterms:W3CDTF">2025-05-12T10:11:56Z</dcterms:modified>
</cp:coreProperties>
</file>