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5" r:id="rId6"/>
    <p:sldId id="264" r:id="rId7"/>
    <p:sldId id="261" r:id="rId8"/>
    <p:sldId id="263" r:id="rId9"/>
    <p:sldId id="262" r:id="rId10"/>
    <p:sldId id="272" r:id="rId11"/>
    <p:sldId id="266" r:id="rId12"/>
    <p:sldId id="271" r:id="rId13"/>
    <p:sldId id="276" r:id="rId14"/>
    <p:sldId id="273" r:id="rId15"/>
    <p:sldId id="275" r:id="rId16"/>
    <p:sldId id="278" r:id="rId17"/>
    <p:sldId id="274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61916" autoAdjust="0"/>
  </p:normalViewPr>
  <p:slideViewPr>
    <p:cSldViewPr>
      <p:cViewPr varScale="1">
        <p:scale>
          <a:sx n="66" d="100"/>
          <a:sy n="66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1BF65-6BCF-4213-9462-EFF66010DA85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9A876-06BB-41EC-9B0F-8FD6E6C839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VIN – vehicle</a:t>
            </a:r>
            <a:r>
              <a:rPr lang="en-US" baseline="0" dirty="0" smtClean="0"/>
              <a:t> Identification Number</a:t>
            </a:r>
          </a:p>
          <a:p>
            <a:r>
              <a:rPr lang="en-US" baseline="0" dirty="0" smtClean="0"/>
              <a:t>mCatalog – for mobile apps</a:t>
            </a:r>
          </a:p>
          <a:p>
            <a:r>
              <a:rPr lang="en-US" dirty="0" smtClean="0"/>
              <a:t>PLM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Lifecycle Management(from manufacturing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service to repairs to discontinuation)</a:t>
            </a:r>
            <a:endParaRPr lang="en-US" dirty="0" smtClean="0"/>
          </a:p>
          <a:p>
            <a:r>
              <a:rPr lang="en-US" dirty="0" smtClean="0"/>
              <a:t>ERP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Enterprise Resource Planning (manages the company's resources and processes across various departments like finance, production, and sales)</a:t>
            </a:r>
            <a:endParaRPr lang="en-US" dirty="0" smtClean="0"/>
          </a:p>
          <a:p>
            <a:r>
              <a:rPr lang="en-US" dirty="0" smtClean="0"/>
              <a:t>DMS  - Dealer Management System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5)</a:t>
            </a:r>
            <a:r>
              <a:rPr lang="en-US" baseline="0" dirty="0" smtClean="0"/>
              <a:t> </a:t>
            </a:r>
            <a:r>
              <a:rPr lang="en-US" dirty="0" smtClean="0"/>
              <a:t>Raising a </a:t>
            </a:r>
            <a:r>
              <a:rPr lang="en-US" b="1" dirty="0" smtClean="0"/>
              <a:t>claim</a:t>
            </a:r>
            <a:r>
              <a:rPr lang="en-US" dirty="0" smtClean="0"/>
              <a:t> when there is a </a:t>
            </a:r>
            <a:r>
              <a:rPr lang="en-US" b="1" dirty="0" smtClean="0"/>
              <a:t>problem</a:t>
            </a:r>
            <a:r>
              <a:rPr lang="en-US" dirty="0" smtClean="0"/>
              <a:t> with the </a:t>
            </a:r>
            <a:r>
              <a:rPr lang="en-US" b="1" dirty="0" smtClean="0"/>
              <a:t>spare parts order</a:t>
            </a:r>
            <a:r>
              <a:rPr lang="en-US" dirty="0" smtClean="0"/>
              <a:t> received from the supplier (OEM). [wrong/damaged/short/extra/missing]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CRM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Relationship Management(</a:t>
            </a:r>
            <a:r>
              <a:rPr lang="en-US" dirty="0" smtClean="0"/>
              <a:t>Keeping a </a:t>
            </a:r>
            <a:r>
              <a:rPr lang="en-US" b="1" dirty="0" smtClean="0"/>
              <a:t>full record of customer interactions</a:t>
            </a:r>
            <a:r>
              <a:rPr lang="en-US" dirty="0" smtClean="0"/>
              <a:t> (service history, feedback, complaints).)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can book service, through phone, website or mobile app, scheduling service slots.</a:t>
            </a:r>
          </a:p>
          <a:p>
            <a:r>
              <a:rPr lang="en-US" dirty="0" smtClean="0"/>
              <a:t>Creating and managing a </a:t>
            </a:r>
            <a:r>
              <a:rPr lang="en-US" b="1" dirty="0" smtClean="0"/>
              <a:t>job card</a:t>
            </a:r>
            <a:r>
              <a:rPr lang="en-US" dirty="0" smtClean="0"/>
              <a:t> for every vehicle that comes in for service.(A </a:t>
            </a:r>
            <a:r>
              <a:rPr lang="en-US" b="1" dirty="0" smtClean="0"/>
              <a:t>job card</a:t>
            </a:r>
            <a:r>
              <a:rPr lang="en-US" dirty="0" smtClean="0"/>
              <a:t> is like a </a:t>
            </a:r>
            <a:r>
              <a:rPr lang="en-US" b="1" dirty="0" smtClean="0"/>
              <a:t>work order document</a:t>
            </a:r>
            <a:r>
              <a:rPr lang="en-US" dirty="0" smtClean="0"/>
              <a:t> that lists:</a:t>
            </a:r>
          </a:p>
          <a:p>
            <a:r>
              <a:rPr lang="en-US" dirty="0" smtClean="0"/>
              <a:t>Customer and vehicle details.</a:t>
            </a:r>
          </a:p>
          <a:p>
            <a:r>
              <a:rPr lang="en-US" dirty="0" smtClean="0"/>
              <a:t>Reported problems (complaints).</a:t>
            </a:r>
          </a:p>
          <a:p>
            <a:r>
              <a:rPr lang="en-US" dirty="0" smtClean="0"/>
              <a:t>Service tasks to be done (repair, replacement, inspection).</a:t>
            </a:r>
          </a:p>
          <a:p>
            <a:r>
              <a:rPr lang="en-US" dirty="0" smtClean="0"/>
              <a:t>Spare parts needed.</a:t>
            </a:r>
          </a:p>
          <a:p>
            <a:r>
              <a:rPr lang="en-US" dirty="0" smtClean="0"/>
              <a:t>Estimated costs (labor + parts).</a:t>
            </a:r>
          </a:p>
          <a:p>
            <a:r>
              <a:rPr lang="en-US" dirty="0" smtClean="0"/>
              <a:t>Technician assigned.)</a:t>
            </a:r>
          </a:p>
          <a:p>
            <a:r>
              <a:rPr lang="en-US" dirty="0" smtClean="0"/>
              <a:t>6) A </a:t>
            </a:r>
            <a:r>
              <a:rPr lang="en-US" b="1" dirty="0" smtClean="0"/>
              <a:t>real-time dashboard</a:t>
            </a:r>
            <a:r>
              <a:rPr lang="en-US" dirty="0" smtClean="0"/>
              <a:t> inside the DMS that shows </a:t>
            </a:r>
            <a:r>
              <a:rPr lang="en-US" b="1" dirty="0" smtClean="0"/>
              <a:t>key performance indicators (KPIs)</a:t>
            </a:r>
            <a:r>
              <a:rPr lang="en-US" dirty="0" smtClean="0"/>
              <a:t> related to the </a:t>
            </a:r>
            <a:r>
              <a:rPr lang="en-US" b="1" dirty="0" smtClean="0"/>
              <a:t>service department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helps managers quickly </a:t>
            </a:r>
            <a:r>
              <a:rPr lang="en-US" b="1" dirty="0" smtClean="0"/>
              <a:t>see and analyze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How many service appointments were booked today?</a:t>
            </a:r>
          </a:p>
          <a:p>
            <a:pPr lvl="1"/>
            <a:r>
              <a:rPr lang="en-US" dirty="0" smtClean="0"/>
              <a:t>How many job cards were completed?</a:t>
            </a:r>
          </a:p>
          <a:p>
            <a:pPr lvl="1"/>
            <a:r>
              <a:rPr lang="en-US" dirty="0" smtClean="0"/>
              <a:t>Average turnaround time (vehicle in to vehicle out).</a:t>
            </a:r>
          </a:p>
          <a:p>
            <a:pPr lvl="1"/>
            <a:r>
              <a:rPr lang="en-US" dirty="0" smtClean="0"/>
              <a:t>Revenue generated from service and parts.</a:t>
            </a:r>
          </a:p>
          <a:p>
            <a:pPr lvl="1"/>
            <a:r>
              <a:rPr lang="en-US" dirty="0" smtClean="0"/>
              <a:t>Customer satisfaction scores.</a:t>
            </a:r>
          </a:p>
          <a:p>
            <a:pPr lvl="1"/>
            <a:r>
              <a:rPr lang="en-US" dirty="0" smtClean="0"/>
              <a:t>Outstanding warranty or free service claims.</a:t>
            </a:r>
          </a:p>
          <a:p>
            <a:pPr lvl="1"/>
            <a:r>
              <a:rPr lang="en-US" dirty="0" smtClean="0"/>
              <a:t>Technician efficiency and productivity.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ERP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Enterprise Resource Planning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</a:t>
            </a:r>
            <a:r>
              <a:rPr lang="en-US" baseline="0" dirty="0" smtClean="0"/>
              <a:t> – management information system</a:t>
            </a:r>
          </a:p>
          <a:p>
            <a:r>
              <a:rPr lang="en-US" baseline="0" dirty="0" smtClean="0"/>
              <a:t>ECN - </a:t>
            </a:r>
            <a:r>
              <a:rPr lang="en-US" dirty="0" smtClean="0"/>
              <a:t>Engineering Change Notice</a:t>
            </a:r>
            <a:endParaRPr lang="en-US" baseline="0" dirty="0" smtClean="0"/>
          </a:p>
          <a:p>
            <a:r>
              <a:rPr lang="en-US" baseline="0" dirty="0" smtClean="0"/>
              <a:t>1) Since most of the parts/information is scattered around across different dimension manual logging of data is tedious and tough process.</a:t>
            </a:r>
          </a:p>
          <a:p>
            <a:r>
              <a:rPr lang="en-US" baseline="0" dirty="0" smtClean="0"/>
              <a:t>2) Change updated to part/services would have to done manually.</a:t>
            </a:r>
          </a:p>
          <a:p>
            <a:r>
              <a:rPr lang="en-US" baseline="0" dirty="0" smtClean="0"/>
              <a:t>4) Even if we use excels and spreadsheets to monitor data, most use can’t decode it and maintaining it would be tough.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BOM – bill of Material. ERP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Enterprise Resource Planning (manages the company's resources and processes across various departments like finance, production, and sales)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BOM – mBom(</a:t>
            </a:r>
            <a:r>
              <a:rPr lang="en-US" dirty="0" smtClean="0"/>
              <a:t>Manufacturing bom), eBom(engineering</a:t>
            </a:r>
            <a:r>
              <a:rPr lang="en-US" baseline="0" dirty="0" smtClean="0"/>
              <a:t> bom), sBom(service/maintenance bom)</a:t>
            </a:r>
          </a:p>
          <a:p>
            <a:r>
              <a:rPr lang="en-US" baseline="0" dirty="0" smtClean="0"/>
              <a:t>1) mBom:</a:t>
            </a:r>
            <a:br>
              <a:rPr lang="en-US" baseline="0" dirty="0" smtClean="0"/>
            </a:br>
            <a:r>
              <a:rPr lang="en-US" dirty="0" smtClean="0"/>
              <a:t>Used by the </a:t>
            </a:r>
            <a:r>
              <a:rPr lang="en-US" b="1" dirty="0" smtClean="0"/>
              <a:t>manufacturing team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Contains </a:t>
            </a:r>
            <a:r>
              <a:rPr lang="en-US" b="1" dirty="0" smtClean="0"/>
              <a:t>all parts, sub-assemblies, and materials</a:t>
            </a:r>
            <a:r>
              <a:rPr lang="en-US" dirty="0" smtClean="0"/>
              <a:t> required to build the vehicle — exactly how it will be assembled on the shop floor.</a:t>
            </a:r>
          </a:p>
          <a:p>
            <a:r>
              <a:rPr lang="en-US" dirty="0" smtClean="0"/>
              <a:t>Includes </a:t>
            </a:r>
            <a:r>
              <a:rPr lang="en-US" b="1" dirty="0" smtClean="0"/>
              <a:t>manufacturing-specific items</a:t>
            </a:r>
            <a:r>
              <a:rPr lang="en-US" dirty="0" smtClean="0"/>
              <a:t> like fasteners, adhesives, welding materials.</a:t>
            </a:r>
          </a:p>
          <a:p>
            <a:r>
              <a:rPr lang="en-US" dirty="0" smtClean="0"/>
              <a:t>Aligns closely with </a:t>
            </a:r>
            <a:r>
              <a:rPr lang="en-US" b="1" dirty="0" smtClean="0"/>
              <a:t>process planning and assembly sequences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Includes not just the engine but the bolts, brackets, adhesives used to assemble 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2) eBom:</a:t>
            </a:r>
          </a:p>
          <a:p>
            <a:r>
              <a:rPr lang="en-US" dirty="0" smtClean="0"/>
              <a:t>Created by design and engineering teams.</a:t>
            </a:r>
          </a:p>
          <a:p>
            <a:r>
              <a:rPr lang="en-US" dirty="0" smtClean="0"/>
              <a:t>Based on the vehicle's </a:t>
            </a:r>
            <a:r>
              <a:rPr lang="en-US" b="1" dirty="0" smtClean="0"/>
              <a:t>CAD models, design drawings, and specifications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Focuses on the </a:t>
            </a:r>
            <a:r>
              <a:rPr lang="en-US" b="1" dirty="0" smtClean="0"/>
              <a:t>functional design</a:t>
            </a:r>
            <a:r>
              <a:rPr lang="en-US" dirty="0" smtClean="0"/>
              <a:t> — how the product should work.</a:t>
            </a:r>
          </a:p>
          <a:p>
            <a:r>
              <a:rPr lang="en-US" dirty="0" smtClean="0"/>
              <a:t>May not include manufacturing-specific details (like fasteners, consumables).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Lists parts like chassis, engine components, suspension, etc., as per the design intent.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3) sBom: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Used by the </a:t>
            </a:r>
            <a:r>
              <a:rPr lang="en-US" b="1" dirty="0" smtClean="0"/>
              <a:t>after-sales and service departments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Lists parts that are </a:t>
            </a:r>
            <a:r>
              <a:rPr lang="en-US" b="1" dirty="0" smtClean="0"/>
              <a:t>replaceable or serviceable</a:t>
            </a:r>
            <a:r>
              <a:rPr lang="en-US" dirty="0" smtClean="0"/>
              <a:t> during the vehicle’s lifecycle.</a:t>
            </a:r>
          </a:p>
          <a:p>
            <a:r>
              <a:rPr lang="en-US" dirty="0" smtClean="0"/>
              <a:t>Helps in ordering spare parts and maintenance planning.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Brake pads, oil filters, spark plugs — components that require regular replacement.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b="1" dirty="0" smtClean="0"/>
              <a:t>Hotspot</a:t>
            </a:r>
            <a:r>
              <a:rPr lang="en-US" dirty="0" smtClean="0"/>
              <a:t> = Clickable point on an image.</a:t>
            </a:r>
            <a:br>
              <a:rPr lang="en-US" dirty="0" smtClean="0"/>
            </a:br>
            <a:r>
              <a:rPr lang="en-US" b="1" dirty="0" smtClean="0"/>
              <a:t>Linked with BOM</a:t>
            </a:r>
            <a:r>
              <a:rPr lang="en-US" dirty="0" smtClean="0"/>
              <a:t> = Pulls part data automatically when you click it.</a:t>
            </a:r>
          </a:p>
          <a:p>
            <a:r>
              <a:rPr lang="en-US" b="1" dirty="0" smtClean="0"/>
              <a:t>Hotspots</a:t>
            </a:r>
            <a:r>
              <a:rPr lang="en-US" dirty="0" smtClean="0"/>
              <a:t> are </a:t>
            </a:r>
            <a:r>
              <a:rPr lang="en-US" b="1" dirty="0" smtClean="0"/>
              <a:t>clickable points</a:t>
            </a:r>
            <a:r>
              <a:rPr lang="en-US" dirty="0" smtClean="0"/>
              <a:t> placed directly on parts in that illustration (like a dot or small clickable icon). When we</a:t>
            </a:r>
            <a:r>
              <a:rPr lang="en-US" baseline="0" dirty="0" smtClean="0"/>
              <a:t> </a:t>
            </a:r>
            <a:r>
              <a:rPr lang="en-US" dirty="0" smtClean="0"/>
              <a:t>click a </a:t>
            </a:r>
            <a:r>
              <a:rPr lang="en-US" b="1" dirty="0" smtClean="0"/>
              <a:t>hotspot</a:t>
            </a:r>
            <a:r>
              <a:rPr lang="en-US" dirty="0" smtClean="0"/>
              <a:t> (on a part in the image), it automatically shows </a:t>
            </a:r>
            <a:r>
              <a:rPr lang="en-US" b="1" dirty="0" smtClean="0"/>
              <a:t>detailed information</a:t>
            </a:r>
            <a:r>
              <a:rPr lang="en-US" dirty="0" smtClean="0"/>
              <a:t> about that part, pulled from the </a:t>
            </a:r>
            <a:r>
              <a:rPr lang="en-US" b="1" dirty="0" smtClean="0"/>
              <a:t>BOM (Bill of Materials)</a:t>
            </a:r>
            <a:r>
              <a:rPr lang="en-US" dirty="0" smtClean="0"/>
              <a:t> — such as:</a:t>
            </a:r>
          </a:p>
          <a:p>
            <a:pPr lvl="1"/>
            <a:r>
              <a:rPr lang="en-US" dirty="0" smtClean="0"/>
              <a:t>Part Name</a:t>
            </a:r>
          </a:p>
          <a:p>
            <a:pPr lvl="1"/>
            <a:r>
              <a:rPr lang="en-US" dirty="0" smtClean="0"/>
              <a:t>Part Number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MRP / MOQ (price, minimum quantity)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Fitment details (which models it fits)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VIN – vehicle</a:t>
            </a:r>
            <a:r>
              <a:rPr lang="en-US" baseline="0" dirty="0" smtClean="0"/>
              <a:t> Identification Number</a:t>
            </a:r>
          </a:p>
          <a:p>
            <a:r>
              <a:rPr lang="en-US" baseline="0" dirty="0" smtClean="0"/>
              <a:t>ECN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Engineering Change Notice(An ECN is a document that communicates changes to a product's design, specifications, materials, or manufacturing processes. These changes are typically tracked and managed to ensure that all stakeholders are aware of the changes and that they are implemented correctly. 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ECN</a:t>
            </a:r>
            <a:r>
              <a:rPr lang="en-US" baseline="0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Engineering Change Notice(</a:t>
            </a:r>
            <a:r>
              <a:rPr lang="en-US" dirty="0" smtClean="0"/>
              <a:t>a document that communicates approved changes to a product's design, specifications, or manufacturing process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ensures all stakeholders are aware of the modification and authorizes implementation. 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Service Information Module</a:t>
            </a:r>
            <a:r>
              <a:rPr lang="en-US" dirty="0" smtClean="0"/>
              <a:t> here refers to an </a:t>
            </a:r>
            <a:r>
              <a:rPr lang="en-US" b="1" dirty="0" smtClean="0"/>
              <a:t>enterprise system</a:t>
            </a:r>
            <a:r>
              <a:rPr lang="en-US" dirty="0" smtClean="0"/>
              <a:t> (used by automotive manufacturers) that helps </a:t>
            </a:r>
            <a:r>
              <a:rPr lang="en-US" b="1" dirty="0" smtClean="0"/>
              <a:t>manage, create, and distribute</a:t>
            </a:r>
            <a:r>
              <a:rPr lang="en-US" dirty="0" smtClean="0"/>
              <a:t> all kinds of service-related content to technicians, dealerships, and customers.</a:t>
            </a:r>
          </a:p>
          <a:p>
            <a:endParaRPr lang="en-US" dirty="0" smtClean="0"/>
          </a:p>
          <a:p>
            <a:r>
              <a:rPr lang="en-US" dirty="0" smtClean="0"/>
              <a:t>This system is like a </a:t>
            </a:r>
            <a:r>
              <a:rPr lang="en-US" b="1" dirty="0" smtClean="0"/>
              <a:t>central hub</a:t>
            </a:r>
            <a:r>
              <a:rPr lang="en-US" dirty="0" smtClean="0"/>
              <a:t> where:</a:t>
            </a:r>
          </a:p>
          <a:p>
            <a:r>
              <a:rPr lang="en-US" dirty="0" smtClean="0"/>
              <a:t>All types of service content (manuals, diagrams, training, tools info) are </a:t>
            </a:r>
            <a:r>
              <a:rPr lang="en-US" b="1" dirty="0" smtClean="0"/>
              <a:t>created</a:t>
            </a:r>
            <a:r>
              <a:rPr lang="en-US" dirty="0" smtClean="0"/>
              <a:t>, </a:t>
            </a:r>
            <a:r>
              <a:rPr lang="en-US" b="1" dirty="0" smtClean="0"/>
              <a:t>stored</a:t>
            </a:r>
            <a:r>
              <a:rPr lang="en-US" dirty="0" smtClean="0"/>
              <a:t>, </a:t>
            </a:r>
            <a:r>
              <a:rPr lang="en-US" b="1" dirty="0" smtClean="0"/>
              <a:t>updated</a:t>
            </a:r>
            <a:r>
              <a:rPr lang="en-US" dirty="0" smtClean="0"/>
              <a:t>, and </a:t>
            </a:r>
            <a:r>
              <a:rPr lang="en-US" b="1" dirty="0" smtClean="0"/>
              <a:t>shared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ensures technicians and service centers always have the </a:t>
            </a:r>
            <a:r>
              <a:rPr lang="en-US" b="1" dirty="0" smtClean="0"/>
              <a:t>correct, latest information</a:t>
            </a:r>
            <a:r>
              <a:rPr lang="en-US" dirty="0" smtClean="0"/>
              <a:t> in hand to service the vehicle properly.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MIS</a:t>
            </a:r>
            <a:r>
              <a:rPr lang="en-US" baseline="0" dirty="0" smtClean="0"/>
              <a:t> – management information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OEM -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 Equipment Manufacturer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2) Managing the </a:t>
            </a:r>
            <a:r>
              <a:rPr lang="en-US" b="1" dirty="0" smtClean="0"/>
              <a:t>process of creating, sending, and tracking price quotes</a:t>
            </a:r>
            <a:r>
              <a:rPr lang="en-US" dirty="0" smtClean="0"/>
              <a:t> for products or services that a customer has asked for</a:t>
            </a:r>
            <a:r>
              <a:rPr lang="en-US" baseline="0" dirty="0" smtClean="0"/>
              <a:t> basically </a:t>
            </a:r>
            <a:r>
              <a:rPr lang="en-US" dirty="0" smtClean="0"/>
              <a:t>Preparing a </a:t>
            </a:r>
            <a:r>
              <a:rPr lang="en-US" b="1" dirty="0" smtClean="0"/>
              <a:t>quotation</a:t>
            </a:r>
            <a:r>
              <a:rPr lang="en-US" dirty="0" smtClean="0"/>
              <a:t> (document with product details, quantity, price, taxes, discounts, validity period).</a:t>
            </a:r>
          </a:p>
          <a:p>
            <a:r>
              <a:rPr lang="en-US" dirty="0" smtClean="0"/>
              <a:t>3) </a:t>
            </a:r>
            <a:r>
              <a:rPr lang="en-US" b="1" dirty="0" smtClean="0"/>
              <a:t>Planning, organizing, tracking, and analyzing</a:t>
            </a:r>
            <a:r>
              <a:rPr lang="en-US" dirty="0" smtClean="0"/>
              <a:t> all the </a:t>
            </a:r>
            <a:r>
              <a:rPr lang="en-US" b="1" dirty="0" smtClean="0"/>
              <a:t>marketing efforts</a:t>
            </a:r>
            <a:r>
              <a:rPr lang="en-US" dirty="0" smtClean="0"/>
              <a:t> a dealer or company does to promote their products or services.</a:t>
            </a:r>
          </a:p>
          <a:p>
            <a:r>
              <a:rPr lang="en-US" dirty="0" smtClean="0"/>
              <a:t>4) </a:t>
            </a:r>
            <a:r>
              <a:rPr lang="en-US" b="1" dirty="0" smtClean="0"/>
              <a:t>Recording and managing</a:t>
            </a:r>
            <a:r>
              <a:rPr lang="en-US" dirty="0" smtClean="0"/>
              <a:t> all the </a:t>
            </a:r>
            <a:r>
              <a:rPr lang="en-US" b="1" dirty="0" smtClean="0"/>
              <a:t>purchases</a:t>
            </a:r>
            <a:r>
              <a:rPr lang="en-US" dirty="0" smtClean="0"/>
              <a:t> made </a:t>
            </a:r>
            <a:r>
              <a:rPr lang="en-US" b="1" dirty="0" smtClean="0"/>
              <a:t>by the dealership</a:t>
            </a:r>
            <a:r>
              <a:rPr lang="en-US" dirty="0" smtClean="0"/>
              <a:t> from the OEM (Original Equipment Manufacturer) or supplier.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5)</a:t>
            </a:r>
            <a:r>
              <a:rPr lang="en-US" baseline="0" dirty="0" smtClean="0"/>
              <a:t> </a:t>
            </a:r>
            <a:r>
              <a:rPr lang="en-US" b="1" dirty="0" smtClean="0"/>
              <a:t>Tracking and managing all movements</a:t>
            </a:r>
            <a:r>
              <a:rPr lang="en-US" dirty="0" smtClean="0"/>
              <a:t> (in and out) of </a:t>
            </a:r>
            <a:r>
              <a:rPr lang="en-US" b="1" dirty="0" smtClean="0"/>
              <a:t>products in dealership stock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6) </a:t>
            </a:r>
            <a:r>
              <a:rPr lang="en-US" b="1" dirty="0" smtClean="0"/>
              <a:t>Managing claims</a:t>
            </a:r>
            <a:r>
              <a:rPr lang="en-US" dirty="0" smtClean="0"/>
              <a:t> made by dealers or branches to </a:t>
            </a:r>
            <a:r>
              <a:rPr lang="en-US" b="1" dirty="0" smtClean="0"/>
              <a:t>recover costs</a:t>
            </a:r>
            <a:r>
              <a:rPr lang="en-US" dirty="0" smtClean="0"/>
              <a:t> for </a:t>
            </a:r>
            <a:r>
              <a:rPr lang="en-US" b="1" dirty="0" smtClean="0"/>
              <a:t>sales promotions, discounts, warranty support, or marketing activities</a:t>
            </a:r>
            <a:r>
              <a:rPr lang="en-US" dirty="0" smtClean="0"/>
              <a:t> that the OEM (Manufacturer) promised to support.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DE8F0E-6363-4E82-B695-B5FE43283AD4}" type="datetimeFigureOut">
              <a:rPr lang="en-US" smtClean="0"/>
              <a:pPr/>
              <a:t>5/5/2025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on :</a:t>
            </a:r>
          </a:p>
          <a:p>
            <a:r>
              <a:rPr lang="en-US" dirty="0" smtClean="0"/>
              <a:t>eCatalog(Electronic Catalog)</a:t>
            </a:r>
          </a:p>
          <a:p>
            <a:r>
              <a:rPr lang="en-US" dirty="0" smtClean="0"/>
              <a:t>DMS(Dealer Management System)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90800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About DMS</a:t>
            </a:r>
            <a:br>
              <a:rPr lang="en-US" dirty="0" smtClean="0"/>
            </a:br>
            <a:r>
              <a:rPr lang="en-US" dirty="0" smtClean="0"/>
              <a:t>(Dealer Management System)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Dealer Management System (DMS)?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Centralized system for Dealer Operations, connects OEMs</a:t>
            </a:r>
            <a:r>
              <a:rPr lang="en-US" dirty="0" smtClean="0"/>
              <a:t>, </a:t>
            </a:r>
            <a:r>
              <a:rPr lang="en-US" dirty="0" smtClean="0"/>
              <a:t>Distributor, </a:t>
            </a:r>
            <a:r>
              <a:rPr lang="en-US" dirty="0" smtClean="0"/>
              <a:t>Dealers, </a:t>
            </a:r>
            <a:r>
              <a:rPr lang="en-US" dirty="0" smtClean="0"/>
              <a:t>and End </a:t>
            </a:r>
            <a:r>
              <a:rPr lang="en-US" dirty="0" smtClean="0"/>
              <a:t>Customers.</a:t>
            </a:r>
          </a:p>
          <a:p>
            <a:r>
              <a:rPr lang="en-US" dirty="0" smtClean="0"/>
              <a:t>Manage Sales, Service, Parts, Customer Relations, also manages dealership lifecycle: Pre-sales, Sales, Spares, Service, Warranty</a:t>
            </a:r>
          </a:p>
          <a:p>
            <a:r>
              <a:rPr lang="en-US" dirty="0" smtClean="0"/>
              <a:t>Real-time </a:t>
            </a:r>
            <a:r>
              <a:rPr lang="en-US" dirty="0" smtClean="0"/>
              <a:t>business visibility and reporting.</a:t>
            </a:r>
          </a:p>
          <a:p>
            <a:r>
              <a:rPr lang="en-US" dirty="0" smtClean="0"/>
              <a:t>Web and Mobile Application Availability.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Core Features of DMS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Pre Sales &amp; Sales Module</a:t>
            </a:r>
          </a:p>
          <a:p>
            <a:r>
              <a:rPr lang="en-US" dirty="0" smtClean="0"/>
              <a:t>Spares Module</a:t>
            </a:r>
          </a:p>
          <a:p>
            <a:r>
              <a:rPr lang="en-US" dirty="0" smtClean="0"/>
              <a:t>Service &amp; Warranty Module</a:t>
            </a:r>
          </a:p>
          <a:p>
            <a:r>
              <a:rPr lang="en-US" dirty="0" smtClean="0"/>
              <a:t>MIS Reporting Module</a:t>
            </a:r>
          </a:p>
          <a:p>
            <a:r>
              <a:rPr lang="en-US" dirty="0" smtClean="0"/>
              <a:t>Lastly, different advanced features for user access.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Sales &amp; Sales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Enquiry Management</a:t>
            </a:r>
          </a:p>
          <a:p>
            <a:r>
              <a:rPr lang="en-US" dirty="0" smtClean="0"/>
              <a:t>Quotation Management</a:t>
            </a:r>
          </a:p>
          <a:p>
            <a:r>
              <a:rPr lang="en-US" dirty="0" smtClean="0"/>
              <a:t>Marketing Activity Management</a:t>
            </a:r>
          </a:p>
          <a:p>
            <a:r>
              <a:rPr lang="en-US" dirty="0" smtClean="0"/>
              <a:t>Product Purchase Transactions</a:t>
            </a:r>
          </a:p>
          <a:p>
            <a:r>
              <a:rPr lang="en-US" dirty="0" smtClean="0"/>
              <a:t>Product Inventory Transactions</a:t>
            </a:r>
          </a:p>
          <a:p>
            <a:r>
              <a:rPr lang="en-US" dirty="0" smtClean="0"/>
              <a:t>Sales and Marketing Claims Handling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Spare Parts Purchase Transactions</a:t>
            </a:r>
          </a:p>
          <a:p>
            <a:r>
              <a:rPr lang="en-US" dirty="0" smtClean="0"/>
              <a:t>Spare Parts Inventory Transactions</a:t>
            </a:r>
          </a:p>
          <a:p>
            <a:r>
              <a:rPr lang="en-US" dirty="0" smtClean="0"/>
              <a:t>Spare Parts Dashboard</a:t>
            </a:r>
          </a:p>
          <a:p>
            <a:r>
              <a:rPr lang="en-US" dirty="0" smtClean="0"/>
              <a:t>Spare Order Quotation Management</a:t>
            </a:r>
          </a:p>
          <a:p>
            <a:r>
              <a:rPr lang="en-US" dirty="0" smtClean="0"/>
              <a:t>Spare Parts Discrepancy Claims</a:t>
            </a:r>
          </a:p>
          <a:p>
            <a:r>
              <a:rPr lang="en-US" dirty="0" smtClean="0"/>
              <a:t>Integration with Parts Catalog (eCatalog)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&amp; Warranty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Appointments and CRM</a:t>
            </a:r>
          </a:p>
          <a:p>
            <a:r>
              <a:rPr lang="en-US" dirty="0" smtClean="0"/>
              <a:t>Service Job Cards Management</a:t>
            </a:r>
          </a:p>
          <a:p>
            <a:r>
              <a:rPr lang="en-US" dirty="0" smtClean="0"/>
              <a:t>Warranty Management</a:t>
            </a:r>
          </a:p>
          <a:p>
            <a:r>
              <a:rPr lang="en-US" dirty="0" smtClean="0"/>
              <a:t>Free Service and Warranty Claims</a:t>
            </a:r>
          </a:p>
          <a:p>
            <a:r>
              <a:rPr lang="en-US" dirty="0" smtClean="0"/>
              <a:t>Service Activity Tracking</a:t>
            </a:r>
          </a:p>
          <a:p>
            <a:r>
              <a:rPr lang="en-US" dirty="0" smtClean="0"/>
              <a:t>Service Performance Dashboard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Dashboards for Management</a:t>
            </a:r>
          </a:p>
          <a:p>
            <a:r>
              <a:rPr lang="en-US" dirty="0" smtClean="0"/>
              <a:t>Analytical Reports for Sales, Spares, and Service</a:t>
            </a:r>
          </a:p>
          <a:p>
            <a:r>
              <a:rPr lang="en-US" dirty="0" smtClean="0"/>
              <a:t>Customizable Data Views for Quick Decision-Making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Value Added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with ERP Systems</a:t>
            </a:r>
          </a:p>
          <a:p>
            <a:r>
              <a:rPr lang="en-US" dirty="0" smtClean="0"/>
              <a:t>Web + Mobile Applications Support</a:t>
            </a:r>
          </a:p>
          <a:p>
            <a:r>
              <a:rPr lang="en-US" dirty="0" smtClean="0"/>
              <a:t>Customized and Scalable Solution</a:t>
            </a:r>
          </a:p>
          <a:p>
            <a:r>
              <a:rPr lang="en-US" dirty="0" smtClean="0"/>
              <a:t>High Information Security</a:t>
            </a:r>
          </a:p>
          <a:p>
            <a:r>
              <a:rPr lang="en-US" dirty="0" smtClean="0"/>
              <a:t>Application Hosting at OEM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DMS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Higher Efficiency: Automates dealer operations.</a:t>
            </a:r>
          </a:p>
          <a:p>
            <a:r>
              <a:rPr lang="en-US" dirty="0" smtClean="0"/>
              <a:t>Better Customer Experience: Faster, consistent service.</a:t>
            </a:r>
          </a:p>
          <a:p>
            <a:r>
              <a:rPr lang="en-US" dirty="0" smtClean="0"/>
              <a:t>Inventory Optimization: Reduce overstock/understock issues.</a:t>
            </a:r>
          </a:p>
          <a:p>
            <a:r>
              <a:rPr lang="en-US" dirty="0" smtClean="0"/>
              <a:t>Data-Driven Decision Making: Real-time reports.</a:t>
            </a:r>
          </a:p>
          <a:p>
            <a:r>
              <a:rPr lang="en-US" dirty="0" smtClean="0"/>
              <a:t>Streamlined Warranty &amp; Claims: Faster OEM-dealer communication.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eCatalog (ECAT)?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platform for spare parts information management.</a:t>
            </a:r>
          </a:p>
          <a:p>
            <a:r>
              <a:rPr lang="en-US" dirty="0" smtClean="0"/>
              <a:t>Provides model-wise, VIN-specific part catalog.</a:t>
            </a:r>
          </a:p>
          <a:p>
            <a:r>
              <a:rPr lang="en-US" dirty="0" smtClean="0"/>
              <a:t>Available via Web and Mobile (mCatalog).</a:t>
            </a:r>
          </a:p>
          <a:p>
            <a:r>
              <a:rPr lang="en-US" dirty="0" smtClean="0"/>
              <a:t>Integrated with PLM, ERP, and DMS systems.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with Conventional Parts Catalogs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time-to-market for catalog creation.</a:t>
            </a:r>
          </a:p>
          <a:p>
            <a:r>
              <a:rPr lang="en-US" dirty="0" smtClean="0"/>
              <a:t>Manual updates for ECN (Engineering Change Notices).</a:t>
            </a:r>
          </a:p>
          <a:p>
            <a:r>
              <a:rPr lang="en-US" dirty="0" smtClean="0"/>
              <a:t>No real-time MIS or analytics.</a:t>
            </a:r>
          </a:p>
          <a:p>
            <a:r>
              <a:rPr lang="en-US" dirty="0" smtClean="0"/>
              <a:t>Bulky, hard-to-use paper catalogs.</a:t>
            </a:r>
          </a:p>
          <a:p>
            <a:r>
              <a:rPr lang="en-US" dirty="0" smtClean="0"/>
              <a:t>Multiple channels needed for prices, bulletins, and orders.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eCatalog Solves 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Hotspot-based illustrations linked with BOM.</a:t>
            </a:r>
          </a:p>
          <a:p>
            <a:r>
              <a:rPr lang="en-US" dirty="0" smtClean="0"/>
              <a:t>VIN and Variant-based spare part selection.</a:t>
            </a:r>
          </a:p>
          <a:p>
            <a:r>
              <a:rPr lang="en-US" dirty="0" smtClean="0"/>
              <a:t>Integrated bulletins, kits, accessories.</a:t>
            </a:r>
          </a:p>
          <a:p>
            <a:r>
              <a:rPr lang="en-US" dirty="0" smtClean="0"/>
              <a:t>Direct ordering linked with ERP.</a:t>
            </a:r>
          </a:p>
          <a:p>
            <a:r>
              <a:rPr lang="en-US" dirty="0" smtClean="0"/>
              <a:t>Single-source for all spare parts information</a:t>
            </a:r>
            <a:r>
              <a:rPr lang="en-US" sz="1800" dirty="0" smtClean="0"/>
              <a:t> (</a:t>
            </a:r>
            <a:r>
              <a:rPr lang="en-US" sz="1800" b="1" dirty="0" smtClean="0"/>
              <a:t>one centralized platform</a:t>
            </a:r>
            <a:r>
              <a:rPr lang="en-US" sz="1800" dirty="0" smtClean="0"/>
              <a:t> where </a:t>
            </a:r>
            <a:r>
              <a:rPr lang="en-US" sz="1800" b="1" dirty="0" smtClean="0"/>
              <a:t>all information related to spare parts</a:t>
            </a:r>
            <a:r>
              <a:rPr lang="en-US" sz="1800" dirty="0" smtClean="0"/>
              <a:t> is stored, managed, and accessed — instead of having to look for data in </a:t>
            </a:r>
            <a:r>
              <a:rPr lang="en-US" sz="1800" b="1" dirty="0" smtClean="0"/>
              <a:t>multiple places</a:t>
            </a:r>
            <a:r>
              <a:rPr lang="en-US" b="1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Modules of eCatalog</a:t>
            </a:r>
            <a:r>
              <a:rPr lang="en-US" dirty="0" smtClean="0"/>
              <a:t> </a:t>
            </a:r>
            <a:r>
              <a:rPr lang="en-US" b="1" dirty="0" smtClean="0"/>
              <a:t>View Module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VIN-based parts search.</a:t>
            </a:r>
          </a:p>
          <a:p>
            <a:r>
              <a:rPr lang="en-US" dirty="0" smtClean="0"/>
              <a:t>Hotspot-based illustrations.</a:t>
            </a:r>
          </a:p>
          <a:p>
            <a:r>
              <a:rPr lang="en-US" dirty="0" smtClean="0"/>
              <a:t>Part change history and ECN tracking.</a:t>
            </a:r>
          </a:p>
          <a:p>
            <a:r>
              <a:rPr lang="en-US" dirty="0" smtClean="0"/>
              <a:t>Add parts to cart directly.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Admin Module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and role management.</a:t>
            </a:r>
          </a:p>
          <a:p>
            <a:r>
              <a:rPr lang="en-US" dirty="0" smtClean="0"/>
              <a:t>Region-wise catalog publishing.</a:t>
            </a:r>
          </a:p>
          <a:p>
            <a:r>
              <a:rPr lang="en-US" dirty="0" smtClean="0"/>
              <a:t>ECN updates and parts data management.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Service Information Module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Create, update, and distribute the </a:t>
            </a:r>
            <a:r>
              <a:rPr lang="en-US" b="1" dirty="0" smtClean="0"/>
              <a:t>Owner's Manual</a:t>
            </a:r>
            <a:r>
              <a:rPr lang="en-US" dirty="0" smtClean="0"/>
              <a:t> Explains vehicle features, controls, maintenance tips.</a:t>
            </a:r>
          </a:p>
          <a:p>
            <a:r>
              <a:rPr lang="en-US" dirty="0" smtClean="0"/>
              <a:t>Handle </a:t>
            </a:r>
            <a:r>
              <a:rPr lang="en-US" b="1" dirty="0" smtClean="0"/>
              <a:t>technical repair manuals</a:t>
            </a:r>
            <a:r>
              <a:rPr lang="en-US" dirty="0" smtClean="0"/>
              <a:t> for mechanics and service.</a:t>
            </a:r>
          </a:p>
          <a:p>
            <a:r>
              <a:rPr lang="en-US" dirty="0" smtClean="0"/>
              <a:t>Develop and distribute </a:t>
            </a:r>
            <a:r>
              <a:rPr lang="en-US" b="1" dirty="0" smtClean="0"/>
              <a:t>animated videos or interactive guides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Manage training content for </a:t>
            </a:r>
            <a:r>
              <a:rPr lang="en-US" b="1" dirty="0" smtClean="0"/>
              <a:t>technicians, dealers, and service staff</a:t>
            </a:r>
            <a:r>
              <a:rPr lang="en-US" dirty="0" smtClean="0"/>
              <a:t> </a:t>
            </a:r>
          </a:p>
          <a:p>
            <a:r>
              <a:rPr lang="en-US" dirty="0" smtClean="0"/>
              <a:t>Publish information about </a:t>
            </a:r>
            <a:r>
              <a:rPr lang="en-US" b="1" dirty="0" smtClean="0"/>
              <a:t>specialized tools</a:t>
            </a:r>
            <a:r>
              <a:rPr lang="en-US" dirty="0" smtClean="0"/>
              <a:t> needed for servicing specific components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Advanced Features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hotspot-model view: </a:t>
            </a:r>
            <a:r>
              <a:rPr lang="en-US" dirty="0" smtClean="0"/>
              <a:t>3D parts view, 360° product view.</a:t>
            </a:r>
          </a:p>
          <a:p>
            <a:r>
              <a:rPr lang="en-US" dirty="0" smtClean="0"/>
              <a:t>Integration with e-commerce and ticket systems.</a:t>
            </a:r>
          </a:p>
          <a:p>
            <a:r>
              <a:rPr lang="en-US" dirty="0" smtClean="0"/>
              <a:t>Role based access.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eCatalog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Time Saving: 80% faster catalog creation.</a:t>
            </a:r>
          </a:p>
          <a:p>
            <a:r>
              <a:rPr lang="en-US" dirty="0" smtClean="0"/>
              <a:t>Cost Saving: No printing/distribution costs.</a:t>
            </a:r>
          </a:p>
          <a:p>
            <a:r>
              <a:rPr lang="en-US" dirty="0" smtClean="0"/>
              <a:t>Consistent UI: Same version across all users.</a:t>
            </a:r>
          </a:p>
          <a:p>
            <a:r>
              <a:rPr lang="en-US" dirty="0" smtClean="0"/>
              <a:t>Simplified Ordering: Cart-based part selection.</a:t>
            </a:r>
          </a:p>
          <a:p>
            <a:r>
              <a:rPr lang="en-US" dirty="0" smtClean="0"/>
              <a:t>Data Security: Controlled access to genuine users.</a:t>
            </a:r>
          </a:p>
          <a:p>
            <a:r>
              <a:rPr lang="en-US" dirty="0" smtClean="0"/>
              <a:t>MIS Reporting: Customized reports and dashboards.</a:t>
            </a:r>
          </a:p>
          <a:p>
            <a:r>
              <a:rPr lang="en-US" dirty="0" smtClean="0"/>
              <a:t>Value Added Features: Scalable, expandable anytime.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449</TotalTime>
  <Words>1304</Words>
  <Application>Microsoft Office PowerPoint</Application>
  <PresentationFormat>On-screen Show (4:3)</PresentationFormat>
  <Paragraphs>184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Metro</vt:lpstr>
      <vt:lpstr>Introduction </vt:lpstr>
      <vt:lpstr>What is eCatalog (ECAT)? </vt:lpstr>
      <vt:lpstr>Challenges with Conventional Parts Catalogs </vt:lpstr>
      <vt:lpstr>How eCatalog Solves It </vt:lpstr>
      <vt:lpstr>Key Modules of eCatalog View Module: </vt:lpstr>
      <vt:lpstr>Admin Module: </vt:lpstr>
      <vt:lpstr>Service Information Module: </vt:lpstr>
      <vt:lpstr>Advanced Features: </vt:lpstr>
      <vt:lpstr>Benefits of eCatalog </vt:lpstr>
      <vt:lpstr>About DMS (Dealer Management System)</vt:lpstr>
      <vt:lpstr>What is Dealer Management System (DMS)? </vt:lpstr>
      <vt:lpstr>Core Features of DMS </vt:lpstr>
      <vt:lpstr>Pre Sales &amp; Sales Module</vt:lpstr>
      <vt:lpstr>Spares Module</vt:lpstr>
      <vt:lpstr>Service &amp; Warranty Module</vt:lpstr>
      <vt:lpstr>MIS Reporting</vt:lpstr>
      <vt:lpstr>Advanced Value Added Features</vt:lpstr>
      <vt:lpstr>Benefits of DMS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neel.bhattacharya</dc:creator>
  <cp:lastModifiedBy>neel.bhattacharya</cp:lastModifiedBy>
  <cp:revision>67</cp:revision>
  <dcterms:created xsi:type="dcterms:W3CDTF">2025-04-28T04:22:53Z</dcterms:created>
  <dcterms:modified xsi:type="dcterms:W3CDTF">2025-05-05T10:37:13Z</dcterms:modified>
</cp:coreProperties>
</file>