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2" r:id="rId4"/>
    <p:sldId id="270" r:id="rId5"/>
    <p:sldId id="271" r:id="rId6"/>
    <p:sldId id="263" r:id="rId7"/>
    <p:sldId id="261" r:id="rId8"/>
    <p:sldId id="27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ownloads\amazon%20Sal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ownloads\amazon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Quantity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Better Large canned Shrip</c:v>
                </c:pt>
                <c:pt idx="1">
                  <c:v>High Top Dried Mushrooms</c:v>
                </c:pt>
                <c:pt idx="2">
                  <c:v>Better Canned Tuna in Oil</c:v>
                </c:pt>
                <c:pt idx="3">
                  <c:v>Walrus Chardonnay</c:v>
                </c:pt>
                <c:pt idx="4">
                  <c:v>Red Spade Pimento Loaf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590343</c:v>
                </c:pt>
                <c:pt idx="1">
                  <c:v>377259</c:v>
                </c:pt>
                <c:pt idx="2">
                  <c:v>266996</c:v>
                </c:pt>
                <c:pt idx="3">
                  <c:v>212021</c:v>
                </c:pt>
                <c:pt idx="4">
                  <c:v>163296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27441199"/>
        <c:axId val="1427442159"/>
      </c:barChart>
      <c:catAx>
        <c:axId val="1427441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427442159"/>
        <c:crosses val="autoZero"/>
        <c:auto val="1"/>
        <c:lblAlgn val="ctr"/>
        <c:lblOffset val="100"/>
        <c:noMultiLvlLbl val="0"/>
      </c:catAx>
      <c:valAx>
        <c:axId val="1427442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42744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[amazon Sales.xlsx]amazon Sales!PivotTable2</c:name>
    <c:fmtId val="-1"/>
  </c:pivotSource>
  <c:chart>
    <c:autoTitleDeleted val="1"/>
    <c:plotArea>
      <c:layout/>
      <c:pie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spPr/>
          <c:explosion val="6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27855731966674"/>
                  <c:y val="0.07238914257623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16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10.96M</a:t>
                    </a:r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243918478904318"/>
                  <c:y val="-0.063643345198399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16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6.21M</a:t>
                    </a:r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808929829217463"/>
                  <c:y val="0.02277125297860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16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2.11M</a:t>
                    </a:r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268921845975552"/>
                  <c:y val="0.02951913908186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16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15.5M</a:t>
                    </a:r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354558180227472"/>
                  <c:y val="-0.017790172061825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en-US" sz="16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95.69M</a:t>
                    </a:r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10958648.5</c:v>
                </c:pt>
                <c:pt idx="1">
                  <c:v>6206764.15</c:v>
                </c:pt>
                <c:pt idx="2">
                  <c:v>2106712.62</c:v>
                </c:pt>
                <c:pt idx="3">
                  <c:v>15498790.12</c:v>
                </c:pt>
                <c:pt idx="4">
                  <c:v>95690589.51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"/>
          <c:y val="0.323647806937016"/>
          <c:w val="0.0585634216244055"/>
          <c:h val="0.3176027433769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[amazon Sales.xlsx]amazon Sales!PivotTable1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8388188.55</c:v>
                </c:pt>
                <c:pt idx="1">
                  <c:v>7163218.44</c:v>
                </c:pt>
                <c:pt idx="2">
                  <c:v>7253621.83</c:v>
                </c:pt>
                <c:pt idx="3">
                  <c:v>5586380.24</c:v>
                </c:pt>
                <c:pt idx="4">
                  <c:v>5859866.52</c:v>
                </c:pt>
                <c:pt idx="5">
                  <c:v>8584117.31</c:v>
                </c:pt>
                <c:pt idx="6">
                  <c:v>6307640.84</c:v>
                </c:pt>
                <c:pt idx="7">
                  <c:v>7688765.35</c:v>
                </c:pt>
                <c:pt idx="8">
                  <c:v>8451366.01</c:v>
                </c:pt>
                <c:pt idx="9">
                  <c:v>6069072.69</c:v>
                </c:pt>
                <c:pt idx="10">
                  <c:v>6790334.34</c:v>
                </c:pt>
                <c:pt idx="11">
                  <c:v>6980530.48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</c:v>
                </c:pt>
                <c:pt idx="1">
                  <c:v>6652728.42</c:v>
                </c:pt>
                <c:pt idx="2">
                  <c:v>6152910.84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6477566.63</c:v>
                </c:pt>
                <c:pt idx="2">
                  <c:v>7658844.24</c:v>
                </c:pt>
                <c:pt idx="3">
                  <c:v>6142780.65</c:v>
                </c:pt>
                <c:pt idx="4">
                  <c:v>4969402.91</c:v>
                </c:pt>
                <c:pt idx="5">
                  <c:v>7087164.91</c:v>
                </c:pt>
                <c:pt idx="6">
                  <c:v>6846463.69</c:v>
                </c:pt>
                <c:pt idx="7">
                  <c:v>6745209.14</c:v>
                </c:pt>
                <c:pt idx="8">
                  <c:v>7668355.13</c:v>
                </c:pt>
                <c:pt idx="9">
                  <c:v>6069850.86</c:v>
                </c:pt>
                <c:pt idx="10">
                  <c:v>6421980.87</c:v>
                </c:pt>
                <c:pt idx="11">
                  <c:v>6857872.18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805036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en-US" sz="1195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5482369802459"/>
          <c:y val="0.0335533249570832"/>
          <c:w val="0.061359735460699"/>
          <c:h val="0.173047595258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20D203-4D0B-40BB-8090-EE774AC2FB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291" y="1315958"/>
            <a:ext cx="10492185" cy="2769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charset="0"/>
                <a:cs typeface="Arial Black" panose="020B0A04020102020204" charset="0"/>
              </a:rPr>
              <a:t>AMAZON SALES 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charset="0"/>
                <a:cs typeface="Arial Black" panose="020B0A04020102020204" charset="0"/>
              </a:rPr>
              <a:t>DATA ANALYSIS </a:t>
            </a:r>
            <a:endParaRPr 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charset="0"/>
                <a:cs typeface="Arial Black" panose="020B0A04020102020204" charset="0"/>
              </a:rPr>
              <a:t>REPORT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291" y="4693628"/>
            <a:ext cx="660852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By- Neel Gokhale</a:t>
            </a:r>
            <a:endParaRPr lang="en-US" sz="3600" b="1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>
            <a:off x="3442355" y="2"/>
            <a:ext cx="5307290" cy="6857998"/>
          </a:xfrm>
          <a:prstGeom prst="parallelogram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0761" y="1123568"/>
            <a:ext cx="6094428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002060"/>
                </a:solidFill>
                <a:latin typeface="Arial Black" panose="020B0A04020102020204" charset="0"/>
                <a:cs typeface="Arial Black" panose="020B0A04020102020204" charset="0"/>
              </a:rPr>
              <a:t>Objective</a:t>
            </a:r>
            <a:endParaRPr lang="en-US" sz="5400" b="1" dirty="0">
              <a:solidFill>
                <a:srgbClr val="00206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4140" y="2555365"/>
            <a:ext cx="4807670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ckwell" panose="02060603020205020403" charset="0"/>
                <a:cs typeface="Rockwell" panose="02060603020205020403" charset="0"/>
              </a:rPr>
              <a:t>Sales management has gained importance to meet increasing competition and the need</a:t>
            </a:r>
            <a:endParaRPr lang="en-US" sz="2000" b="1" dirty="0">
              <a:solidFill>
                <a:schemeClr val="bg1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ckwell" panose="02060603020205020403" charset="0"/>
                <a:cs typeface="Rockwell" panose="02060603020205020403" charset="0"/>
              </a:rPr>
              <a:t>for improved methods of distribution to reduce cost and to increase profits. Sales</a:t>
            </a:r>
            <a:endParaRPr lang="en-US" sz="2000" b="1" dirty="0">
              <a:solidFill>
                <a:schemeClr val="bg1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ckwell" panose="02060603020205020403" charset="0"/>
                <a:cs typeface="Rockwell" panose="02060603020205020403" charset="0"/>
              </a:rPr>
              <a:t>management today is the most important function in a commercial and business</a:t>
            </a:r>
            <a:endParaRPr lang="en-US" sz="2000" b="1" dirty="0">
              <a:solidFill>
                <a:schemeClr val="bg1"/>
              </a:solidFill>
              <a:latin typeface="Rockwell" panose="02060603020205020403" charset="0"/>
              <a:cs typeface="Rockwell" panose="02060603020205020403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Rockwell" panose="02060603020205020403" charset="0"/>
                <a:cs typeface="Rockwell" panose="02060603020205020403" charset="0"/>
              </a:rPr>
              <a:t>enterprise.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>
            <a:off x="3442355" y="0"/>
            <a:ext cx="5307290" cy="6857998"/>
          </a:xfrm>
          <a:prstGeom prst="parallelogram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786" y="1067007"/>
            <a:ext cx="6094428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charset="0"/>
                <a:ea typeface="+mn-ea"/>
                <a:cs typeface="Arial Black" panose="020B0A04020102020204" charset="0"/>
              </a:rPr>
              <a:t>Benefits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charset="0"/>
              <a:ea typeface="+mn-ea"/>
              <a:cs typeface="Arial Black" panose="020B0A040201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2165" y="2593073"/>
            <a:ext cx="4807670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charset="0"/>
                <a:ea typeface="+mn-ea"/>
                <a:cs typeface="Rockwell" panose="02060603020205020403" charset="0"/>
              </a:rPr>
              <a:t>Help out to make better business decisions.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charset="0"/>
                <a:ea typeface="+mn-ea"/>
                <a:cs typeface="Rockwell" panose="02060603020205020403" charset="0"/>
              </a:rPr>
              <a:t>Help analyze customer trends and satisfaction, which can lead to new and better products and services.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charset="0"/>
                <a:ea typeface="+mn-ea"/>
                <a:cs typeface="Rockwell" panose="02060603020205020403" charset="0"/>
              </a:rPr>
              <a:t>Gives better insight of customers base.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charset="0"/>
                <a:ea typeface="+mn-ea"/>
                <a:cs typeface="Rockwell" panose="02060603020205020403" charset="0"/>
              </a:rPr>
              <a:t>Helps in easy flow for managing resources.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/>
        </p:nvSpPr>
        <p:spPr>
          <a:xfrm>
            <a:off x="3442355" y="0"/>
            <a:ext cx="5307290" cy="6857998"/>
          </a:xfrm>
          <a:prstGeom prst="parallelogram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786" y="699361"/>
            <a:ext cx="6094428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 Black" panose="020B0A04020102020204" charset="0"/>
                <a:cs typeface="Arial Black" panose="020B0A04020102020204" charset="0"/>
              </a:rPr>
              <a:t>Problem Statement</a:t>
            </a:r>
            <a:endParaRPr lang="en-US" sz="5400" b="1" dirty="0">
              <a:solidFill>
                <a:srgbClr val="00206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2165" y="3219374"/>
            <a:ext cx="4807670" cy="236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charset="0"/>
                <a:ea typeface="+mn-ea"/>
                <a:cs typeface="Rockwell" panose="02060603020205020403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ckwell" panose="02060603020205020403" charset="0"/>
              <a:ea typeface="+mn-ea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646" y="285108"/>
            <a:ext cx="9957039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Arial Black" panose="020B0A04020102020204" charset="0"/>
                <a:cs typeface="Arial Black" panose="020B0A04020102020204" charset="0"/>
              </a:rPr>
              <a:t>Key Insight </a:t>
            </a:r>
            <a:endParaRPr lang="en-US" sz="5400" b="1" dirty="0">
              <a:solidFill>
                <a:srgbClr val="00206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7781" y="304168"/>
            <a:ext cx="738188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most sold Items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149310" y="1725105"/>
          <a:ext cx="8010689" cy="4413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Revenue Categorized By Countries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292" y="128584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﻿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accounted for 73% of Revenue followed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Australia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. The least revenue was accounted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followed by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42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782077" y="2007908"/>
          <a:ext cx="9823077" cy="485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Trend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0647" y="625576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647" y="2140515"/>
            <a:ext cx="11193416" cy="424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Rockwell" panose="02060603020205020403" charset="0"/>
                <a:cs typeface="Rockwell" panose="02060603020205020403" charset="0"/>
              </a:rPr>
              <a:t>1. 2017 had the highest Revenue at 85.12M, followed by 2019 at 76.12 and 2018 at 20.36M</a:t>
            </a:r>
            <a:endParaRPr lang="en-US" sz="2400" dirty="0">
              <a:latin typeface="Rockwell" panose="02060603020205020403" charset="0"/>
              <a:cs typeface="Rockwell" panose="02060603020205020403" charset="0"/>
            </a:endParaRPr>
          </a:p>
          <a:p>
            <a:endParaRPr lang="en-US" sz="24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sz="2400" dirty="0">
                <a:latin typeface="Rockwell" panose="02060603020205020403" charset="0"/>
                <a:cs typeface="Rockwell" panose="02060603020205020403" charset="0"/>
              </a:rPr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  <a:endParaRPr lang="en-US" sz="2400" dirty="0">
              <a:latin typeface="Rockwell" panose="02060603020205020403" charset="0"/>
              <a:cs typeface="Rockwell" panose="02060603020205020403" charset="0"/>
            </a:endParaRPr>
          </a:p>
          <a:p>
            <a:endParaRPr lang="en-US" sz="24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sz="2400" dirty="0">
                <a:latin typeface="Rockwell" panose="02060603020205020403" charset="0"/>
                <a:cs typeface="Rockwell" panose="02060603020205020403" charset="0"/>
              </a:rPr>
              <a:t>3. The sales for the US are highest among all countries and lowest in Iran (IR).</a:t>
            </a:r>
            <a:endParaRPr lang="en-US" sz="2400" dirty="0">
              <a:latin typeface="Rockwell" panose="02060603020205020403" charset="0"/>
              <a:cs typeface="Rockwell" panose="02060603020205020403" charset="0"/>
            </a:endParaRPr>
          </a:p>
          <a:p>
            <a:endParaRPr lang="en-US" sz="2400" dirty="0"/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WPS Presentation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55" baseType="lpstr">
      <vt:lpstr>Arial</vt:lpstr>
      <vt:lpstr>SimSun</vt:lpstr>
      <vt:lpstr>Wingdings</vt:lpstr>
      <vt:lpstr>Wingdings 2</vt:lpstr>
      <vt:lpstr>Segoe UI</vt:lpstr>
      <vt:lpstr>Segoe UI Light</vt:lpstr>
      <vt:lpstr>Segoe UI Semibold</vt:lpstr>
      <vt:lpstr>Microsoft YaHei</vt:lpstr>
      <vt:lpstr>Arial Unicode MS</vt:lpstr>
      <vt:lpstr>Corbel</vt:lpstr>
      <vt:lpstr>Calibri</vt:lpstr>
      <vt:lpstr>Ravie</vt:lpstr>
      <vt:lpstr>Rockwell</vt:lpstr>
      <vt:lpstr>Rage Italic</vt:lpstr>
      <vt:lpstr>Rockwell Condensed</vt:lpstr>
      <vt:lpstr>Times New Roman</vt:lpstr>
      <vt:lpstr>Algerian</vt:lpstr>
      <vt:lpstr>AR BONNIE</vt:lpstr>
      <vt:lpstr>AR BERKLEY</vt:lpstr>
      <vt:lpstr>AR CENA</vt:lpstr>
      <vt:lpstr>AR CHRISTY</vt:lpstr>
      <vt:lpstr>AR BLANCA</vt:lpstr>
      <vt:lpstr>Arial Narrow</vt:lpstr>
      <vt:lpstr>Arial Black</vt:lpstr>
      <vt:lpstr>Rockwell Extra Bold</vt:lpstr>
      <vt:lpstr>Script MT Bold</vt:lpstr>
      <vt:lpstr>Segoe Script</vt:lpstr>
      <vt:lpstr>Segoe UI Black</vt:lpstr>
      <vt:lpstr>Sitka Small</vt:lpstr>
      <vt:lpstr>Tw Cen MT</vt:lpstr>
      <vt:lpstr>TeamViewer13</vt:lpstr>
      <vt:lpstr>Stencil</vt:lpstr>
      <vt:lpstr>Trebuchet MS</vt:lpstr>
      <vt:lpstr>Wingdings 2</vt:lpstr>
      <vt:lpstr>Yu Gothic UI Semilight</vt:lpstr>
      <vt:lpstr>Tw Cen MT Condensed Extra Bold</vt:lpstr>
      <vt:lpstr>Poor Richard</vt:lpstr>
      <vt:lpstr>Niagara Solid</vt:lpstr>
      <vt:lpstr>Microsoft JhengHei</vt:lpstr>
      <vt:lpstr>Malgun Gothic Semilight</vt:lpstr>
      <vt:lpstr>Playbill</vt:lpstr>
      <vt:lpstr>Showcard Gothic</vt:lpstr>
      <vt:lpstr>Parchment</vt:lpstr>
      <vt:lpstr>PMingLiU-ExtB</vt:lpstr>
      <vt:lpstr>Pristina</vt:lpstr>
      <vt:lpstr>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vedag</cp:lastModifiedBy>
  <cp:revision>48</cp:revision>
  <dcterms:created xsi:type="dcterms:W3CDTF">2021-12-23T07:21:00Z</dcterms:created>
  <dcterms:modified xsi:type="dcterms:W3CDTF">2024-07-12T16:46:50Z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4D6CCE9372B9422588AA6CFD8F869BFA_12</vt:lpwstr>
  </property>
  <property fmtid="{D5CDD505-2E9C-101B-9397-08002B2CF9AE}" pid="3" name="KSOProductBuildVer">
    <vt:lpwstr>1033-12.2.0.17119</vt:lpwstr>
  </property>
</Properties>
</file>