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6d884784a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6d884784a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6d884784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6d884784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6d884784a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6d884784a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6d884784a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6d884784a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6d884784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6d884784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6d884784a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6d884784a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c6d884701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c6d884701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c6d884784a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c6d884784a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c6d884701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c6d884701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6d884701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6d884701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6d884701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6d884701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6d884784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6d884784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6d884784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6d884784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6d884784a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6d884784a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jp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2">
            <a:alphaModFix/>
          </a:blip>
          <a:stretch>
            <a:fillRect/>
          </a:stretch>
        </p:blipFill>
        <p:spPr>
          <a:xfrm>
            <a:off x="7855950" y="94750"/>
            <a:ext cx="1219375" cy="6287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nvSpPr>
        <p:spPr>
          <a:xfrm>
            <a:off x="1001100" y="477450"/>
            <a:ext cx="7034700" cy="12333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i="1" lang="en" sz="2400">
                <a:solidFill>
                  <a:schemeClr val="dk1"/>
                </a:solidFill>
                <a:latin typeface="Times New Roman"/>
                <a:ea typeface="Times New Roman"/>
                <a:cs typeface="Times New Roman"/>
                <a:sym typeface="Times New Roman"/>
              </a:rPr>
              <a:t>Interpretation of the Spatial Pooler SDR Reconstruction</a:t>
            </a:r>
            <a:endParaRPr b="1" i="1" sz="2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1300">
              <a:solidFill>
                <a:schemeClr val="dk1"/>
              </a:solidFill>
            </a:endParaRPr>
          </a:p>
          <a:p>
            <a:pPr indent="0" lvl="0" marL="457200" rtl="0" algn="ctr">
              <a:spcBef>
                <a:spcPts val="0"/>
              </a:spcBef>
              <a:spcAft>
                <a:spcPts val="0"/>
              </a:spcAft>
              <a:buClr>
                <a:schemeClr val="dk1"/>
              </a:buClr>
              <a:buSzPts val="1100"/>
              <a:buFont typeface="Arial"/>
              <a:buNone/>
            </a:pPr>
            <a:r>
              <a:t/>
            </a:r>
            <a:endParaRPr b="1" i="1" sz="24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solidFill>
                <a:schemeClr val="dk2"/>
              </a:solidFill>
            </a:endParaRPr>
          </a:p>
        </p:txBody>
      </p:sp>
      <p:sp>
        <p:nvSpPr>
          <p:cNvPr id="56" name="Google Shape;56;p13"/>
          <p:cNvSpPr txBox="1"/>
          <p:nvPr/>
        </p:nvSpPr>
        <p:spPr>
          <a:xfrm>
            <a:off x="3116500" y="3178525"/>
            <a:ext cx="2964000" cy="16146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18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Subham Singh [1506413]</a:t>
            </a:r>
            <a:br>
              <a:rPr b="1" lang="en" sz="1100">
                <a:solidFill>
                  <a:schemeClr val="dk1"/>
                </a:solidFill>
                <a:latin typeface="Times New Roman"/>
                <a:ea typeface="Times New Roman"/>
                <a:cs typeface="Times New Roman"/>
                <a:sym typeface="Times New Roman"/>
              </a:rPr>
            </a:br>
            <a:r>
              <a:rPr b="1" lang="en" sz="1100">
                <a:solidFill>
                  <a:schemeClr val="dk1"/>
                </a:solidFill>
                <a:latin typeface="Times New Roman"/>
                <a:ea typeface="Times New Roman"/>
                <a:cs typeface="Times New Roman"/>
                <a:sym typeface="Times New Roman"/>
              </a:rPr>
              <a:t>Email: subham.singh@stud.fra-uas.de</a:t>
            </a:r>
            <a:endParaRPr b="1" sz="1100">
              <a:solidFill>
                <a:schemeClr val="dk1"/>
              </a:solidFill>
              <a:latin typeface="Times New Roman"/>
              <a:ea typeface="Times New Roman"/>
              <a:cs typeface="Times New Roman"/>
              <a:sym typeface="Times New Roman"/>
            </a:endParaRPr>
          </a:p>
          <a:p>
            <a:pPr indent="0" lvl="0" marL="0" rtl="0" algn="ctr">
              <a:spcBef>
                <a:spcPts val="18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Amit Maity[1502808]</a:t>
            </a:r>
            <a:br>
              <a:rPr b="1" lang="en" sz="1100">
                <a:solidFill>
                  <a:schemeClr val="dk1"/>
                </a:solidFill>
                <a:latin typeface="Times New Roman"/>
                <a:ea typeface="Times New Roman"/>
                <a:cs typeface="Times New Roman"/>
                <a:sym typeface="Times New Roman"/>
              </a:rPr>
            </a:br>
            <a:r>
              <a:rPr b="1" lang="en" sz="1100">
                <a:solidFill>
                  <a:schemeClr val="dk1"/>
                </a:solidFill>
                <a:latin typeface="Times New Roman"/>
                <a:ea typeface="Times New Roman"/>
                <a:cs typeface="Times New Roman"/>
                <a:sym typeface="Times New Roman"/>
              </a:rPr>
              <a:t>Email: amit.maity@stud.fra-uas.de </a:t>
            </a:r>
            <a:endParaRPr b="1" sz="1100">
              <a:solidFill>
                <a:schemeClr val="dk1"/>
              </a:solidFill>
              <a:latin typeface="Times New Roman"/>
              <a:ea typeface="Times New Roman"/>
              <a:cs typeface="Times New Roman"/>
              <a:sym typeface="Times New Roman"/>
            </a:endParaRPr>
          </a:p>
          <a:p>
            <a:pPr indent="0" lvl="0" marL="0" rtl="0" algn="ctr">
              <a:spcBef>
                <a:spcPts val="1800"/>
              </a:spcBef>
              <a:spcAft>
                <a:spcPts val="200"/>
              </a:spcAft>
              <a:buNone/>
            </a:pPr>
            <a:r>
              <a:rPr b="1" lang="en" sz="1100">
                <a:solidFill>
                  <a:schemeClr val="dk1"/>
                </a:solidFill>
                <a:latin typeface="Times New Roman"/>
                <a:ea typeface="Times New Roman"/>
                <a:cs typeface="Times New Roman"/>
                <a:sym typeface="Times New Roman"/>
              </a:rPr>
              <a:t>Rubi Kiran[1504617]</a:t>
            </a:r>
            <a:br>
              <a:rPr b="1" lang="en" sz="1100">
                <a:solidFill>
                  <a:schemeClr val="dk1"/>
                </a:solidFill>
                <a:latin typeface="Times New Roman"/>
                <a:ea typeface="Times New Roman"/>
                <a:cs typeface="Times New Roman"/>
                <a:sym typeface="Times New Roman"/>
              </a:rPr>
            </a:br>
            <a:r>
              <a:rPr b="1" lang="en" sz="1100">
                <a:solidFill>
                  <a:schemeClr val="dk1"/>
                </a:solidFill>
                <a:latin typeface="Times New Roman"/>
                <a:ea typeface="Times New Roman"/>
                <a:cs typeface="Times New Roman"/>
                <a:sym typeface="Times New Roman"/>
              </a:rPr>
              <a:t>Email: rubi.kiran@stud.fra-uas.de</a:t>
            </a:r>
            <a:endParaRPr b="1" sz="2000">
              <a:solidFill>
                <a:schemeClr val="dk1"/>
              </a:solidFill>
            </a:endParaRPr>
          </a:p>
        </p:txBody>
      </p:sp>
      <p:sp>
        <p:nvSpPr>
          <p:cNvPr id="57" name="Google Shape;57;p13"/>
          <p:cNvSpPr txBox="1"/>
          <p:nvPr/>
        </p:nvSpPr>
        <p:spPr>
          <a:xfrm>
            <a:off x="2262675" y="1578250"/>
            <a:ext cx="5109000" cy="624000"/>
          </a:xfrm>
          <a:prstGeom prst="rect">
            <a:avLst/>
          </a:prstGeom>
          <a:solidFill>
            <a:schemeClr val="lt1"/>
          </a:solid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b="1" lang="en" sz="1300">
                <a:solidFill>
                  <a:schemeClr val="dk1"/>
                </a:solidFill>
                <a:latin typeface="Times New Roman"/>
                <a:ea typeface="Times New Roman"/>
                <a:cs typeface="Times New Roman"/>
                <a:sym typeface="Times New Roman"/>
              </a:rPr>
              <a:t>Information Technology Course Module Software Engineering by Damir Dobric / Andreas Pech </a:t>
            </a:r>
            <a:endParaRPr b="1" sz="1300">
              <a:solidFill>
                <a:schemeClr val="dk1"/>
              </a:solidFill>
              <a:latin typeface="Times New Roman"/>
              <a:ea typeface="Times New Roman"/>
              <a:cs typeface="Times New Roman"/>
              <a:sym typeface="Times New Roman"/>
            </a:endParaRPr>
          </a:p>
        </p:txBody>
      </p:sp>
      <p:sp>
        <p:nvSpPr>
          <p:cNvPr id="58" name="Google Shape;58;p13"/>
          <p:cNvSpPr txBox="1"/>
          <p:nvPr/>
        </p:nvSpPr>
        <p:spPr>
          <a:xfrm>
            <a:off x="1870575" y="2624613"/>
            <a:ext cx="6008400" cy="4134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lnSpc>
                <a:spcPct val="107916"/>
              </a:lnSpc>
              <a:spcBef>
                <a:spcPts val="20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ML 23/24-04 Implement the Spatial Pooler SDR Reconstruction</a:t>
            </a:r>
            <a:endParaRPr b="1" sz="19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latin typeface="Times New Roman"/>
                <a:ea typeface="Times New Roman"/>
                <a:cs typeface="Times New Roman"/>
                <a:sym typeface="Times New Roman"/>
              </a:rPr>
              <a:t>Results</a:t>
            </a:r>
            <a:endParaRPr b="1" sz="2420">
              <a:latin typeface="Times New Roman"/>
              <a:ea typeface="Times New Roman"/>
              <a:cs typeface="Times New Roman"/>
              <a:sym typeface="Times New Roman"/>
            </a:endParaRPr>
          </a:p>
        </p:txBody>
      </p:sp>
      <p:sp>
        <p:nvSpPr>
          <p:cNvPr id="119" name="Google Shape;119;p22"/>
          <p:cNvSpPr txBox="1"/>
          <p:nvPr>
            <p:ph idx="1" type="body"/>
          </p:nvPr>
        </p:nvSpPr>
        <p:spPr>
          <a:xfrm>
            <a:off x="194275" y="1105500"/>
            <a:ext cx="4329300" cy="3279300"/>
          </a:xfrm>
          <a:prstGeom prst="rect">
            <a:avLst/>
          </a:prstGeom>
          <a:solidFill>
            <a:schemeClr val="lt1"/>
          </a:solidFill>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b="1" lang="en" sz="1600">
                <a:solidFill>
                  <a:schemeClr val="dk1"/>
                </a:solidFill>
                <a:latin typeface="Times New Roman"/>
                <a:ea typeface="Times New Roman"/>
                <a:cs typeface="Times New Roman"/>
                <a:sym typeface="Times New Roman"/>
              </a:rPr>
              <a:t>Case 1 : SDR reconstruction for Scalar Values: </a:t>
            </a:r>
            <a:r>
              <a:rPr lang="en" sz="1300">
                <a:solidFill>
                  <a:schemeClr val="dk1"/>
                </a:solidFill>
                <a:latin typeface="Times New Roman"/>
                <a:ea typeface="Times New Roman"/>
                <a:cs typeface="Times New Roman"/>
                <a:sym typeface="Times New Roman"/>
              </a:rPr>
              <a:t>The analysis resulted in computing Sparse Distributed Representations (SDRs) for random integer values (100 to 1000), followed by input reconstruction from the SDRs. Comparison of input and reconstructed bitmaps using BitmapComparator revealed visual similarity. Further analysis involved calculating the Jaccard index and bitmap similarity percentage for additional insights.</a:t>
            </a:r>
            <a:endParaRPr sz="1300">
              <a:solidFill>
                <a:schemeClr val="dk1"/>
              </a:solidFill>
              <a:latin typeface="Times New Roman"/>
              <a:ea typeface="Times New Roman"/>
              <a:cs typeface="Times New Roman"/>
              <a:sym typeface="Times New Roman"/>
            </a:endParaRPr>
          </a:p>
        </p:txBody>
      </p:sp>
      <p:pic>
        <p:nvPicPr>
          <p:cNvPr id="120" name="Google Shape;120;p22"/>
          <p:cNvPicPr preferRelativeResize="0"/>
          <p:nvPr/>
        </p:nvPicPr>
        <p:blipFill>
          <a:blip r:embed="rId3">
            <a:alphaModFix/>
          </a:blip>
          <a:stretch>
            <a:fillRect/>
          </a:stretch>
        </p:blipFill>
        <p:spPr>
          <a:xfrm>
            <a:off x="4523575" y="2172475"/>
            <a:ext cx="4211499" cy="2704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latin typeface="Times New Roman"/>
                <a:ea typeface="Times New Roman"/>
                <a:cs typeface="Times New Roman"/>
                <a:sym typeface="Times New Roman"/>
              </a:rPr>
              <a:t>Results</a:t>
            </a:r>
            <a:endParaRPr b="1" sz="2420">
              <a:latin typeface="Times New Roman"/>
              <a:ea typeface="Times New Roman"/>
              <a:cs typeface="Times New Roman"/>
              <a:sym typeface="Times New Roman"/>
            </a:endParaRPr>
          </a:p>
        </p:txBody>
      </p:sp>
      <p:pic>
        <p:nvPicPr>
          <p:cNvPr id="126" name="Google Shape;126;p23"/>
          <p:cNvPicPr preferRelativeResize="0"/>
          <p:nvPr/>
        </p:nvPicPr>
        <p:blipFill>
          <a:blip r:embed="rId3">
            <a:alphaModFix/>
          </a:blip>
          <a:stretch>
            <a:fillRect/>
          </a:stretch>
        </p:blipFill>
        <p:spPr>
          <a:xfrm>
            <a:off x="311700" y="1216075"/>
            <a:ext cx="4763575" cy="2711350"/>
          </a:xfrm>
          <a:prstGeom prst="rect">
            <a:avLst/>
          </a:prstGeom>
          <a:noFill/>
          <a:ln>
            <a:noFill/>
          </a:ln>
        </p:spPr>
      </p:pic>
      <p:sp>
        <p:nvSpPr>
          <p:cNvPr id="127" name="Google Shape;127;p23"/>
          <p:cNvSpPr txBox="1"/>
          <p:nvPr/>
        </p:nvSpPr>
        <p:spPr>
          <a:xfrm>
            <a:off x="5310250" y="2247650"/>
            <a:ext cx="3440700" cy="2424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Case -1 :</a:t>
            </a:r>
            <a:endParaRPr b="1" sz="1800">
              <a:solidFill>
                <a:schemeClr val="dk1"/>
              </a:solidFill>
            </a:endParaRPr>
          </a:p>
          <a:p>
            <a:pPr indent="0" lvl="0" marL="0" rtl="0" algn="l">
              <a:lnSpc>
                <a:spcPct val="150000"/>
              </a:lnSpc>
              <a:spcBef>
                <a:spcPts val="0"/>
              </a:spcBef>
              <a:spcAft>
                <a:spcPts val="0"/>
              </a:spcAft>
              <a:buNone/>
            </a:pPr>
            <a:r>
              <a:rPr lang="en" sz="1500">
                <a:solidFill>
                  <a:schemeClr val="dk1"/>
                </a:solidFill>
                <a:latin typeface="Times New Roman"/>
                <a:ea typeface="Times New Roman"/>
                <a:cs typeface="Times New Roman"/>
                <a:sym typeface="Times New Roman"/>
              </a:rPr>
              <a:t>Upon creating bitmaps for the input SDR and the Reconstructed SDR, it was observed that we were able to </a:t>
            </a:r>
            <a:r>
              <a:rPr lang="en" sz="1500">
                <a:solidFill>
                  <a:schemeClr val="dk1"/>
                </a:solidFill>
                <a:latin typeface="Times New Roman"/>
                <a:ea typeface="Times New Roman"/>
                <a:cs typeface="Times New Roman"/>
                <a:sym typeface="Times New Roman"/>
              </a:rPr>
              <a:t>achieve</a:t>
            </a:r>
            <a:r>
              <a:rPr lang="en" sz="1500">
                <a:solidFill>
                  <a:schemeClr val="dk1"/>
                </a:solidFill>
                <a:latin typeface="Times New Roman"/>
                <a:ea typeface="Times New Roman"/>
                <a:cs typeface="Times New Roman"/>
                <a:sym typeface="Times New Roman"/>
              </a:rPr>
              <a:t> a similarity of 100 percent with average similarity of 82% based on the image shown.</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idx="1" type="body"/>
          </p:nvPr>
        </p:nvSpPr>
        <p:spPr>
          <a:xfrm>
            <a:off x="311700" y="1128975"/>
            <a:ext cx="3577500" cy="2527800"/>
          </a:xfrm>
          <a:prstGeom prst="rect">
            <a:avLst/>
          </a:prstGeom>
          <a:solidFill>
            <a:schemeClr val="lt1"/>
          </a:solidFill>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b="1" lang="en" sz="1600">
                <a:solidFill>
                  <a:schemeClr val="dk1"/>
                </a:solidFill>
                <a:latin typeface="Times New Roman"/>
                <a:ea typeface="Times New Roman"/>
                <a:cs typeface="Times New Roman"/>
                <a:sym typeface="Times New Roman"/>
              </a:rPr>
              <a:t>Case 2 : SDR reconstruction for a single image: </a:t>
            </a:r>
            <a:endParaRPr sz="1383">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sz="1383">
                <a:solidFill>
                  <a:schemeClr val="dk1"/>
                </a:solidFill>
                <a:latin typeface="Times New Roman"/>
                <a:ea typeface="Times New Roman"/>
                <a:cs typeface="Times New Roman"/>
                <a:sym typeface="Times New Roman"/>
              </a:rPr>
              <a:t>MNIST dataset subset (digit 1) underwent learning in SP, yielding SDRs. Upon reconstruction, the original and reconstructed SDRs are compared using Jaccard Index</a:t>
            </a:r>
            <a:endParaRPr sz="1383">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1200"/>
              </a:spcAft>
              <a:buClr>
                <a:schemeClr val="dk1"/>
              </a:buClr>
              <a:buSzPts val="1100"/>
              <a:buFont typeface="Arial"/>
              <a:buNone/>
            </a:pPr>
            <a:r>
              <a:t/>
            </a:r>
            <a:endParaRPr sz="1383">
              <a:solidFill>
                <a:schemeClr val="dk1"/>
              </a:solidFill>
              <a:latin typeface="Times New Roman"/>
              <a:ea typeface="Times New Roman"/>
              <a:cs typeface="Times New Roman"/>
              <a:sym typeface="Times New Roman"/>
            </a:endParaRPr>
          </a:p>
        </p:txBody>
      </p:sp>
      <p:sp>
        <p:nvSpPr>
          <p:cNvPr id="133" name="Google Shape;133;p24"/>
          <p:cNvSpPr txBox="1"/>
          <p:nvPr/>
        </p:nvSpPr>
        <p:spPr>
          <a:xfrm>
            <a:off x="387900" y="481475"/>
            <a:ext cx="3000000" cy="55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0">
                <a:solidFill>
                  <a:schemeClr val="dk1"/>
                </a:solidFill>
                <a:latin typeface="Times New Roman"/>
                <a:ea typeface="Times New Roman"/>
                <a:cs typeface="Times New Roman"/>
                <a:sym typeface="Times New Roman"/>
              </a:rPr>
              <a:t>Results</a:t>
            </a:r>
            <a:endParaRPr b="1" sz="2420">
              <a:solidFill>
                <a:schemeClr val="dk1"/>
              </a:solidFill>
              <a:latin typeface="Times New Roman"/>
              <a:ea typeface="Times New Roman"/>
              <a:cs typeface="Times New Roman"/>
              <a:sym typeface="Times New Roman"/>
            </a:endParaRPr>
          </a:p>
        </p:txBody>
      </p:sp>
      <p:pic>
        <p:nvPicPr>
          <p:cNvPr id="134" name="Google Shape;134;p24"/>
          <p:cNvPicPr preferRelativeResize="0"/>
          <p:nvPr/>
        </p:nvPicPr>
        <p:blipFill>
          <a:blip r:embed="rId3">
            <a:alphaModFix/>
          </a:blip>
          <a:stretch>
            <a:fillRect/>
          </a:stretch>
        </p:blipFill>
        <p:spPr>
          <a:xfrm>
            <a:off x="3889200" y="2330325"/>
            <a:ext cx="4618051" cy="2348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latin typeface="Times New Roman"/>
                <a:ea typeface="Times New Roman"/>
                <a:cs typeface="Times New Roman"/>
                <a:sym typeface="Times New Roman"/>
              </a:rPr>
              <a:t>Results</a:t>
            </a:r>
            <a:endParaRPr b="1" sz="2420">
              <a:latin typeface="Times New Roman"/>
              <a:ea typeface="Times New Roman"/>
              <a:cs typeface="Times New Roman"/>
              <a:sym typeface="Times New Roman"/>
            </a:endParaRPr>
          </a:p>
        </p:txBody>
      </p:sp>
      <p:pic>
        <p:nvPicPr>
          <p:cNvPr id="140" name="Google Shape;140;p25"/>
          <p:cNvPicPr preferRelativeResize="0"/>
          <p:nvPr/>
        </p:nvPicPr>
        <p:blipFill rotWithShape="1">
          <a:blip r:embed="rId3">
            <a:alphaModFix/>
          </a:blip>
          <a:srcRect b="1737" l="0" r="0" t="1737"/>
          <a:stretch/>
        </p:blipFill>
        <p:spPr>
          <a:xfrm>
            <a:off x="311700" y="1216075"/>
            <a:ext cx="4763575" cy="2711350"/>
          </a:xfrm>
          <a:prstGeom prst="rect">
            <a:avLst/>
          </a:prstGeom>
          <a:noFill/>
          <a:ln>
            <a:noFill/>
          </a:ln>
        </p:spPr>
      </p:pic>
      <p:sp>
        <p:nvSpPr>
          <p:cNvPr id="141" name="Google Shape;141;p25"/>
          <p:cNvSpPr txBox="1"/>
          <p:nvPr/>
        </p:nvSpPr>
        <p:spPr>
          <a:xfrm>
            <a:off x="5310250" y="2247650"/>
            <a:ext cx="3440700" cy="20778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Case -2 :</a:t>
            </a:r>
            <a:endParaRPr b="1" sz="1800">
              <a:solidFill>
                <a:schemeClr val="dk1"/>
              </a:solidFill>
            </a:endParaRPr>
          </a:p>
          <a:p>
            <a:pPr indent="0" lvl="0" marL="0" rtl="0" algn="l">
              <a:lnSpc>
                <a:spcPct val="150000"/>
              </a:lnSpc>
              <a:spcBef>
                <a:spcPts val="0"/>
              </a:spcBef>
              <a:spcAft>
                <a:spcPts val="0"/>
              </a:spcAft>
              <a:buNone/>
            </a:pPr>
            <a:r>
              <a:rPr lang="en" sz="1500">
                <a:solidFill>
                  <a:schemeClr val="dk1"/>
                </a:solidFill>
                <a:latin typeface="Times New Roman"/>
                <a:ea typeface="Times New Roman"/>
                <a:cs typeface="Times New Roman"/>
                <a:sym typeface="Times New Roman"/>
              </a:rPr>
              <a:t>Upon creating bitmaps for the input SDR and the Reconstructed SDR, it was observed that we were able to achieve a similarity (Jaccard Index Percentage) of 42% (approx).</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2420">
                <a:latin typeface="Times New Roman"/>
                <a:ea typeface="Times New Roman"/>
                <a:cs typeface="Times New Roman"/>
                <a:sym typeface="Times New Roman"/>
              </a:rPr>
              <a:t>Future Scope</a:t>
            </a:r>
            <a:endParaRPr b="1" sz="2420">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2420">
              <a:latin typeface="Times New Roman"/>
              <a:ea typeface="Times New Roman"/>
              <a:cs typeface="Times New Roman"/>
              <a:sym typeface="Times New Roman"/>
            </a:endParaRPr>
          </a:p>
        </p:txBody>
      </p:sp>
      <p:sp>
        <p:nvSpPr>
          <p:cNvPr id="147" name="Google Shape;147;p26"/>
          <p:cNvSpPr txBox="1"/>
          <p:nvPr>
            <p:ph idx="1" type="body"/>
          </p:nvPr>
        </p:nvSpPr>
        <p:spPr>
          <a:xfrm>
            <a:off x="311700" y="1152475"/>
            <a:ext cx="5844000" cy="3138600"/>
          </a:xfrm>
          <a:prstGeom prst="rect">
            <a:avLst/>
          </a:prstGeom>
          <a:solidFill>
            <a:schemeClr val="lt1"/>
          </a:solidFill>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Batch image processing can be implemented.</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Improving the accuracy of the reconstructed images.</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The SP can be trained using images of different dimensions, color gradients and filters for a robust training.</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The UI can be improved with the goal of providing a more user friendly experience while performing the experiment.</a:t>
            </a:r>
            <a:endParaRPr sz="14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00">
              <a:solidFill>
                <a:schemeClr val="dk1"/>
              </a:solidFill>
              <a:latin typeface="Times New Roman"/>
              <a:ea typeface="Times New Roman"/>
              <a:cs typeface="Times New Roman"/>
              <a:sym typeface="Times New Roman"/>
            </a:endParaRPr>
          </a:p>
        </p:txBody>
      </p:sp>
      <p:pic>
        <p:nvPicPr>
          <p:cNvPr id="148" name="Google Shape;148;p26"/>
          <p:cNvPicPr preferRelativeResize="0"/>
          <p:nvPr/>
        </p:nvPicPr>
        <p:blipFill>
          <a:blip r:embed="rId3">
            <a:alphaModFix/>
          </a:blip>
          <a:stretch>
            <a:fillRect/>
          </a:stretch>
        </p:blipFill>
        <p:spPr>
          <a:xfrm>
            <a:off x="6461075" y="2764450"/>
            <a:ext cx="1773225" cy="1773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7"/>
          <p:cNvPicPr preferRelativeResize="0"/>
          <p:nvPr/>
        </p:nvPicPr>
        <p:blipFill>
          <a:blip r:embed="rId3">
            <a:alphaModFix/>
          </a:blip>
          <a:stretch>
            <a:fillRect/>
          </a:stretch>
        </p:blipFill>
        <p:spPr>
          <a:xfrm>
            <a:off x="-112075" y="3741"/>
            <a:ext cx="9144001" cy="51397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nvSpPr>
        <p:spPr>
          <a:xfrm>
            <a:off x="578925" y="1031000"/>
            <a:ext cx="2699700" cy="2238300"/>
          </a:xfrm>
          <a:prstGeom prst="rect">
            <a:avLst/>
          </a:prstGeom>
          <a:solidFill>
            <a:schemeClr val="lt1"/>
          </a:solid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AutoNum type="arabicPeriod"/>
            </a:pPr>
            <a:r>
              <a:rPr b="1" lang="en" sz="1800">
                <a:solidFill>
                  <a:schemeClr val="dk1"/>
                </a:solidFill>
                <a:latin typeface="Times New Roman"/>
                <a:ea typeface="Times New Roman"/>
                <a:cs typeface="Times New Roman"/>
                <a:sym typeface="Times New Roman"/>
              </a:rPr>
              <a:t>Problem Statement</a:t>
            </a:r>
            <a:endParaRPr b="1"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b="1" lang="en" sz="1800">
                <a:solidFill>
                  <a:schemeClr val="dk1"/>
                </a:solidFill>
                <a:latin typeface="Times New Roman"/>
                <a:ea typeface="Times New Roman"/>
                <a:cs typeface="Times New Roman"/>
                <a:sym typeface="Times New Roman"/>
              </a:rPr>
              <a:t>Introduction</a:t>
            </a:r>
            <a:endParaRPr b="1"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b="1" lang="en" sz="1800">
                <a:solidFill>
                  <a:schemeClr val="dk1"/>
                </a:solidFill>
                <a:latin typeface="Times New Roman"/>
                <a:ea typeface="Times New Roman"/>
                <a:cs typeface="Times New Roman"/>
                <a:sym typeface="Times New Roman"/>
              </a:rPr>
              <a:t>M</a:t>
            </a:r>
            <a:r>
              <a:rPr b="1" lang="en" sz="1800">
                <a:solidFill>
                  <a:schemeClr val="dk1"/>
                </a:solidFill>
                <a:latin typeface="Times New Roman"/>
                <a:ea typeface="Times New Roman"/>
                <a:cs typeface="Times New Roman"/>
                <a:sym typeface="Times New Roman"/>
              </a:rPr>
              <a:t>ethods</a:t>
            </a:r>
            <a:endParaRPr b="1"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b="1" lang="en" sz="1800">
                <a:solidFill>
                  <a:schemeClr val="dk1"/>
                </a:solidFill>
                <a:latin typeface="Times New Roman"/>
                <a:ea typeface="Times New Roman"/>
                <a:cs typeface="Times New Roman"/>
                <a:sym typeface="Times New Roman"/>
              </a:rPr>
              <a:t>Experiment</a:t>
            </a:r>
            <a:endParaRPr b="1"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b="1" lang="en" sz="1800">
                <a:solidFill>
                  <a:schemeClr val="dk1"/>
                </a:solidFill>
                <a:latin typeface="Times New Roman"/>
                <a:ea typeface="Times New Roman"/>
                <a:cs typeface="Times New Roman"/>
                <a:sym typeface="Times New Roman"/>
              </a:rPr>
              <a:t>Result</a:t>
            </a:r>
            <a:endParaRPr b="1"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b="1" lang="en" sz="1800">
                <a:solidFill>
                  <a:schemeClr val="dk1"/>
                </a:solidFill>
                <a:latin typeface="Times New Roman"/>
                <a:ea typeface="Times New Roman"/>
                <a:cs typeface="Times New Roman"/>
                <a:sym typeface="Times New Roman"/>
              </a:rPr>
              <a:t>Future Development</a:t>
            </a:r>
            <a:endParaRPr b="1" sz="1800">
              <a:solidFill>
                <a:schemeClr val="dk1"/>
              </a:solidFill>
              <a:latin typeface="Times New Roman"/>
              <a:ea typeface="Times New Roman"/>
              <a:cs typeface="Times New Roman"/>
              <a:sym typeface="Times New Roman"/>
            </a:endParaRPr>
          </a:p>
        </p:txBody>
      </p:sp>
      <p:sp>
        <p:nvSpPr>
          <p:cNvPr id="64" name="Google Shape;64;p14"/>
          <p:cNvSpPr txBox="1"/>
          <p:nvPr/>
        </p:nvSpPr>
        <p:spPr>
          <a:xfrm>
            <a:off x="659650" y="235275"/>
            <a:ext cx="6481200" cy="6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900">
                <a:solidFill>
                  <a:schemeClr val="dk1"/>
                </a:solidFill>
                <a:latin typeface="Times New Roman"/>
                <a:ea typeface="Times New Roman"/>
                <a:cs typeface="Times New Roman"/>
                <a:sym typeface="Times New Roman"/>
              </a:rPr>
              <a:t>Content</a:t>
            </a:r>
            <a:endParaRPr b="1" sz="2900">
              <a:solidFill>
                <a:schemeClr val="dk1"/>
              </a:solidFill>
              <a:latin typeface="Times New Roman"/>
              <a:ea typeface="Times New Roman"/>
              <a:cs typeface="Times New Roman"/>
              <a:sym typeface="Times New Roman"/>
            </a:endParaRPr>
          </a:p>
        </p:txBody>
      </p:sp>
      <p:pic>
        <p:nvPicPr>
          <p:cNvPr id="65" name="Google Shape;65;p14"/>
          <p:cNvPicPr preferRelativeResize="0"/>
          <p:nvPr/>
        </p:nvPicPr>
        <p:blipFill>
          <a:blip r:embed="rId3">
            <a:alphaModFix amt="94000"/>
          </a:blip>
          <a:stretch>
            <a:fillRect/>
          </a:stretch>
        </p:blipFill>
        <p:spPr>
          <a:xfrm>
            <a:off x="6249725" y="3103552"/>
            <a:ext cx="2354625" cy="16482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latin typeface="Times New Roman"/>
                <a:ea typeface="Times New Roman"/>
                <a:cs typeface="Times New Roman"/>
                <a:sym typeface="Times New Roman"/>
              </a:rPr>
              <a:t>Problem Statement</a:t>
            </a:r>
            <a:endParaRPr b="1" sz="2420">
              <a:latin typeface="Times New Roman"/>
              <a:ea typeface="Times New Roman"/>
              <a:cs typeface="Times New Roman"/>
              <a:sym typeface="Times New Roman"/>
            </a:endParaRPr>
          </a:p>
        </p:txBody>
      </p:sp>
      <p:sp>
        <p:nvSpPr>
          <p:cNvPr id="71" name="Google Shape;71;p15"/>
          <p:cNvSpPr txBox="1"/>
          <p:nvPr>
            <p:ph idx="1" type="body"/>
          </p:nvPr>
        </p:nvSpPr>
        <p:spPr>
          <a:xfrm>
            <a:off x="311700" y="1152475"/>
            <a:ext cx="4986900" cy="34164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chemeClr val="dk1"/>
                </a:solidFill>
                <a:highlight>
                  <a:schemeClr val="lt1"/>
                </a:highlight>
              </a:rPr>
              <a:t>ML 23/24-04 Implement the Spatial Pooler SDR Reconstruction</a:t>
            </a:r>
            <a:endParaRPr b="1" sz="1700">
              <a:solidFill>
                <a:schemeClr val="dk1"/>
              </a:solidFill>
              <a:highlight>
                <a:schemeClr val="lt1"/>
              </a:highlight>
            </a:endParaRPr>
          </a:p>
          <a:p>
            <a:pPr indent="0" lvl="0" marL="0" rtl="0" algn="l">
              <a:lnSpc>
                <a:spcPct val="115000"/>
              </a:lnSpc>
              <a:spcBef>
                <a:spcPts val="1200"/>
              </a:spcBef>
              <a:spcAft>
                <a:spcPts val="1200"/>
              </a:spcAft>
              <a:buNone/>
            </a:pPr>
            <a:r>
              <a:rPr lang="en" sz="1500">
                <a:solidFill>
                  <a:schemeClr val="dk1"/>
                </a:solidFill>
                <a:highlight>
                  <a:schemeClr val="lt1"/>
                </a:highlight>
                <a:latin typeface="Times New Roman"/>
                <a:ea typeface="Times New Roman"/>
                <a:cs typeface="Times New Roman"/>
                <a:sym typeface="Times New Roman"/>
              </a:rPr>
              <a:t>Design an experiment to investigate and visualize the reconstruction process performed by the Reconstruct() method in the NeocortexAPI's SpatialPooler class.</a:t>
            </a:r>
            <a:endParaRPr sz="1500">
              <a:solidFill>
                <a:schemeClr val="dk1"/>
              </a:solidFill>
              <a:highlight>
                <a:schemeClr val="lt1"/>
              </a:highlight>
              <a:latin typeface="Times New Roman"/>
              <a:ea typeface="Times New Roman"/>
              <a:cs typeface="Times New Roman"/>
              <a:sym typeface="Times New Roman"/>
            </a:endParaRPr>
          </a:p>
        </p:txBody>
      </p:sp>
      <p:pic>
        <p:nvPicPr>
          <p:cNvPr id="72" name="Google Shape;72;p15"/>
          <p:cNvPicPr preferRelativeResize="0"/>
          <p:nvPr/>
        </p:nvPicPr>
        <p:blipFill>
          <a:blip r:embed="rId3">
            <a:alphaModFix/>
          </a:blip>
          <a:stretch>
            <a:fillRect/>
          </a:stretch>
        </p:blipFill>
        <p:spPr>
          <a:xfrm>
            <a:off x="5392475" y="1093750"/>
            <a:ext cx="3158873" cy="26410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latin typeface="Times New Roman"/>
                <a:ea typeface="Times New Roman"/>
                <a:cs typeface="Times New Roman"/>
                <a:sym typeface="Times New Roman"/>
              </a:rPr>
              <a:t>Introduction</a:t>
            </a:r>
            <a:endParaRPr b="1" sz="2420">
              <a:latin typeface="Times New Roman"/>
              <a:ea typeface="Times New Roman"/>
              <a:cs typeface="Times New Roman"/>
              <a:sym typeface="Times New Roman"/>
            </a:endParaRPr>
          </a:p>
        </p:txBody>
      </p:sp>
      <p:sp>
        <p:nvSpPr>
          <p:cNvPr id="78" name="Google Shape;78;p16"/>
          <p:cNvSpPr txBox="1"/>
          <p:nvPr>
            <p:ph idx="1" type="body"/>
          </p:nvPr>
        </p:nvSpPr>
        <p:spPr>
          <a:xfrm>
            <a:off x="311700" y="1152475"/>
            <a:ext cx="3807600" cy="3416400"/>
          </a:xfrm>
          <a:prstGeom prst="rect">
            <a:avLst/>
          </a:prstGeom>
          <a:solidFill>
            <a:schemeClr val="lt1"/>
          </a:solidFill>
        </p:spPr>
        <p:txBody>
          <a:bodyPr anchorCtr="0" anchor="t" bIns="91425" lIns="91425" spcFirstLastPara="1" rIns="91425" wrap="square" tIns="91425">
            <a:normAutofit/>
          </a:bodyPr>
          <a:lstStyle/>
          <a:p>
            <a:pPr indent="-321627" lvl="0" marL="457200" rtl="0" algn="l">
              <a:lnSpc>
                <a:spcPct val="105000"/>
              </a:lnSpc>
              <a:spcBef>
                <a:spcPts val="0"/>
              </a:spcBef>
              <a:spcAft>
                <a:spcPts val="0"/>
              </a:spcAft>
              <a:buClr>
                <a:schemeClr val="dk1"/>
              </a:buClr>
              <a:buSzPts val="1465"/>
              <a:buFont typeface="Times New Roman"/>
              <a:buAutoNum type="arabicPeriod"/>
            </a:pPr>
            <a:r>
              <a:rPr b="1" lang="en" sz="1465">
                <a:solidFill>
                  <a:schemeClr val="dk1"/>
                </a:solidFill>
                <a:latin typeface="Times New Roman"/>
                <a:ea typeface="Times New Roman"/>
                <a:cs typeface="Times New Roman"/>
                <a:sym typeface="Times New Roman"/>
              </a:rPr>
              <a:t>Hierarchical Temporal Memory (HTM) is a fascinating machine learning technique inspired by the neocortex. It’s designed to learn and predict sequences, aiming to generate generalized representations for similar inputs.</a:t>
            </a:r>
            <a:endParaRPr b="1" sz="1465">
              <a:solidFill>
                <a:schemeClr val="dk1"/>
              </a:solidFill>
              <a:latin typeface="Times New Roman"/>
              <a:ea typeface="Times New Roman"/>
              <a:cs typeface="Times New Roman"/>
              <a:sym typeface="Times New Roman"/>
            </a:endParaRPr>
          </a:p>
          <a:p>
            <a:pPr indent="-321627" lvl="0" marL="457200" rtl="0" algn="l">
              <a:lnSpc>
                <a:spcPct val="105000"/>
              </a:lnSpc>
              <a:spcBef>
                <a:spcPts val="0"/>
              </a:spcBef>
              <a:spcAft>
                <a:spcPts val="0"/>
              </a:spcAft>
              <a:buClr>
                <a:schemeClr val="dk1"/>
              </a:buClr>
              <a:buSzPts val="1465"/>
              <a:buFont typeface="Times New Roman"/>
              <a:buAutoNum type="arabicPeriod"/>
            </a:pPr>
            <a:r>
              <a:rPr b="1" lang="en" sz="1465">
                <a:solidFill>
                  <a:schemeClr val="dk1"/>
                </a:solidFill>
                <a:latin typeface="Times New Roman"/>
                <a:ea typeface="Times New Roman"/>
                <a:cs typeface="Times New Roman"/>
                <a:sym typeface="Times New Roman"/>
              </a:rPr>
              <a:t>Sparse Distributed Representations (SDRs): These are fundamental in Hierarchical Temporal Memory (HTM) systems. The HTM spatial pooler (SP).</a:t>
            </a:r>
            <a:endParaRPr b="1" sz="1465">
              <a:solidFill>
                <a:schemeClr val="dk1"/>
              </a:solidFill>
              <a:latin typeface="Times New Roman"/>
              <a:ea typeface="Times New Roman"/>
              <a:cs typeface="Times New Roman"/>
              <a:sym typeface="Times New Roman"/>
            </a:endParaRPr>
          </a:p>
        </p:txBody>
      </p:sp>
      <p:pic>
        <p:nvPicPr>
          <p:cNvPr id="79" name="Google Shape;79;p16"/>
          <p:cNvPicPr preferRelativeResize="0"/>
          <p:nvPr/>
        </p:nvPicPr>
        <p:blipFill>
          <a:blip r:embed="rId3">
            <a:alphaModFix/>
          </a:blip>
          <a:stretch>
            <a:fillRect/>
          </a:stretch>
        </p:blipFill>
        <p:spPr>
          <a:xfrm>
            <a:off x="4212750" y="1017725"/>
            <a:ext cx="4719900" cy="33722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latin typeface="Times New Roman"/>
                <a:ea typeface="Times New Roman"/>
                <a:cs typeface="Times New Roman"/>
                <a:sym typeface="Times New Roman"/>
              </a:rPr>
              <a:t>Methods</a:t>
            </a:r>
            <a:endParaRPr b="1" sz="2420">
              <a:latin typeface="Times New Roman"/>
              <a:ea typeface="Times New Roman"/>
              <a:cs typeface="Times New Roman"/>
              <a:sym typeface="Times New Roman"/>
            </a:endParaRPr>
          </a:p>
        </p:txBody>
      </p:sp>
      <p:sp>
        <p:nvSpPr>
          <p:cNvPr id="85" name="Google Shape;85;p17"/>
          <p:cNvSpPr txBox="1"/>
          <p:nvPr>
            <p:ph idx="1" type="body"/>
          </p:nvPr>
        </p:nvSpPr>
        <p:spPr>
          <a:xfrm>
            <a:off x="53350" y="1152475"/>
            <a:ext cx="4580400" cy="3416400"/>
          </a:xfrm>
          <a:prstGeom prst="rect">
            <a:avLst/>
          </a:prstGeom>
          <a:solidFill>
            <a:schemeClr val="lt1"/>
          </a:solidFill>
        </p:spPr>
        <p:txBody>
          <a:bodyPr anchorCtr="0" anchor="t" bIns="91425" lIns="91425" spcFirstLastPara="1" rIns="91425" wrap="square" tIns="91425">
            <a:normAutofit fontScale="62500" lnSpcReduction="10000"/>
          </a:bodyPr>
          <a:lstStyle/>
          <a:p>
            <a:pPr indent="-300037" lvl="0" marL="457200" rtl="0" algn="l">
              <a:spcBef>
                <a:spcPts val="0"/>
              </a:spcBef>
              <a:spcAft>
                <a:spcPts val="0"/>
              </a:spcAft>
              <a:buClr>
                <a:schemeClr val="dk1"/>
              </a:buClr>
              <a:buSzPct val="100000"/>
              <a:buFont typeface="Times New Roman"/>
              <a:buAutoNum type="alphaUcPeriod"/>
            </a:pPr>
            <a:r>
              <a:rPr b="1" lang="en">
                <a:solidFill>
                  <a:schemeClr val="dk1"/>
                </a:solidFill>
                <a:latin typeface="Times New Roman"/>
                <a:ea typeface="Times New Roman"/>
                <a:cs typeface="Times New Roman"/>
                <a:sym typeface="Times New Roman"/>
              </a:rPr>
              <a:t>Encoder</a:t>
            </a:r>
            <a:endParaRPr b="1">
              <a:solidFill>
                <a:schemeClr val="dk1"/>
              </a:solidFill>
              <a:latin typeface="Times New Roman"/>
              <a:ea typeface="Times New Roman"/>
              <a:cs typeface="Times New Roman"/>
              <a:sym typeface="Times New Roman"/>
            </a:endParaRPr>
          </a:p>
          <a:p>
            <a:pPr indent="-284162" lvl="1" marL="914400" rtl="0" algn="l">
              <a:spcBef>
                <a:spcPts val="0"/>
              </a:spcBef>
              <a:spcAft>
                <a:spcPts val="0"/>
              </a:spcAft>
              <a:buClr>
                <a:schemeClr val="dk1"/>
              </a:buClr>
              <a:buSzPct val="100000"/>
              <a:buFont typeface="Times New Roman"/>
              <a:buAutoNum type="alphaLcPeriod"/>
            </a:pPr>
            <a:r>
              <a:rPr b="1" lang="en">
                <a:solidFill>
                  <a:schemeClr val="dk1"/>
                </a:solidFill>
                <a:latin typeface="Times New Roman"/>
                <a:ea typeface="Times New Roman"/>
                <a:cs typeface="Times New Roman"/>
                <a:sym typeface="Times New Roman"/>
              </a:rPr>
              <a:t>Scalar encoder</a:t>
            </a:r>
            <a:endParaRPr b="1">
              <a:solidFill>
                <a:schemeClr val="dk1"/>
              </a:solidFill>
              <a:latin typeface="Times New Roman"/>
              <a:ea typeface="Times New Roman"/>
              <a:cs typeface="Times New Roman"/>
              <a:sym typeface="Times New Roman"/>
            </a:endParaRPr>
          </a:p>
          <a:p>
            <a:pPr indent="0" lvl="0" marL="914400" rtl="0" algn="l">
              <a:spcBef>
                <a:spcPts val="1200"/>
              </a:spcBef>
              <a:spcAft>
                <a:spcPts val="0"/>
              </a:spcAft>
              <a:buNone/>
            </a:pPr>
            <a:r>
              <a:rPr b="1" lang="en">
                <a:solidFill>
                  <a:schemeClr val="dk1"/>
                </a:solidFill>
                <a:latin typeface="Times New Roman"/>
                <a:ea typeface="Times New Roman"/>
                <a:cs typeface="Times New Roman"/>
                <a:sym typeface="Times New Roman"/>
              </a:rPr>
              <a:t>The Scalar Encoder plays a crucial role in the Spatial Pooler (SP), drawing inspiration from the neocortex. Its main purpose is to transform scalar input values into Sparse Distributed Representations (SDRs). To achieve this, the Scalar Encoder follows specific rules, including competitive Hebbian learning and homeostatic excitability control.</a:t>
            </a:r>
            <a:endParaRPr b="1">
              <a:solidFill>
                <a:schemeClr val="dk1"/>
              </a:solidFill>
              <a:latin typeface="Times New Roman"/>
              <a:ea typeface="Times New Roman"/>
              <a:cs typeface="Times New Roman"/>
              <a:sym typeface="Times New Roman"/>
            </a:endParaRPr>
          </a:p>
          <a:p>
            <a:pPr indent="-284162" lvl="1" marL="914400" rtl="0" algn="l">
              <a:spcBef>
                <a:spcPts val="1200"/>
              </a:spcBef>
              <a:spcAft>
                <a:spcPts val="0"/>
              </a:spcAft>
              <a:buClr>
                <a:schemeClr val="dk1"/>
              </a:buClr>
              <a:buSzPct val="100000"/>
              <a:buFont typeface="Times New Roman"/>
              <a:buAutoNum type="alphaLcPeriod"/>
            </a:pPr>
            <a:r>
              <a:rPr b="1" lang="en">
                <a:solidFill>
                  <a:schemeClr val="dk1"/>
                </a:solidFill>
                <a:latin typeface="Times New Roman"/>
                <a:ea typeface="Times New Roman"/>
                <a:cs typeface="Times New Roman"/>
                <a:sym typeface="Times New Roman"/>
              </a:rPr>
              <a:t>Image Binarizer</a:t>
            </a:r>
            <a:endParaRPr b="1">
              <a:solidFill>
                <a:schemeClr val="dk1"/>
              </a:solidFill>
              <a:latin typeface="Times New Roman"/>
              <a:ea typeface="Times New Roman"/>
              <a:cs typeface="Times New Roman"/>
              <a:sym typeface="Times New Roman"/>
            </a:endParaRPr>
          </a:p>
          <a:p>
            <a:pPr indent="0" lvl="0" marL="914400" rtl="0" algn="l">
              <a:spcBef>
                <a:spcPts val="1200"/>
              </a:spcBef>
              <a:spcAft>
                <a:spcPts val="0"/>
              </a:spcAft>
              <a:buNone/>
            </a:pPr>
            <a:r>
              <a:rPr b="1" lang="en">
                <a:solidFill>
                  <a:schemeClr val="dk1"/>
                </a:solidFill>
                <a:latin typeface="Times New Roman"/>
                <a:ea typeface="Times New Roman"/>
                <a:cs typeface="Times New Roman"/>
                <a:sym typeface="Times New Roman"/>
              </a:rPr>
              <a:t>The Image Binarizer is a preprocessing step used to convert continuous-valued pixel intensities in an image into binary values (usually 0 or 1). It simplifies the image representation by thresholding the pixel values.</a:t>
            </a:r>
            <a:endParaRPr b="1">
              <a:solidFill>
                <a:schemeClr val="dk1"/>
              </a:solidFill>
              <a:latin typeface="Times New Roman"/>
              <a:ea typeface="Times New Roman"/>
              <a:cs typeface="Times New Roman"/>
              <a:sym typeface="Times New Roman"/>
            </a:endParaRPr>
          </a:p>
          <a:p>
            <a:pPr indent="0" lvl="0" marL="914400" rtl="0" algn="l">
              <a:spcBef>
                <a:spcPts val="1200"/>
              </a:spcBef>
              <a:spcAft>
                <a:spcPts val="1200"/>
              </a:spcAft>
              <a:buNone/>
            </a:pPr>
            <a:r>
              <a:t/>
            </a:r>
            <a:endParaRPr b="1">
              <a:solidFill>
                <a:schemeClr val="dk1"/>
              </a:solidFill>
              <a:latin typeface="Times New Roman"/>
              <a:ea typeface="Times New Roman"/>
              <a:cs typeface="Times New Roman"/>
              <a:sym typeface="Times New Roman"/>
            </a:endParaRPr>
          </a:p>
        </p:txBody>
      </p:sp>
      <p:pic>
        <p:nvPicPr>
          <p:cNvPr id="86" name="Google Shape;86;p17"/>
          <p:cNvPicPr preferRelativeResize="0"/>
          <p:nvPr/>
        </p:nvPicPr>
        <p:blipFill>
          <a:blip r:embed="rId3">
            <a:alphaModFix/>
          </a:blip>
          <a:stretch>
            <a:fillRect/>
          </a:stretch>
        </p:blipFill>
        <p:spPr>
          <a:xfrm>
            <a:off x="4513275" y="1741905"/>
            <a:ext cx="4372623" cy="22375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idx="1" type="body"/>
          </p:nvPr>
        </p:nvSpPr>
        <p:spPr>
          <a:xfrm>
            <a:off x="311700" y="292925"/>
            <a:ext cx="8520600" cy="427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AutoNum type="alphaUcPeriod" startAt="2"/>
            </a:pPr>
            <a:r>
              <a:rPr b="1" lang="en">
                <a:solidFill>
                  <a:schemeClr val="dk1"/>
                </a:solidFill>
                <a:latin typeface="Times New Roman"/>
                <a:ea typeface="Times New Roman"/>
                <a:cs typeface="Times New Roman"/>
                <a:sym typeface="Times New Roman"/>
              </a:rPr>
              <a:t>Spatial</a:t>
            </a:r>
            <a:r>
              <a:rPr b="1" lang="en">
                <a:solidFill>
                  <a:schemeClr val="dk1"/>
                </a:solidFill>
                <a:latin typeface="Times New Roman"/>
                <a:ea typeface="Times New Roman"/>
                <a:cs typeface="Times New Roman"/>
                <a:sym typeface="Times New Roman"/>
              </a:rPr>
              <a:t> Pooler</a:t>
            </a:r>
            <a:endParaRPr b="1">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291">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291">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291">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291">
              <a:solidFill>
                <a:schemeClr val="dk1"/>
              </a:solidFill>
              <a:latin typeface="Times New Roman"/>
              <a:ea typeface="Times New Roman"/>
              <a:cs typeface="Times New Roman"/>
              <a:sym typeface="Times New Roman"/>
            </a:endParaRPr>
          </a:p>
          <a:p>
            <a:pPr indent="-336550" lvl="0" marL="457200" rtl="0" algn="l">
              <a:spcBef>
                <a:spcPts val="1200"/>
              </a:spcBef>
              <a:spcAft>
                <a:spcPts val="0"/>
              </a:spcAft>
              <a:buClr>
                <a:schemeClr val="dk1"/>
              </a:buClr>
              <a:buSzPts val="1700"/>
              <a:buFont typeface="Times New Roman"/>
              <a:buAutoNum type="alphaUcPeriod" startAt="3"/>
            </a:pPr>
            <a:r>
              <a:rPr b="1" lang="en" sz="1700">
                <a:solidFill>
                  <a:schemeClr val="dk1"/>
                </a:solidFill>
                <a:latin typeface="Times New Roman"/>
                <a:ea typeface="Times New Roman"/>
                <a:cs typeface="Times New Roman"/>
                <a:sym typeface="Times New Roman"/>
              </a:rPr>
              <a:t>Sparse Distributed Representations</a:t>
            </a:r>
            <a:endParaRPr b="1" sz="1700">
              <a:solidFill>
                <a:schemeClr val="dk1"/>
              </a:solidFill>
              <a:latin typeface="Times New Roman"/>
              <a:ea typeface="Times New Roman"/>
              <a:cs typeface="Times New Roman"/>
              <a:sym typeface="Times New Roman"/>
            </a:endParaRPr>
          </a:p>
          <a:p>
            <a:pPr indent="0" lvl="0" marL="40005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t>	</a:t>
            </a:r>
            <a:endParaRPr/>
          </a:p>
        </p:txBody>
      </p:sp>
      <p:sp>
        <p:nvSpPr>
          <p:cNvPr id="92" name="Google Shape;92;p18"/>
          <p:cNvSpPr txBox="1"/>
          <p:nvPr/>
        </p:nvSpPr>
        <p:spPr>
          <a:xfrm>
            <a:off x="472075" y="814975"/>
            <a:ext cx="7280700" cy="1538400"/>
          </a:xfrm>
          <a:prstGeom prst="rect">
            <a:avLst/>
          </a:prstGeom>
          <a:solidFill>
            <a:schemeClr val="lt1"/>
          </a:solid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200"/>
              </a:spcAft>
              <a:buClr>
                <a:schemeClr val="dk1"/>
              </a:buClr>
              <a:buSzPts val="1100"/>
              <a:buFont typeface="Arial"/>
              <a:buNone/>
            </a:pPr>
            <a:r>
              <a:rPr b="1" lang="en" sz="1291">
                <a:solidFill>
                  <a:schemeClr val="dk1"/>
                </a:solidFill>
                <a:latin typeface="Times New Roman"/>
                <a:ea typeface="Times New Roman"/>
                <a:cs typeface="Times New Roman"/>
                <a:sym typeface="Times New Roman"/>
              </a:rPr>
              <a:t>The Spatial Pooler converts input patterns into Sparse Distributed Representations (SDRs) in an ongoing, online manner. The HTM temporal memory learns temporal sequences from these SDRs and generates predictions for future inputs. The spatial pooler organizes data in the spatial dimension by creating pools or clusters. During the spatial pooler’s learning process, each input pattern is compared to a database of other patterns.</a:t>
            </a:r>
            <a:endParaRPr b="1" sz="1800">
              <a:solidFill>
                <a:schemeClr val="dk2"/>
              </a:solidFill>
            </a:endParaRPr>
          </a:p>
        </p:txBody>
      </p:sp>
      <p:sp>
        <p:nvSpPr>
          <p:cNvPr id="93" name="Google Shape;93;p18"/>
          <p:cNvSpPr txBox="1"/>
          <p:nvPr/>
        </p:nvSpPr>
        <p:spPr>
          <a:xfrm>
            <a:off x="883075" y="2928750"/>
            <a:ext cx="7222200" cy="1197900"/>
          </a:xfrm>
          <a:prstGeom prst="rect">
            <a:avLst/>
          </a:prstGeom>
          <a:solidFill>
            <a:schemeClr val="lt1"/>
          </a:solidFill>
          <a:ln>
            <a:noFill/>
          </a:ln>
        </p:spPr>
        <p:txBody>
          <a:bodyPr anchorCtr="0" anchor="t" bIns="91425" lIns="91425" spcFirstLastPara="1" rIns="91425" wrap="square" tIns="91425">
            <a:noAutofit/>
          </a:bodyPr>
          <a:lstStyle/>
          <a:p>
            <a:pPr indent="0" lvl="0" marL="400050" rtl="0" algn="l">
              <a:lnSpc>
                <a:spcPct val="115000"/>
              </a:lnSpc>
              <a:spcBef>
                <a:spcPts val="0"/>
              </a:spcBef>
              <a:spcAft>
                <a:spcPts val="120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Sparse distributed representations (SDRs) are a type of data encoding method used in various fields, including neuroscience, artificial intelligence, and machine learning. In SDRs, information is represented by activating a small percentage of elements in a large vector or array, while the rest remain inactive or "sparse."</a:t>
            </a:r>
            <a:endParaRPr b="1" sz="1300">
              <a:solidFill>
                <a:schemeClr val="dk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idx="1" type="body"/>
          </p:nvPr>
        </p:nvSpPr>
        <p:spPr>
          <a:xfrm>
            <a:off x="241225" y="345250"/>
            <a:ext cx="2767500" cy="892500"/>
          </a:xfrm>
          <a:prstGeom prst="rect">
            <a:avLst/>
          </a:prstGeom>
        </p:spPr>
        <p:txBody>
          <a:bodyPr anchorCtr="0" anchor="t" bIns="91425" lIns="91425" spcFirstLastPara="1" rIns="91425" wrap="square" tIns="91425">
            <a:noAutofit/>
          </a:bodyPr>
          <a:lstStyle/>
          <a:p>
            <a:pPr indent="-355600" lvl="0" marL="457200" rtl="0" algn="l">
              <a:lnSpc>
                <a:spcPct val="95000"/>
              </a:lnSpc>
              <a:spcBef>
                <a:spcPts val="0"/>
              </a:spcBef>
              <a:spcAft>
                <a:spcPts val="0"/>
              </a:spcAft>
              <a:buClr>
                <a:schemeClr val="dk1"/>
              </a:buClr>
              <a:buSzPts val="2000"/>
              <a:buFont typeface="Times New Roman"/>
              <a:buAutoNum type="alphaUcPeriod" startAt="4"/>
            </a:pPr>
            <a:r>
              <a:rPr b="1" lang="en" sz="2000">
                <a:solidFill>
                  <a:schemeClr val="dk1"/>
                </a:solidFill>
                <a:latin typeface="Times New Roman"/>
                <a:ea typeface="Times New Roman"/>
                <a:cs typeface="Times New Roman"/>
                <a:sym typeface="Times New Roman"/>
              </a:rPr>
              <a:t>Reconstruction</a:t>
            </a:r>
            <a:endParaRPr b="1" sz="2000">
              <a:solidFill>
                <a:schemeClr val="dk1"/>
              </a:solidFill>
              <a:latin typeface="Times New Roman"/>
              <a:ea typeface="Times New Roman"/>
              <a:cs typeface="Times New Roman"/>
              <a:sym typeface="Times New Roman"/>
            </a:endParaRPr>
          </a:p>
          <a:p>
            <a:pPr indent="0" lvl="0" marL="457200" rtl="0" algn="just">
              <a:lnSpc>
                <a:spcPct val="95000"/>
              </a:lnSpc>
              <a:spcBef>
                <a:spcPts val="1200"/>
              </a:spcBef>
              <a:spcAft>
                <a:spcPts val="1200"/>
              </a:spcAft>
              <a:buNone/>
            </a:pPr>
            <a:r>
              <a:t/>
            </a:r>
            <a:endParaRPr sz="2000">
              <a:solidFill>
                <a:schemeClr val="dk1"/>
              </a:solidFill>
            </a:endParaRPr>
          </a:p>
        </p:txBody>
      </p:sp>
      <p:sp>
        <p:nvSpPr>
          <p:cNvPr id="99" name="Google Shape;99;p19"/>
          <p:cNvSpPr txBox="1"/>
          <p:nvPr/>
        </p:nvSpPr>
        <p:spPr>
          <a:xfrm>
            <a:off x="542550" y="1096800"/>
            <a:ext cx="3652200" cy="30255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457200" rtl="0" algn="just">
              <a:lnSpc>
                <a:spcPct val="150000"/>
              </a:lnSpc>
              <a:spcBef>
                <a:spcPts val="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Its is a method within the spatial pooler class. When this method is invoked, it produces a dictionary where the input indices serve as keys, and their corresponding aggregated permanence values act as values. Essentially, this dictionary represents the reconstructed input pattern based on the active columns in the spatial pooler.</a:t>
            </a:r>
            <a:endParaRPr b="1" sz="1300">
              <a:solidFill>
                <a:schemeClr val="dk2"/>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t/>
            </a:r>
            <a:endParaRPr b="1" sz="1700">
              <a:solidFill>
                <a:schemeClr val="dk2"/>
              </a:solidFill>
            </a:endParaRPr>
          </a:p>
        </p:txBody>
      </p:sp>
      <p:pic>
        <p:nvPicPr>
          <p:cNvPr id="100" name="Google Shape;100;p19"/>
          <p:cNvPicPr preferRelativeResize="0"/>
          <p:nvPr/>
        </p:nvPicPr>
        <p:blipFill>
          <a:blip r:embed="rId3">
            <a:alphaModFix/>
          </a:blip>
          <a:stretch>
            <a:fillRect/>
          </a:stretch>
        </p:blipFill>
        <p:spPr>
          <a:xfrm>
            <a:off x="4840525" y="1813175"/>
            <a:ext cx="3475975" cy="3025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120">
                <a:latin typeface="Times New Roman"/>
                <a:ea typeface="Times New Roman"/>
                <a:cs typeface="Times New Roman"/>
                <a:sym typeface="Times New Roman"/>
              </a:rPr>
              <a:t>Experiment</a:t>
            </a:r>
            <a:endParaRPr b="1" sz="2120">
              <a:latin typeface="Times New Roman"/>
              <a:ea typeface="Times New Roman"/>
              <a:cs typeface="Times New Roman"/>
              <a:sym typeface="Times New Roman"/>
            </a:endParaRPr>
          </a:p>
        </p:txBody>
      </p:sp>
      <p:pic>
        <p:nvPicPr>
          <p:cNvPr id="106" name="Google Shape;106;p20"/>
          <p:cNvPicPr preferRelativeResize="0"/>
          <p:nvPr/>
        </p:nvPicPr>
        <p:blipFill>
          <a:blip r:embed="rId3">
            <a:alphaModFix/>
          </a:blip>
          <a:stretch>
            <a:fillRect/>
          </a:stretch>
        </p:blipFill>
        <p:spPr>
          <a:xfrm>
            <a:off x="412925" y="1377500"/>
            <a:ext cx="8290526" cy="2443725"/>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latin typeface="Times New Roman"/>
                <a:ea typeface="Times New Roman"/>
                <a:cs typeface="Times New Roman"/>
                <a:sym typeface="Times New Roman"/>
              </a:rPr>
              <a:t>User Interface (UI)</a:t>
            </a:r>
            <a:endParaRPr b="1" sz="2420">
              <a:latin typeface="Times New Roman"/>
              <a:ea typeface="Times New Roman"/>
              <a:cs typeface="Times New Roman"/>
              <a:sym typeface="Times New Roman"/>
            </a:endParaRPr>
          </a:p>
        </p:txBody>
      </p:sp>
      <p:sp>
        <p:nvSpPr>
          <p:cNvPr id="112" name="Google Shape;112;p21"/>
          <p:cNvSpPr txBox="1"/>
          <p:nvPr>
            <p:ph idx="1" type="body"/>
          </p:nvPr>
        </p:nvSpPr>
        <p:spPr>
          <a:xfrm>
            <a:off x="311700" y="1152475"/>
            <a:ext cx="7875600" cy="9777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Times New Roman"/>
                <a:ea typeface="Times New Roman"/>
                <a:cs typeface="Times New Roman"/>
                <a:sym typeface="Times New Roman"/>
              </a:rPr>
              <a:t>A simple user interface using switch case to implement both parts of the experiment together.</a:t>
            </a:r>
            <a:endParaRPr>
              <a:solidFill>
                <a:schemeClr val="dk1"/>
              </a:solidFill>
              <a:latin typeface="Times New Roman"/>
              <a:ea typeface="Times New Roman"/>
              <a:cs typeface="Times New Roman"/>
              <a:sym typeface="Times New Roman"/>
            </a:endParaRPr>
          </a:p>
        </p:txBody>
      </p:sp>
      <p:pic>
        <p:nvPicPr>
          <p:cNvPr id="113" name="Google Shape;113;p21"/>
          <p:cNvPicPr preferRelativeResize="0"/>
          <p:nvPr/>
        </p:nvPicPr>
        <p:blipFill>
          <a:blip r:embed="rId3">
            <a:alphaModFix/>
          </a:blip>
          <a:stretch>
            <a:fillRect/>
          </a:stretch>
        </p:blipFill>
        <p:spPr>
          <a:xfrm>
            <a:off x="1235375" y="1942025"/>
            <a:ext cx="5812874" cy="2708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