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DB7A6C-4B61-4030-B66C-893791E7F109}">
  <a:tblStyle styleId="{4CDB7A6C-4B61-4030-B66C-893791E7F1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726fdfa97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726fdfa97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26fdfa97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26fdfa97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26fdfa97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26fdfa97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726fdfa97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726fdfa97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2547da6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2547da6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1821b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1821b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2547da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2547d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4fdb4d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4fdb4d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726fdfa97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726fdfa97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Society Security 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AutoSecure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You!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858700" y="261179"/>
            <a:ext cx="53613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TEAM DETAILS</a:t>
            </a:r>
            <a:endParaRPr/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855175" y="1214600"/>
            <a:ext cx="7734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Number: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ASST2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Mentor :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Umesh Pulliwar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 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Archana Bhatia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Mohini Bhave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Ria Dharmani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Neelam Somai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Vivekanand Education Society’s Institute Of Technology, Chembur,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Maharashtra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1858700" y="360354"/>
            <a:ext cx="5361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644500" y="991525"/>
            <a:ext cx="7684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housing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societies more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Visitors ➡ Regular and Irregular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Regular Visitors ➡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recording using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camera feed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➡ timestamp and temperature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face recognition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considering visual changes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report generation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Visitors arriving one-by-one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power supply and WiFi available to Raspberry Pi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mobile like device is available with watchman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91350" y="236379"/>
            <a:ext cx="53613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Our </a:t>
            </a:r>
            <a:r>
              <a:rPr lang="en" sz="3400"/>
              <a:t>solution</a:t>
            </a:r>
            <a:endParaRPr sz="3400"/>
          </a:p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681675" y="1065875"/>
            <a:ext cx="78579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Hierarchy of users with different access rights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module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contactless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temperature sensor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mounted on a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device(Raspberry Pi)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➡ ensures automatic synchronization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face recognition using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Face Rekognition API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 incident response and resolution time.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data analysis to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Covid-19 cases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irregular visitors seamlessly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ctrTitle"/>
          </p:nvPr>
        </p:nvSpPr>
        <p:spPr>
          <a:xfrm>
            <a:off x="2044600" y="199226"/>
            <a:ext cx="53613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75" y="729025"/>
            <a:ext cx="8065150" cy="4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ctrTitle"/>
          </p:nvPr>
        </p:nvSpPr>
        <p:spPr>
          <a:xfrm>
            <a:off x="2044600" y="199226"/>
            <a:ext cx="53613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1858700" y="1053500"/>
            <a:ext cx="53613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0" y="780925"/>
            <a:ext cx="8732950" cy="41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1102998" y="806975"/>
            <a:ext cx="3425770" cy="2012418"/>
            <a:chOff x="987813" y="759370"/>
            <a:chExt cx="3211559" cy="2060215"/>
          </a:xfrm>
        </p:grpSpPr>
        <p:sp>
          <p:nvSpPr>
            <p:cNvPr id="165" name="Google Shape;165;p19"/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472253" y="962508"/>
              <a:ext cx="2727119" cy="1857077"/>
            </a:xfrm>
            <a:custGeom>
              <a:rect b="b" l="l" r="r" t="t"/>
              <a:pathLst>
                <a:path extrusionOk="0" h="57508" w="102668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228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Efficient logs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Easy to use User Interface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Fast face recognition- 10-15 sec.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3C4043"/>
                  </a:solidFill>
                </a:rPr>
                <a:t>Recognition of faces with masks, spectacles, and other accessories.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 rot="-5400000">
              <a:off x="1093042" y="756126"/>
              <a:ext cx="1140288" cy="1146775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 rot="-2671795">
              <a:off x="932603" y="1108983"/>
              <a:ext cx="1111821" cy="298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729050" y="955116"/>
            <a:ext cx="3425842" cy="1830222"/>
            <a:chOff x="4912861" y="835400"/>
            <a:chExt cx="3382880" cy="1984196"/>
          </a:xfrm>
        </p:grpSpPr>
        <p:sp>
          <p:nvSpPr>
            <p:cNvPr id="170" name="Google Shape;170;p19"/>
            <p:cNvSpPr/>
            <p:nvPr/>
          </p:nvSpPr>
          <p:spPr>
            <a:xfrm>
              <a:off x="6550275" y="1188539"/>
              <a:ext cx="1171394" cy="118180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912861" y="889915"/>
              <a:ext cx="3023573" cy="1929681"/>
            </a:xfrm>
            <a:custGeom>
              <a:rect b="b" l="l" r="r" t="t"/>
              <a:pathLst>
                <a:path extrusionOk="0" h="57508" w="102668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Temperature Guns are more accurate compared to sensor 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Have to train gatekeepers to use it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Manual intervention of gatekeeper required to restrict specific  entries.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7053799" y="835405"/>
              <a:ext cx="1171394" cy="1178056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 rot="2700000">
              <a:off x="7212219" y="1194491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4729275" y="2966500"/>
            <a:ext cx="3308717" cy="1728327"/>
            <a:chOff x="4729389" y="2966589"/>
            <a:chExt cx="3363885" cy="1879433"/>
          </a:xfrm>
        </p:grpSpPr>
        <p:sp>
          <p:nvSpPr>
            <p:cNvPr id="175" name="Google Shape;175;p19"/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729389" y="2966589"/>
              <a:ext cx="3113150" cy="1879433"/>
            </a:xfrm>
            <a:custGeom>
              <a:rect b="b" l="l" r="r" t="t"/>
              <a:pathLst>
                <a:path extrusionOk="0" h="57519" w="102668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Integration with QR code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Tracing back is possible when Covid +ve patient found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Integration of speech recognition for complete contactless system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rot="5400000">
              <a:off x="6742333" y="3495072"/>
              <a:ext cx="1412888" cy="1288993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 txBox="1"/>
            <p:nvPr/>
          </p:nvSpPr>
          <p:spPr>
            <a:xfrm flipH="1" rot="-2841854">
              <a:off x="7056169" y="4152561"/>
              <a:ext cx="1095322" cy="27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1226972" y="2966400"/>
            <a:ext cx="3308804" cy="1728357"/>
            <a:chOff x="855205" y="2966589"/>
            <a:chExt cx="3606325" cy="1830111"/>
          </a:xfrm>
        </p:grpSpPr>
        <p:sp>
          <p:nvSpPr>
            <p:cNvPr id="180" name="Google Shape;180;p19"/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260085" y="2966589"/>
              <a:ext cx="3201445" cy="1830111"/>
            </a:xfrm>
            <a:custGeom>
              <a:rect b="b" l="l" r="r" t="t"/>
              <a:pathLst>
                <a:path extrusionOk="0" h="57519" w="102668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Connectivity issues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Hardware failure</a:t>
              </a:r>
              <a:endParaRPr sz="1200">
                <a:solidFill>
                  <a:srgbClr val="434343"/>
                </a:solidFill>
              </a:endParaRPr>
            </a:p>
            <a:p>
              <a:pPr indent="-304800" lvl="0" marL="0" rtl="0" algn="just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Char char="●"/>
              </a:pPr>
              <a:r>
                <a:rPr lang="en" sz="1200">
                  <a:solidFill>
                    <a:srgbClr val="434343"/>
                  </a:solidFill>
                </a:rPr>
                <a:t>Improper handling of system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9144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855205" y="3435964"/>
              <a:ext cx="1713995" cy="1360737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 flipH="1" rot="2324714">
              <a:off x="1063086" y="4175971"/>
              <a:ext cx="911228" cy="2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3939151" y="2400070"/>
            <a:ext cx="1265692" cy="1016171"/>
            <a:chOff x="3853147" y="2179376"/>
            <a:chExt cx="1425168" cy="1423608"/>
          </a:xfrm>
        </p:grpSpPr>
        <p:sp>
          <p:nvSpPr>
            <p:cNvPr id="185" name="Google Shape;185;p19"/>
            <p:cNvSpPr/>
            <p:nvPr/>
          </p:nvSpPr>
          <p:spPr>
            <a:xfrm>
              <a:off x="3949375" y="2255139"/>
              <a:ext cx="1254765" cy="1254739"/>
            </a:xfrm>
            <a:custGeom>
              <a:rect b="b" l="l" r="r" t="t"/>
              <a:pathLst>
                <a:path extrusionOk="0" h="48125" w="48126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492279" y="2705517"/>
              <a:ext cx="785408" cy="897468"/>
            </a:xfrm>
            <a:custGeom>
              <a:rect b="b" l="l" r="r" t="t"/>
              <a:pathLst>
                <a:path extrusionOk="0" h="34422" w="30124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451009" y="2179376"/>
              <a:ext cx="827306" cy="786659"/>
            </a:xfrm>
            <a:custGeom>
              <a:rect b="b" l="l" r="r" t="t"/>
              <a:pathLst>
                <a:path extrusionOk="0" h="30172" w="31731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853460" y="2179376"/>
              <a:ext cx="790701" cy="910191"/>
            </a:xfrm>
            <a:custGeom>
              <a:rect b="b" l="l" r="r" t="t"/>
              <a:pathLst>
                <a:path extrusionOk="0" h="34910" w="30327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3853147" y="2799894"/>
              <a:ext cx="865190" cy="803085"/>
            </a:xfrm>
            <a:custGeom>
              <a:rect b="b" l="l" r="r" t="t"/>
              <a:pathLst>
                <a:path extrusionOk="0" h="30802" w="33184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483285" y="3411078"/>
              <a:ext cx="294619" cy="191868"/>
            </a:xfrm>
            <a:custGeom>
              <a:rect b="b" l="l" r="r" t="t"/>
              <a:pathLst>
                <a:path extrusionOk="0" h="7359" w="1130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ctrTitle"/>
          </p:nvPr>
        </p:nvSpPr>
        <p:spPr>
          <a:xfrm>
            <a:off x="1598450" y="332500"/>
            <a:ext cx="64206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SWOT Analysis</a:t>
            </a:r>
            <a:endParaRPr sz="3400"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4179614" y="2571755"/>
            <a:ext cx="784763" cy="672814"/>
            <a:chOff x="4165739" y="2553705"/>
            <a:chExt cx="784763" cy="672814"/>
          </a:xfrm>
        </p:grpSpPr>
        <p:sp>
          <p:nvSpPr>
            <p:cNvPr id="193" name="Google Shape;193;p19"/>
            <p:cNvSpPr/>
            <p:nvPr/>
          </p:nvSpPr>
          <p:spPr>
            <a:xfrm>
              <a:off x="4517125" y="2799685"/>
              <a:ext cx="433377" cy="426833"/>
            </a:xfrm>
            <a:custGeom>
              <a:rect b="b" l="l" r="r" t="t"/>
              <a:pathLst>
                <a:path extrusionOk="0" h="16371" w="16622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165739" y="2553705"/>
              <a:ext cx="438044" cy="428215"/>
            </a:xfrm>
            <a:custGeom>
              <a:rect b="b" l="l" r="r" t="t"/>
              <a:pathLst>
                <a:path extrusionOk="0" h="16424" w="16801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1891350" y="202550"/>
            <a:ext cx="53613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pricing</a:t>
            </a:r>
            <a:endParaRPr/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952500" y="10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{4CDB7A6C-4B61-4030-B66C-893791E7F109}</a:tableStyleId>
              </a:tblPr>
              <a:tblGrid>
                <a:gridCol w="1000075"/>
                <a:gridCol w="3253300"/>
                <a:gridCol w="2985625"/>
              </a:tblGrid>
              <a:tr h="25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Sr.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Item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Cost (Rs.)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Raspberry Pi 4 Model B (1 GB RAM)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 2950/-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2.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MLX90614 contactless temperature sensor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1090/-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3.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Camera module for raspberry pi 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(or night vision camera)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365/-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(or 1240/-)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4.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AWS Rekognition (APIs: index_faces, search_faces_by_image)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146/- </a:t>
                      </a:r>
                      <a:r>
                        <a:rPr lang="en" sz="1200"/>
                        <a:t>(each API price per 1000 images for the first month = $1.00)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5.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AWS RDS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Only Day ( 6am - 12pm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 hours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(1.24 Rs per hour 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692 (18 hrs for 31 days)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923 (24 hrs for 31 days)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               </a:t>
                      </a:r>
                      <a:r>
                        <a:rPr b="1" lang="en" sz="1200"/>
                        <a:t>Total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4405 </a:t>
                      </a:r>
                      <a:r>
                        <a:rPr lang="en" sz="1200"/>
                        <a:t>(Installation) + 838 (Monthly) = </a:t>
                      </a:r>
                      <a:r>
                        <a:rPr lang="en" sz="1200"/>
                        <a:t>5243/-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5280( Installation) + 1069 (Monthly) =  6349/-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1858703" y="10668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1858700" y="2255682"/>
            <a:ext cx="53613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