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pPr/>
              <a:t>16-06-2020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pPr/>
              <a:t>‹#›</a:t>
            </a:fld>
            <a:endParaRPr lang="en-IN"/>
          </a:p>
        </p:txBody>
      </p:sp>
    </p:spTree>
    <p:extLst>
      <p:ext uri="{BB962C8B-B14F-4D97-AF65-F5344CB8AC3E}">
        <p14:creationId xmlns:p14="http://schemas.microsoft.com/office/powerpoint/2010/main" xmlns=""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pPr/>
              <a:t>6/16/2020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pPr/>
              <a:t>6/16/2020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A6D91-9561-4EC7-88DB-A4FD819C3DB2}"/>
              </a:ext>
            </a:extLst>
          </p:cNvPr>
          <p:cNvSpPr>
            <a:spLocks noGrp="1"/>
          </p:cNvSpPr>
          <p:nvPr>
            <p:ph type="ctrTitle"/>
          </p:nvPr>
        </p:nvSpPr>
        <p:spPr>
          <a:xfrm>
            <a:off x="2692398" y="1894114"/>
            <a:ext cx="6815669" cy="1492550"/>
          </a:xfrm>
        </p:spPr>
        <p:txBody>
          <a:bodyPr/>
          <a:lstStyle/>
          <a:p>
            <a:pPr>
              <a:spcBef>
                <a:spcPts val="600"/>
              </a:spcBef>
            </a:pP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400" b="1" dirty="0" smtClean="0">
                <a:latin typeface="Times New Roman" pitchFamily="18" charset="0"/>
                <a:cs typeface="Times New Roman" pitchFamily="18" charset="0"/>
              </a:rPr>
              <a:t>A Probabilistic Object Detection in Computer Vision Using Deep Learning Approach</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800" dirty="0" smtClean="0"/>
              <a:t/>
            </a:r>
            <a:br>
              <a:rPr lang="en-US" sz="2800" dirty="0" smtClean="0"/>
            </a:br>
            <a:endParaRPr lang="en-IN" sz="2800" b="1" dirty="0">
              <a:latin typeface="Algerian" pitchFamily="82" charset="0"/>
            </a:endParaRPr>
          </a:p>
        </p:txBody>
      </p:sp>
      <p:sp>
        <p:nvSpPr>
          <p:cNvPr id="3" name="Subtitle 2">
            <a:extLst>
              <a:ext uri="{FF2B5EF4-FFF2-40B4-BE49-F238E27FC236}">
                <a16:creationId xmlns:a16="http://schemas.microsoft.com/office/drawing/2014/main" xmlns="" id="{1782669E-479B-478D-A0C6-DB8DB901A990}"/>
              </a:ext>
            </a:extLst>
          </p:cNvPr>
          <p:cNvSpPr>
            <a:spLocks noGrp="1"/>
          </p:cNvSpPr>
          <p:nvPr>
            <p:ph type="subTitle" idx="1"/>
          </p:nvPr>
        </p:nvSpPr>
        <p:spPr>
          <a:xfrm>
            <a:off x="2664824" y="3618411"/>
            <a:ext cx="6843244" cy="1359988"/>
          </a:xfrm>
        </p:spPr>
        <p:txBody>
          <a:bodyPr>
            <a:normAutofit fontScale="25000" lnSpcReduction="20000"/>
          </a:bodyPr>
          <a:lstStyle/>
          <a:p>
            <a:pPr algn="l"/>
            <a:r>
              <a:rPr lang="en-IN" sz="5600" b="1" dirty="0" smtClean="0">
                <a:latin typeface="Times New Roman" pitchFamily="18" charset="0"/>
                <a:cs typeface="Times New Roman" pitchFamily="18" charset="0"/>
              </a:rPr>
              <a:t>TEAM MEMBERS:                                                                      MENTOR NAME:</a:t>
            </a:r>
          </a:p>
          <a:p>
            <a:pPr algn="l"/>
            <a:r>
              <a:rPr lang="en-US" sz="4800" b="1" dirty="0" smtClean="0">
                <a:solidFill>
                  <a:srgbClr val="0070C0"/>
                </a:solidFill>
                <a:latin typeface="Times New Roman" pitchFamily="18" charset="0"/>
                <a:cs typeface="Times New Roman" pitchFamily="18" charset="0"/>
              </a:rPr>
              <a:t>Neelam </a:t>
            </a:r>
            <a:r>
              <a:rPr lang="en-US" sz="4800" b="1" dirty="0" err="1" smtClean="0">
                <a:solidFill>
                  <a:srgbClr val="0070C0"/>
                </a:solidFill>
                <a:latin typeface="Times New Roman" pitchFamily="18" charset="0"/>
                <a:cs typeface="Times New Roman" pitchFamily="18" charset="0"/>
              </a:rPr>
              <a:t>Somai</a:t>
            </a:r>
            <a:r>
              <a:rPr lang="en-US" sz="4800" b="1" smtClean="0">
                <a:solidFill>
                  <a:srgbClr val="0070C0"/>
                </a:solidFill>
                <a:latin typeface="Times New Roman" pitchFamily="18" charset="0"/>
                <a:cs typeface="Times New Roman" pitchFamily="18" charset="0"/>
              </a:rPr>
              <a:t>                                                                                                   </a:t>
            </a:r>
            <a:r>
              <a:rPr lang="en-US" sz="4800" b="1" smtClean="0">
                <a:solidFill>
                  <a:srgbClr val="0070C0"/>
                </a:solidFill>
                <a:latin typeface="Times New Roman" pitchFamily="18" charset="0"/>
                <a:cs typeface="Times New Roman" pitchFamily="18" charset="0"/>
              </a:rPr>
              <a:t> Ms. </a:t>
            </a:r>
            <a:r>
              <a:rPr lang="en-US" sz="4800" b="1" dirty="0" err="1" smtClean="0">
                <a:solidFill>
                  <a:srgbClr val="0070C0"/>
                </a:solidFill>
                <a:latin typeface="Times New Roman" pitchFamily="18" charset="0"/>
                <a:cs typeface="Times New Roman" pitchFamily="18" charset="0"/>
              </a:rPr>
              <a:t>Archana</a:t>
            </a:r>
            <a:r>
              <a:rPr lang="en-US" sz="4800" b="1" dirty="0" smtClean="0">
                <a:solidFill>
                  <a:srgbClr val="0070C0"/>
                </a:solidFill>
                <a:latin typeface="Times New Roman" pitchFamily="18" charset="0"/>
                <a:cs typeface="Times New Roman" pitchFamily="18" charset="0"/>
              </a:rPr>
              <a:t> </a:t>
            </a:r>
            <a:r>
              <a:rPr lang="en-US" sz="4800" b="1" dirty="0" smtClean="0">
                <a:solidFill>
                  <a:srgbClr val="0070C0"/>
                </a:solidFill>
                <a:latin typeface="Times New Roman" pitchFamily="18" charset="0"/>
                <a:cs typeface="Times New Roman" pitchFamily="18" charset="0"/>
              </a:rPr>
              <a:t>Das</a:t>
            </a:r>
          </a:p>
          <a:p>
            <a:pPr algn="l" fontAlgn="t"/>
            <a:r>
              <a:rPr lang="en-US" sz="4800" b="1" dirty="0" smtClean="0">
                <a:solidFill>
                  <a:srgbClr val="0070C0"/>
                </a:solidFill>
                <a:latin typeface="Times New Roman" pitchFamily="18" charset="0"/>
                <a:cs typeface="Times New Roman" pitchFamily="18" charset="0"/>
              </a:rPr>
              <a:t>Jaymeet Manishkumar Mehta</a:t>
            </a:r>
          </a:p>
          <a:p>
            <a:pPr algn="l" fontAlgn="t"/>
            <a:r>
              <a:rPr lang="en-US" sz="4800" b="1" dirty="0" smtClean="0">
                <a:solidFill>
                  <a:srgbClr val="0070C0"/>
                </a:solidFill>
                <a:latin typeface="Times New Roman" pitchFamily="18" charset="0"/>
                <a:cs typeface="Times New Roman" pitchFamily="18" charset="0"/>
              </a:rPr>
              <a:t>Faizan Ahmed Sayyad</a:t>
            </a:r>
          </a:p>
          <a:p>
            <a:pPr algn="l" fontAlgn="t"/>
            <a:r>
              <a:rPr lang="en-US" sz="4800" b="1" dirty="0" smtClean="0">
                <a:solidFill>
                  <a:srgbClr val="0070C0"/>
                </a:solidFill>
                <a:latin typeface="Times New Roman" pitchFamily="18" charset="0"/>
                <a:cs typeface="Times New Roman" pitchFamily="18" charset="0"/>
              </a:rPr>
              <a:t>Kona Sireesha</a:t>
            </a:r>
          </a:p>
          <a:p>
            <a:pPr algn="l"/>
            <a:endParaRPr lang="en-IN" sz="4400" dirty="0" smtClean="0"/>
          </a:p>
          <a:p>
            <a:pPr algn="l"/>
            <a:r>
              <a:rPr lang="en-IN" sz="4400" dirty="0" smtClean="0"/>
              <a:t>                              </a:t>
            </a:r>
            <a:endParaRPr lang="en-IN" sz="4400" dirty="0"/>
          </a:p>
        </p:txBody>
      </p:sp>
      <p:pic>
        <p:nvPicPr>
          <p:cNvPr id="9" name="Picture 8" descr="A drawing of a face&#10;&#10;Description generated with high confidence">
            <a:extLst>
              <a:ext uri="{FF2B5EF4-FFF2-40B4-BE49-F238E27FC236}">
                <a16:creationId xmlns:a16="http://schemas.microsoft.com/office/drawing/2014/main" xmlns=""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xmlns=""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xmlns="" val="216897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a:xfrm>
            <a:off x="1295401" y="2455818"/>
            <a:ext cx="9601196" cy="3291840"/>
          </a:xfrm>
        </p:spPr>
        <p:txBody>
          <a:bodyPr>
            <a:noAutofit/>
          </a:bodyPr>
          <a:lstStyle/>
          <a:p>
            <a:pPr algn="just"/>
            <a:r>
              <a:rPr lang="en-US" sz="1800" dirty="0" smtClean="0">
                <a:solidFill>
                  <a:schemeClr val="tx1"/>
                </a:solidFill>
                <a:latin typeface="Times New Roman" pitchFamily="18" charset="0"/>
                <a:cs typeface="Times New Roman" pitchFamily="18" charset="0"/>
              </a:rPr>
              <a:t>To safely operate in the real world, robots need to evaluate how confident they are about what they see around . A new challenge in computer vision algorithms to not just detect and localize objects, but also report how certain they are.</a:t>
            </a:r>
          </a:p>
          <a:p>
            <a:pPr algn="just"/>
            <a:r>
              <a:rPr lang="en-US" sz="1800" dirty="0" smtClean="0">
                <a:solidFill>
                  <a:schemeClr val="tx1"/>
                </a:solidFill>
                <a:latin typeface="Times New Roman" pitchFamily="18" charset="0"/>
                <a:cs typeface="Times New Roman" pitchFamily="18" charset="0"/>
              </a:rPr>
              <a:t> Object detection is often an important part of the perception system of robots or autonomous systems such as driverless cars. It provides crucial information about the robot’s surroundings and has significant influence on the performance of the robot in its environment.</a:t>
            </a:r>
          </a:p>
          <a:p>
            <a:pPr algn="just"/>
            <a:r>
              <a:rPr lang="en-US" sz="1800" dirty="0" smtClean="0">
                <a:solidFill>
                  <a:schemeClr val="tx1"/>
                </a:solidFill>
                <a:latin typeface="Times New Roman" pitchFamily="18" charset="0"/>
                <a:cs typeface="Times New Roman" pitchFamily="18" charset="0"/>
              </a:rPr>
              <a:t> For example, driverless cars need object detection to be aware of other cars, pedestrians, cyclists and other obstacles on the road. Future domestic service robots and robots in healthcare will have to be able to detect a large range of household objects in order to properly fulfill their tasks.</a:t>
            </a:r>
            <a:br>
              <a:rPr lang="en-US" sz="1800" dirty="0" smtClean="0">
                <a:solidFill>
                  <a:schemeClr val="tx1"/>
                </a:solidFill>
                <a:latin typeface="Times New Roman" pitchFamily="18" charset="0"/>
                <a:cs typeface="Times New Roman" pitchFamily="18" charset="0"/>
              </a:rPr>
            </a:br>
            <a:endParaRPr lang="en-IN" sz="1800" dirty="0">
              <a:solidFill>
                <a:schemeClr val="tx1"/>
              </a:solidFill>
              <a:latin typeface="Times New Roman" pitchFamily="18" charset="0"/>
              <a:cs typeface="Times New Roman" pitchFamily="18"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xmlns="" val="22691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Dataset Used</a:t>
            </a:r>
          </a:p>
        </p:txBody>
      </p:sp>
      <p:sp>
        <p:nvSpPr>
          <p:cNvPr id="13" name="Content Placeholder 12"/>
          <p:cNvSpPr>
            <a:spLocks noGrp="1"/>
          </p:cNvSpPr>
          <p:nvPr>
            <p:ph sz="half" idx="2"/>
          </p:nvPr>
        </p:nvSpPr>
        <p:spPr/>
        <p:txBody>
          <a:bodyPr>
            <a:normAutofit/>
          </a:bodyPr>
          <a:lstStyle/>
          <a:p>
            <a:pPr algn="just"/>
            <a:r>
              <a:rPr lang="en-US" sz="2000" dirty="0" smtClean="0">
                <a:solidFill>
                  <a:schemeClr val="tx1"/>
                </a:solidFill>
                <a:latin typeface="Times New Roman" pitchFamily="18" charset="0"/>
                <a:cs typeface="Times New Roman" pitchFamily="18" charset="0"/>
              </a:rPr>
              <a:t>The dataset used for training the models is Microsoft Common Objects in Context (MS COCO). COCO dataset is an excellent object detection dataset that has 80 different classes, 80,000 training images and 40,000 validation images available</a:t>
            </a:r>
            <a:r>
              <a:rPr lang="en-US" sz="2000" dirty="0" smtClean="0">
                <a:solidFill>
                  <a:schemeClr val="tx1"/>
                </a:solidFill>
              </a:rPr>
              <a:t>.</a:t>
            </a:r>
            <a:endParaRPr lang="en-US" sz="2000" dirty="0">
              <a:solidFill>
                <a:schemeClr val="tx1"/>
              </a:solidFill>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6146" name="AutoShape 2" descr="Microsoft COCO: Common Objects in Contex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Microsoft COCO: Common Objects in Contex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Microsoft COCO: Common Objects in Contex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5" name="Picture 11" descr="C:\Users\user\Desktop\COCO.png"/>
          <p:cNvPicPr>
            <a:picLocks noGrp="1" noChangeAspect="1" noChangeArrowheads="1"/>
          </p:cNvPicPr>
          <p:nvPr>
            <p:ph sz="half" idx="1"/>
          </p:nvPr>
        </p:nvPicPr>
        <p:blipFill>
          <a:blip r:embed="rId4"/>
          <a:srcRect/>
          <a:stretch>
            <a:fillRect/>
          </a:stretch>
        </p:blipFill>
        <p:spPr bwMode="auto">
          <a:xfrm>
            <a:off x="1711235" y="2560638"/>
            <a:ext cx="4075612" cy="3147831"/>
          </a:xfrm>
          <a:prstGeom prst="rect">
            <a:avLst/>
          </a:prstGeom>
          <a:noFill/>
        </p:spPr>
      </p:pic>
    </p:spTree>
    <p:extLst>
      <p:ext uri="{BB962C8B-B14F-4D97-AF65-F5344CB8AC3E}">
        <p14:creationId xmlns:p14="http://schemas.microsoft.com/office/powerpoint/2010/main" xmlns="" val="1900079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a:xfrm>
            <a:off x="1295401" y="2495007"/>
            <a:ext cx="9601196" cy="3252650"/>
          </a:xfrm>
        </p:spPr>
        <p:txBody>
          <a:bodyPr>
            <a:noAutofit/>
          </a:bodyPr>
          <a:lstStyle/>
          <a:p>
            <a:pPr>
              <a:lnSpc>
                <a:spcPct val="120000"/>
              </a:lnSpc>
            </a:pPr>
            <a:r>
              <a:rPr lang="en-IN" sz="1800" dirty="0" smtClean="0">
                <a:solidFill>
                  <a:schemeClr val="tx1"/>
                </a:solidFill>
                <a:latin typeface="Times New Roman" pitchFamily="18" charset="0"/>
                <a:cs typeface="Times New Roman" pitchFamily="18" charset="0"/>
              </a:rPr>
              <a:t>The project is implemented using Single Shot Detection(SSD) and You Look Only Once (YOLOv3) Algorithms. </a:t>
            </a:r>
          </a:p>
          <a:p>
            <a:pPr>
              <a:lnSpc>
                <a:spcPct val="120000"/>
              </a:lnSpc>
              <a:spcBef>
                <a:spcPts val="300"/>
              </a:spcBef>
            </a:pPr>
            <a:r>
              <a:rPr lang="en-US" sz="1800" dirty="0" smtClean="0">
                <a:solidFill>
                  <a:schemeClr val="tx1"/>
                </a:solidFill>
                <a:latin typeface="Times New Roman" pitchFamily="18" charset="0"/>
                <a:cs typeface="Times New Roman" pitchFamily="18" charset="0"/>
              </a:rPr>
              <a:t>SSD object detection is made up of two components: 1. Extracting features maps 2.Convolution filters to detect objects. SSD uses VGG16 to extract features.</a:t>
            </a:r>
          </a:p>
          <a:p>
            <a:pPr>
              <a:lnSpc>
                <a:spcPct val="120000"/>
              </a:lnSpc>
            </a:pPr>
            <a:r>
              <a:rPr lang="en-US" sz="1800" dirty="0" smtClean="0">
                <a:solidFill>
                  <a:schemeClr val="tx1"/>
                </a:solidFill>
                <a:latin typeface="Times New Roman" pitchFamily="18" charset="0"/>
                <a:cs typeface="Times New Roman" pitchFamily="18" charset="0"/>
              </a:rPr>
              <a:t>YOLOv3 is much faster than SSD while achieving very comparable accuracy. Lets see how YOLO detects the objects in a given image. First, it divides the image into a 13×13 grid of cells. The size of these 169 cells vary depending on the size of the input. For a 416×416 input size that we used in our experiment , the cell size was 32×32. Each cell is then responsible for predicting a number of  boxes in the image.</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xmlns="" val="3742251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Results Achieved</a:t>
            </a:r>
          </a:p>
        </p:txBody>
      </p:sp>
      <p:sp>
        <p:nvSpPr>
          <p:cNvPr id="8" name="Text Placeholder 7"/>
          <p:cNvSpPr>
            <a:spLocks noGrp="1"/>
          </p:cNvSpPr>
          <p:nvPr>
            <p:ph type="body" idx="1"/>
          </p:nvPr>
        </p:nvSpPr>
        <p:spPr/>
        <p:txBody>
          <a:bodyPr/>
          <a:lstStyle/>
          <a:p>
            <a:pPr algn="ctr"/>
            <a:r>
              <a:rPr lang="en-US" sz="2000" b="1" dirty="0" smtClean="0">
                <a:solidFill>
                  <a:srgbClr val="FF0000"/>
                </a:solidFill>
                <a:latin typeface="Times New Roman" pitchFamily="18" charset="0"/>
                <a:cs typeface="Times New Roman" pitchFamily="18" charset="0"/>
              </a:rPr>
              <a:t>OBJECT DETECTION WITH SSD</a:t>
            </a:r>
            <a:endParaRPr lang="en-US" sz="2000" b="1" dirty="0">
              <a:solidFill>
                <a:srgbClr val="FF0000"/>
              </a:solidFill>
              <a:latin typeface="Times New Roman" pitchFamily="18" charset="0"/>
              <a:cs typeface="Times New Roman" pitchFamily="18" charset="0"/>
            </a:endParaRPr>
          </a:p>
        </p:txBody>
      </p:sp>
      <p:sp>
        <p:nvSpPr>
          <p:cNvPr id="9" name="Content Placeholder 8"/>
          <p:cNvSpPr>
            <a:spLocks noGrp="1"/>
          </p:cNvSpPr>
          <p:nvPr>
            <p:ph sz="half" idx="2"/>
          </p:nvPr>
        </p:nvSpPr>
        <p:spPr>
          <a:xfrm>
            <a:off x="1295400" y="3243262"/>
            <a:ext cx="4609011" cy="2373767"/>
          </a:xfrm>
        </p:spPr>
        <p:txBody>
          <a:bodyPr/>
          <a:lstStyle/>
          <a:p>
            <a:endParaRPr lang="en-US" dirty="0"/>
          </a:p>
        </p:txBody>
      </p:sp>
      <p:sp>
        <p:nvSpPr>
          <p:cNvPr id="10" name="Text Placeholder 9"/>
          <p:cNvSpPr>
            <a:spLocks noGrp="1"/>
          </p:cNvSpPr>
          <p:nvPr>
            <p:ph type="body" sz="quarter" idx="3"/>
          </p:nvPr>
        </p:nvSpPr>
        <p:spPr/>
        <p:txBody>
          <a:bodyPr/>
          <a:lstStyle/>
          <a:p>
            <a:pPr algn="ctr"/>
            <a:r>
              <a:rPr lang="en-US" sz="2000" b="1" dirty="0" smtClean="0">
                <a:solidFill>
                  <a:srgbClr val="FF0000"/>
                </a:solidFill>
                <a:latin typeface="Times New Roman" pitchFamily="18" charset="0"/>
                <a:cs typeface="Times New Roman" pitchFamily="18" charset="0"/>
              </a:rPr>
              <a:t>OBJECT DETECTION WITH YOLO</a:t>
            </a:r>
            <a:endParaRPr lang="en-US" sz="2000" b="1" dirty="0">
              <a:solidFill>
                <a:srgbClr val="FF0000"/>
              </a:solidFill>
              <a:latin typeface="Times New Roman" pitchFamily="18" charset="0"/>
              <a:cs typeface="Times New Roman" pitchFamily="18"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4099" name="Picture 3"/>
          <p:cNvPicPr>
            <a:picLocks noGrp="1" noChangeAspect="1" noChangeArrowheads="1"/>
          </p:cNvPicPr>
          <p:nvPr>
            <p:ph sz="quarter" idx="4"/>
          </p:nvPr>
        </p:nvPicPr>
        <p:blipFill>
          <a:blip r:embed="rId4"/>
          <a:srcRect/>
          <a:stretch>
            <a:fillRect/>
          </a:stretch>
        </p:blipFill>
        <p:spPr bwMode="auto">
          <a:xfrm>
            <a:off x="1254034" y="3252651"/>
            <a:ext cx="4676503" cy="2390503"/>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6348549" y="3239589"/>
            <a:ext cx="4572000" cy="2364376"/>
          </a:xfrm>
          <a:prstGeom prst="rect">
            <a:avLst/>
          </a:prstGeom>
          <a:noFill/>
          <a:ln w="9525">
            <a:noFill/>
            <a:miter lim="800000"/>
            <a:headEnd/>
            <a:tailEnd/>
          </a:ln>
          <a:effectLst/>
        </p:spPr>
      </p:pic>
    </p:spTree>
    <p:extLst>
      <p:ext uri="{BB962C8B-B14F-4D97-AF65-F5344CB8AC3E}">
        <p14:creationId xmlns:p14="http://schemas.microsoft.com/office/powerpoint/2010/main" xmlns="" val="272427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t>Conclusion</a:t>
            </a:r>
          </a:p>
        </p:txBody>
      </p:sp>
      <p:sp>
        <p:nvSpPr>
          <p:cNvPr id="10" name="Content Placeholder 9"/>
          <p:cNvSpPr>
            <a:spLocks noGrp="1"/>
          </p:cNvSpPr>
          <p:nvPr>
            <p:ph sz="half" idx="2"/>
          </p:nvPr>
        </p:nvSpPr>
        <p:spPr/>
        <p:txBody>
          <a:bodyPr/>
          <a:lstStyle/>
          <a:p>
            <a:pPr algn="just">
              <a:buNone/>
            </a:pPr>
            <a:r>
              <a:rPr lang="en-US" dirty="0" smtClean="0"/>
              <a:t>   </a:t>
            </a:r>
            <a:r>
              <a:rPr lang="en-US" sz="2000" dirty="0" smtClean="0">
                <a:solidFill>
                  <a:schemeClr val="tx1"/>
                </a:solidFill>
                <a:latin typeface="Times New Roman" pitchFamily="18" charset="0"/>
                <a:cs typeface="Times New Roman" pitchFamily="18" charset="0"/>
              </a:rPr>
              <a:t>YOLOv3 has better results for our test images than SSD. The certainty of objects in the image obtained with YOLOv3 are higher. In terms of speed also YOLOv3 performed better than SSD. It took less than 12 seconds to detect 12 objects in a image.</a:t>
            </a:r>
          </a:p>
          <a:p>
            <a:endParaRPr lang="en-US" dirty="0"/>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3075" name="Picture 3"/>
          <p:cNvPicPr>
            <a:picLocks noGrp="1" noChangeAspect="1" noChangeArrowheads="1"/>
          </p:cNvPicPr>
          <p:nvPr>
            <p:ph sz="half" idx="1"/>
          </p:nvPr>
        </p:nvPicPr>
        <p:blipFill>
          <a:blip r:embed="rId4"/>
          <a:srcRect/>
          <a:stretch>
            <a:fillRect/>
          </a:stretch>
        </p:blipFill>
        <p:spPr bwMode="auto">
          <a:xfrm>
            <a:off x="1502230" y="2547258"/>
            <a:ext cx="4376056" cy="2873828"/>
          </a:xfrm>
          <a:prstGeom prst="rect">
            <a:avLst/>
          </a:prstGeom>
          <a:noFill/>
          <a:ln w="9525">
            <a:noFill/>
            <a:miter lim="800000"/>
            <a:headEnd/>
            <a:tailEnd/>
          </a:ln>
          <a:effectLst/>
        </p:spPr>
      </p:pic>
    </p:spTree>
    <p:extLst>
      <p:ext uri="{BB962C8B-B14F-4D97-AF65-F5344CB8AC3E}">
        <p14:creationId xmlns:p14="http://schemas.microsoft.com/office/powerpoint/2010/main" xmlns="" val="714093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Autofit/>
          </a:bodyPr>
          <a:lstStyle/>
          <a:p>
            <a:pPr algn="just">
              <a:buNone/>
            </a:pPr>
            <a:r>
              <a:rPr lang="en-US" sz="1800" dirty="0" smtClean="0">
                <a:solidFill>
                  <a:schemeClr val="tx1"/>
                </a:solidFill>
                <a:latin typeface="Times New Roman" pitchFamily="18" charset="0"/>
                <a:cs typeface="Times New Roman" pitchFamily="18" charset="0"/>
              </a:rPr>
              <a:t>[1] T. Lin, M. Maire, S. Belongie,L. Bourdev, R. Girshick, J. Hays, D. Ramanan, C. Zitnick and P. Dollar, "Microsoft COCO: Common Objects in Context”,</a:t>
            </a:r>
            <a:r>
              <a:rPr lang="en-US" sz="1800" i="1" dirty="0" smtClean="0">
                <a:solidFill>
                  <a:schemeClr val="tx1"/>
                </a:solidFill>
                <a:latin typeface="Times New Roman" pitchFamily="18" charset="0"/>
                <a:cs typeface="Times New Roman" pitchFamily="18" charset="0"/>
              </a:rPr>
              <a:t>arXiv:1405.0312v3</a:t>
            </a:r>
            <a:r>
              <a:rPr lang="en-US" sz="1800" dirty="0" smtClean="0">
                <a:solidFill>
                  <a:schemeClr val="tx1"/>
                </a:solidFill>
                <a:latin typeface="Times New Roman" pitchFamily="18" charset="0"/>
                <a:cs typeface="Times New Roman" pitchFamily="18" charset="0"/>
              </a:rPr>
              <a:t> , Feb 2015.</a:t>
            </a:r>
          </a:p>
          <a:p>
            <a:pPr algn="just">
              <a:buNone/>
            </a:pPr>
            <a:r>
              <a:rPr lang="en-US" sz="1800" dirty="0" smtClean="0">
                <a:solidFill>
                  <a:schemeClr val="tx1"/>
                </a:solidFill>
                <a:latin typeface="Times New Roman" pitchFamily="18" charset="0"/>
                <a:cs typeface="Times New Roman" pitchFamily="18" charset="0"/>
              </a:rPr>
              <a:t>[2]  J. Redmon and A. Farhadi, “YOLOv3: An Incremental Improvement”, </a:t>
            </a:r>
            <a:r>
              <a:rPr lang="en-US" sz="1800" i="1" dirty="0" smtClean="0">
                <a:solidFill>
                  <a:schemeClr val="tx1"/>
                </a:solidFill>
                <a:latin typeface="Times New Roman" pitchFamily="18" charset="0"/>
                <a:cs typeface="Times New Roman" pitchFamily="18" charset="0"/>
              </a:rPr>
              <a:t>arXiv:1804.02767v1</a:t>
            </a:r>
            <a:r>
              <a:rPr lang="en-US" sz="1800" dirty="0" smtClean="0">
                <a:solidFill>
                  <a:schemeClr val="tx1"/>
                </a:solidFill>
                <a:latin typeface="Times New Roman" pitchFamily="18" charset="0"/>
                <a:cs typeface="Times New Roman" pitchFamily="18" charset="0"/>
              </a:rPr>
              <a:t>, Apr 2018.</a:t>
            </a:r>
          </a:p>
          <a:p>
            <a:pPr algn="just">
              <a:buNone/>
            </a:pPr>
            <a:r>
              <a:rPr lang="en-US" sz="1800" dirty="0" smtClean="0">
                <a:solidFill>
                  <a:schemeClr val="tx1"/>
                </a:solidFill>
                <a:latin typeface="Times New Roman" pitchFamily="18" charset="0"/>
                <a:cs typeface="Times New Roman" pitchFamily="18" charset="0"/>
              </a:rPr>
              <a:t>[3] P. Viola &amp; M. Jones. “Rapid Object Detection using a Boosted Cascade of Simple Features,” </a:t>
            </a:r>
            <a:r>
              <a:rPr lang="en-US" sz="1800" i="1" dirty="0" smtClean="0">
                <a:solidFill>
                  <a:schemeClr val="tx1"/>
                </a:solidFill>
                <a:latin typeface="Times New Roman" pitchFamily="18" charset="0"/>
                <a:cs typeface="Times New Roman" pitchFamily="18" charset="0"/>
              </a:rPr>
              <a:t>Conference on Computer Vision and pattern recognition</a:t>
            </a:r>
            <a:r>
              <a:rPr lang="en-US" sz="1800" dirty="0" smtClean="0">
                <a:solidFill>
                  <a:schemeClr val="tx1"/>
                </a:solidFill>
                <a:latin typeface="Times New Roman" pitchFamily="18" charset="0"/>
                <a:cs typeface="Times New Roman" pitchFamily="18" charset="0"/>
              </a:rPr>
              <a:t>, 2001. </a:t>
            </a:r>
          </a:p>
          <a:p>
            <a:pPr algn="just">
              <a:buNone/>
            </a:pPr>
            <a:r>
              <a:rPr lang="en-US" sz="1800" dirty="0" smtClean="0">
                <a:solidFill>
                  <a:schemeClr val="tx1"/>
                </a:solidFill>
                <a:latin typeface="Times New Roman" pitchFamily="18" charset="0"/>
                <a:cs typeface="Times New Roman" pitchFamily="18" charset="0"/>
              </a:rPr>
              <a:t>[4] Krizhevsky, Alex, I. Sutskever, and G. Hinton. “Image net classification with deep convolution neural networks”,</a:t>
            </a:r>
            <a:r>
              <a:rPr lang="en-US" sz="1800" i="1" dirty="0" smtClean="0">
                <a:solidFill>
                  <a:schemeClr val="tx1"/>
                </a:solidFill>
                <a:latin typeface="Times New Roman" pitchFamily="18" charset="0"/>
                <a:cs typeface="Times New Roman" pitchFamily="18" charset="0"/>
              </a:rPr>
              <a:t>NIPS Conference ,2012.</a:t>
            </a:r>
            <a:endParaRPr lang="en-US" sz="1800" dirty="0" smtClean="0">
              <a:solidFill>
                <a:schemeClr val="tx1"/>
              </a:solidFill>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xmlns="" val="128176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xmlns=""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xmlns="" val="2166628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129</TotalTime>
  <Words>408</Words>
  <Application>Microsoft Office PowerPoint</Application>
  <PresentationFormat>Custom</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           A Probabilistic Object Detection in Computer Vision Using Deep Learning Approach  </vt:lpstr>
      <vt:lpstr>Introduction</vt:lpstr>
      <vt:lpstr>Dataset Used</vt:lpstr>
      <vt:lpstr>Methodology</vt:lpstr>
      <vt:lpstr>Results Achieved</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user</cp:lastModifiedBy>
  <cp:revision>37</cp:revision>
  <dcterms:created xsi:type="dcterms:W3CDTF">2019-07-11T19:19:23Z</dcterms:created>
  <dcterms:modified xsi:type="dcterms:W3CDTF">2020-06-16T06:05:35Z</dcterms:modified>
</cp:coreProperties>
</file>