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422" r:id="rId5"/>
    <p:sldId id="400" r:id="rId6"/>
    <p:sldId id="401" r:id="rId7"/>
    <p:sldId id="402" r:id="rId8"/>
    <p:sldId id="403" r:id="rId9"/>
    <p:sldId id="413" r:id="rId10"/>
    <p:sldId id="414" r:id="rId11"/>
    <p:sldId id="424" r:id="rId12"/>
    <p:sldId id="425" r:id="rId13"/>
    <p:sldId id="417" r:id="rId14"/>
    <p:sldId id="420" r:id="rId15"/>
    <p:sldId id="419" r:id="rId16"/>
    <p:sldId id="418" r:id="rId17"/>
    <p:sldId id="416" r:id="rId18"/>
    <p:sldId id="421" r:id="rId19"/>
    <p:sldId id="423" r:id="rId20"/>
    <p:sldId id="4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ED8137"/>
    <a:srgbClr val="BC8F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660" autoAdjust="0"/>
  </p:normalViewPr>
  <p:slideViewPr>
    <p:cSldViewPr snapToGrid="0">
      <p:cViewPr varScale="1">
        <p:scale>
          <a:sx n="75" d="100"/>
          <a:sy n="75" d="100"/>
        </p:scale>
        <p:origin x="-72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Language spoken around the world</a:t>
            </a:r>
          </a:p>
        </c:rich>
      </c:tx>
      <c:layout/>
      <c:overlay val="0"/>
      <c:spPr>
        <a:noFill/>
        <a:ln>
          <a:noFill/>
        </a:ln>
        <a:effectLst/>
      </c:spPr>
    </c:title>
    <c:autoTitleDeleted val="0"/>
    <c:plotArea>
      <c:layout/>
      <c:pieChart>
        <c:varyColors val="1"/>
        <c:ser>
          <c:idx val="0"/>
          <c:order val="0"/>
          <c:tx>
            <c:strRef>
              <c:f>Sheet1!$B$1</c:f>
              <c:strCache>
                <c:ptCount val="1"/>
                <c:pt idx="0">
                  <c:v>Lnguage spoken around the world</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3410-4AC3-B0F9-F3985D157D4A}"/>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3410-4AC3-B0F9-F3985D157D4A}"/>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3410-4AC3-B0F9-F3985D157D4A}"/>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2-FB47-43EE-87C3-BFA6DE2FC834}"/>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3410-4AC3-B0F9-F3985D157D4A}"/>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3410-4AC3-B0F9-F3985D157D4A}"/>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D-3410-4AC3-B0F9-F3985D157D4A}"/>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Sheet1!$A$2:$A$7</c:f>
              <c:strCache>
                <c:ptCount val="6"/>
                <c:pt idx="0">
                  <c:v>English</c:v>
                </c:pt>
                <c:pt idx="1">
                  <c:v>Spanish</c:v>
                </c:pt>
                <c:pt idx="2">
                  <c:v>French</c:v>
                </c:pt>
                <c:pt idx="3">
                  <c:v>German</c:v>
                </c:pt>
                <c:pt idx="4">
                  <c:v>Hindi</c:v>
                </c:pt>
                <c:pt idx="5">
                  <c:v>Bengali</c:v>
                </c:pt>
              </c:strCache>
            </c:strRef>
          </c:cat>
          <c:val>
            <c:numRef>
              <c:f>Sheet1!$B$2:$B$8</c:f>
              <c:numCache>
                <c:formatCode>General</c:formatCode>
                <c:ptCount val="7"/>
                <c:pt idx="0">
                  <c:v>4.92</c:v>
                </c:pt>
                <c:pt idx="1">
                  <c:v>5.99</c:v>
                </c:pt>
                <c:pt idx="2">
                  <c:v>1.03</c:v>
                </c:pt>
                <c:pt idx="3">
                  <c:v>0.98799999999999999</c:v>
                </c:pt>
                <c:pt idx="4">
                  <c:v>4.4290000000000003</c:v>
                </c:pt>
                <c:pt idx="5">
                  <c:v>4</c:v>
                </c:pt>
              </c:numCache>
            </c:numRef>
          </c:val>
          <c:extLst xmlns:c16r2="http://schemas.microsoft.com/office/drawing/2015/06/chart">
            <c:ext xmlns:c16="http://schemas.microsoft.com/office/drawing/2014/chart" uri="{C3380CC4-5D6E-409C-BE32-E72D297353CC}">
              <c16:uniqueId val="{00000000-FB47-43EE-87C3-BFA6DE2FC83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jalammar.github.io/illustrated-transformer/" TargetMode="External"/><Relationship Id="rId3" Type="http://schemas.openxmlformats.org/officeDocument/2006/relationships/hyperlink" Target="https://github.com/fchollet/keras" TargetMode="External"/><Relationship Id="rId7" Type="http://schemas.openxmlformats.org/officeDocument/2006/relationships/hyperlink" Target="https://bayesianquest.com/2020/10/24/viii-build-and-deploy-data-science-products-machine-translation-application-build-and-deploy-using-flask/" TargetMode="External"/><Relationship Id="rId2" Type="http://schemas.openxmlformats.org/officeDocument/2006/relationships/hyperlink" Target="https://www.manythings.org/bilingual/" TargetMode="External"/><Relationship Id="rId1" Type="http://schemas.openxmlformats.org/officeDocument/2006/relationships/slideLayout" Target="../slideLayouts/slideLayout2.xml"/><Relationship Id="rId6" Type="http://schemas.openxmlformats.org/officeDocument/2006/relationships/hyperlink" Target="https://towardsdatascience.com/foundations-of-nlp-explained-bleu-score-and-wer-metrics-1a5ba06d812b" TargetMode="External"/><Relationship Id="rId5" Type="http://schemas.openxmlformats.org/officeDocument/2006/relationships/hyperlink" Target="https://lena-voita.github.io/nlp_course/seq2seq_and_attention.html" TargetMode="External"/><Relationship Id="rId4" Type="http://schemas.openxmlformats.org/officeDocument/2006/relationships/hyperlink" Target="https://keras.io/examples/nlp" TargetMode="External"/><Relationship Id="rId9" Type="http://schemas.openxmlformats.org/officeDocument/2006/relationships/hyperlink" Target="https://galhever.medium.com/neural-machine-translation-with-transformers-69d4bf918299"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ENGINEERING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593929" y="196975"/>
            <a:ext cx="941917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dirty="0" smtClean="0">
                <a:latin typeface="Times New Roman" pitchFamily="18" charset="0"/>
                <a:cs typeface="Times New Roman" pitchFamily="18" charset="0"/>
              </a:rPr>
              <a:t>NeuraLingo: A Multilingual Chat Application</a:t>
            </a:r>
            <a:endParaRPr lang="en-US" sz="4000" b="1" dirty="0">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414732" y="4237713"/>
            <a:ext cx="3611186" cy="2092881"/>
          </a:xfrm>
          <a:prstGeom prst="rect">
            <a:avLst/>
          </a:prstGeom>
          <a:noFill/>
        </p:spPr>
        <p:txBody>
          <a:bodyPr wrap="square" rtlCol="0">
            <a:spAutoFit/>
          </a:bodyPr>
          <a:lstStyle/>
          <a:p>
            <a:pPr algn="just"/>
            <a:r>
              <a:rPr lang="en-US" sz="2000" b="1" dirty="0"/>
              <a:t>Submitted by: </a:t>
            </a:r>
          </a:p>
          <a:p>
            <a:pPr algn="just"/>
            <a:r>
              <a:rPr lang="en-US" dirty="0"/>
              <a:t>APRATIM SADHU               19BCS6041</a:t>
            </a:r>
          </a:p>
          <a:p>
            <a:pPr algn="just"/>
            <a:r>
              <a:rPr lang="en-US" dirty="0"/>
              <a:t>SAWAN SIHAG                    19BCS6059</a:t>
            </a:r>
          </a:p>
          <a:p>
            <a:pPr algn="just"/>
            <a:r>
              <a:rPr lang="en-US" dirty="0"/>
              <a:t>ARSHIYA SARMAI               19BCS6060</a:t>
            </a:r>
          </a:p>
          <a:p>
            <a:pPr algn="just"/>
            <a:r>
              <a:rPr lang="en-US" dirty="0"/>
              <a:t>NEEL MADHAB  ROY         19BCS6064</a:t>
            </a:r>
          </a:p>
          <a:p>
            <a:pPr algn="just"/>
            <a:r>
              <a:rPr lang="en-US" dirty="0"/>
              <a:t>ANMOL CHOPRA               19BCS6069</a:t>
            </a:r>
          </a:p>
          <a:p>
            <a:pPr algn="just"/>
            <a:endParaRPr lang="en-US" sz="2000" dirty="0"/>
          </a:p>
        </p:txBody>
      </p:sp>
      <p:sp>
        <p:nvSpPr>
          <p:cNvPr id="6" name="TextBox 5"/>
          <p:cNvSpPr txBox="1"/>
          <p:nvPr/>
        </p:nvSpPr>
        <p:spPr>
          <a:xfrm>
            <a:off x="7672624" y="4300346"/>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MONIKA SINGH</a:t>
            </a:r>
          </a:p>
          <a:p>
            <a:endParaRPr lang="en-US" sz="2000" dirty="0"/>
          </a:p>
        </p:txBody>
      </p:sp>
    </p:spTree>
    <p:extLst>
      <p:ext uri="{BB962C8B-B14F-4D97-AF65-F5344CB8AC3E}">
        <p14:creationId xmlns:p14="http://schemas.microsoft.com/office/powerpoint/2010/main" val="4565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8786A06-D42F-4A82-BA7F-800463CA1A52}"/>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12" name="Picture 11">
            <a:extLst>
              <a:ext uri="{FF2B5EF4-FFF2-40B4-BE49-F238E27FC236}">
                <a16:creationId xmlns:a16="http://schemas.microsoft.com/office/drawing/2014/main" xmlns="" id="{5C67D05E-2209-4389-A514-3497E55EB21E}"/>
              </a:ext>
            </a:extLst>
          </p:cNvPr>
          <p:cNvPicPr>
            <a:picLocks noChangeAspect="1"/>
          </p:cNvPicPr>
          <p:nvPr/>
        </p:nvPicPr>
        <p:blipFill rotWithShape="1">
          <a:blip r:embed="rId2">
            <a:extLst>
              <a:ext uri="{28A0092B-C50C-407E-A947-70E740481C1C}">
                <a14:useLocalDpi xmlns:a14="http://schemas.microsoft.com/office/drawing/2010/main" val="0"/>
              </a:ext>
            </a:extLst>
          </a:blip>
          <a:srcRect l="3932" t="20064" r="65049" b="8609"/>
          <a:stretch/>
        </p:blipFill>
        <p:spPr>
          <a:xfrm>
            <a:off x="1287261" y="363984"/>
            <a:ext cx="4225771" cy="5465726"/>
          </a:xfrm>
          <a:prstGeom prst="rect">
            <a:avLst/>
          </a:prstGeom>
        </p:spPr>
      </p:pic>
      <p:pic>
        <p:nvPicPr>
          <p:cNvPr id="14" name="Picture 13">
            <a:extLst>
              <a:ext uri="{FF2B5EF4-FFF2-40B4-BE49-F238E27FC236}">
                <a16:creationId xmlns:a16="http://schemas.microsoft.com/office/drawing/2014/main" xmlns="" id="{2B1BC6A9-8048-493C-BB26-7968BF1BB2D4}"/>
              </a:ext>
            </a:extLst>
          </p:cNvPr>
          <p:cNvPicPr>
            <a:picLocks noChangeAspect="1"/>
          </p:cNvPicPr>
          <p:nvPr/>
        </p:nvPicPr>
        <p:blipFill rotWithShape="1">
          <a:blip r:embed="rId3">
            <a:extLst>
              <a:ext uri="{28A0092B-C50C-407E-A947-70E740481C1C}">
                <a14:useLocalDpi xmlns:a14="http://schemas.microsoft.com/office/drawing/2010/main" val="0"/>
              </a:ext>
            </a:extLst>
          </a:blip>
          <a:srcRect l="2913" t="19806" r="64757" b="9385"/>
          <a:stretch/>
        </p:blipFill>
        <p:spPr>
          <a:xfrm>
            <a:off x="6040515" y="363983"/>
            <a:ext cx="4452891" cy="5485883"/>
          </a:xfrm>
          <a:prstGeom prst="rect">
            <a:avLst/>
          </a:prstGeom>
        </p:spPr>
      </p:pic>
      <p:sp>
        <p:nvSpPr>
          <p:cNvPr id="15" name="TextBox 14">
            <a:extLst>
              <a:ext uri="{FF2B5EF4-FFF2-40B4-BE49-F238E27FC236}">
                <a16:creationId xmlns:a16="http://schemas.microsoft.com/office/drawing/2014/main" xmlns="" id="{87BCE842-F97D-4A23-AAC7-11C7A2C6BFB2}"/>
              </a:ext>
            </a:extLst>
          </p:cNvPr>
          <p:cNvSpPr txBox="1"/>
          <p:nvPr/>
        </p:nvSpPr>
        <p:spPr>
          <a:xfrm>
            <a:off x="2715482" y="5970796"/>
            <a:ext cx="1243995" cy="523220"/>
          </a:xfrm>
          <a:prstGeom prst="rect">
            <a:avLst/>
          </a:prstGeom>
          <a:noFill/>
        </p:spPr>
        <p:txBody>
          <a:bodyPr wrap="none" rtlCol="0">
            <a:spAutoFit/>
          </a:bodyPr>
          <a:lstStyle/>
          <a:p>
            <a:r>
              <a:rPr lang="en-IN" sz="2800" dirty="0"/>
              <a:t>Bengali</a:t>
            </a:r>
          </a:p>
        </p:txBody>
      </p:sp>
      <p:sp>
        <p:nvSpPr>
          <p:cNvPr id="16" name="TextBox 15">
            <a:extLst>
              <a:ext uri="{FF2B5EF4-FFF2-40B4-BE49-F238E27FC236}">
                <a16:creationId xmlns:a16="http://schemas.microsoft.com/office/drawing/2014/main" xmlns="" id="{3DC09178-ADEE-4348-A46B-74FEA3CDD721}"/>
              </a:ext>
            </a:extLst>
          </p:cNvPr>
          <p:cNvSpPr txBox="1"/>
          <p:nvPr/>
        </p:nvSpPr>
        <p:spPr>
          <a:xfrm>
            <a:off x="7791509" y="5939726"/>
            <a:ext cx="950901" cy="523220"/>
          </a:xfrm>
          <a:prstGeom prst="rect">
            <a:avLst/>
          </a:prstGeom>
          <a:noFill/>
        </p:spPr>
        <p:txBody>
          <a:bodyPr wrap="none" rtlCol="0">
            <a:spAutoFit/>
          </a:bodyPr>
          <a:lstStyle/>
          <a:p>
            <a:r>
              <a:rPr lang="en-IN" sz="2800" dirty="0"/>
              <a:t>Hindi</a:t>
            </a:r>
          </a:p>
        </p:txBody>
      </p:sp>
    </p:spTree>
    <p:extLst>
      <p:ext uri="{BB962C8B-B14F-4D97-AF65-F5344CB8AC3E}">
        <p14:creationId xmlns:p14="http://schemas.microsoft.com/office/powerpoint/2010/main" val="239217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EE8B7FE-810B-42EC-9CFC-89800042A1D5}"/>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7" name="Content Placeholder 6">
            <a:extLst>
              <a:ext uri="{FF2B5EF4-FFF2-40B4-BE49-F238E27FC236}">
                <a16:creationId xmlns:a16="http://schemas.microsoft.com/office/drawing/2014/main" xmlns="" id="{3B239FB4-56ED-43EB-B0F0-A9B925C29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175" y="3254399"/>
            <a:ext cx="4600175" cy="3324300"/>
          </a:xfrm>
        </p:spPr>
      </p:pic>
      <p:pic>
        <p:nvPicPr>
          <p:cNvPr id="11" name="Picture 10">
            <a:extLst>
              <a:ext uri="{FF2B5EF4-FFF2-40B4-BE49-F238E27FC236}">
                <a16:creationId xmlns:a16="http://schemas.microsoft.com/office/drawing/2014/main" xmlns="" id="{9CDF5F57-0E55-4442-A238-D27CB6BF5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759" y="3254399"/>
            <a:ext cx="4476651" cy="3178422"/>
          </a:xfrm>
          <a:prstGeom prst="rect">
            <a:avLst/>
          </a:prstGeom>
        </p:spPr>
      </p:pic>
      <p:pic>
        <p:nvPicPr>
          <p:cNvPr id="9" name="Picture 8">
            <a:extLst>
              <a:ext uri="{FF2B5EF4-FFF2-40B4-BE49-F238E27FC236}">
                <a16:creationId xmlns:a16="http://schemas.microsoft.com/office/drawing/2014/main" xmlns="" id="{9D744997-883A-46E6-835A-BD034C12E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901" y="0"/>
            <a:ext cx="3883052" cy="2924515"/>
          </a:xfrm>
          <a:prstGeom prst="rect">
            <a:avLst/>
          </a:prstGeom>
        </p:spPr>
      </p:pic>
      <p:pic>
        <p:nvPicPr>
          <p:cNvPr id="10" name="Content Placeholder 5">
            <a:extLst>
              <a:ext uri="{FF2B5EF4-FFF2-40B4-BE49-F238E27FC236}">
                <a16:creationId xmlns:a16="http://schemas.microsoft.com/office/drawing/2014/main" xmlns="" id="{1DD1FD0E-F894-466E-8C4E-B4DFFEDCEF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838" y="104700"/>
            <a:ext cx="4266819" cy="2789844"/>
          </a:xfrm>
          <a:prstGeom prst="rect">
            <a:avLst/>
          </a:prstGeom>
        </p:spPr>
      </p:pic>
      <p:sp>
        <p:nvSpPr>
          <p:cNvPr id="2" name="TextBox 1">
            <a:extLst>
              <a:ext uri="{FF2B5EF4-FFF2-40B4-BE49-F238E27FC236}">
                <a16:creationId xmlns:a16="http://schemas.microsoft.com/office/drawing/2014/main" xmlns="" id="{28E5264B-D6AB-454C-B41E-95763DE576F8}"/>
              </a:ext>
            </a:extLst>
          </p:cNvPr>
          <p:cNvSpPr txBox="1"/>
          <p:nvPr/>
        </p:nvSpPr>
        <p:spPr>
          <a:xfrm>
            <a:off x="1488590" y="2885067"/>
            <a:ext cx="9003427" cy="369332"/>
          </a:xfrm>
          <a:prstGeom prst="rect">
            <a:avLst/>
          </a:prstGeom>
          <a:noFill/>
        </p:spPr>
        <p:txBody>
          <a:bodyPr wrap="none" rtlCol="0">
            <a:spAutoFit/>
          </a:bodyPr>
          <a:lstStyle/>
          <a:p>
            <a:r>
              <a:rPr lang="en-IN" dirty="0"/>
              <a:t>BELU, WER and METEOR score of Transformer model trained for 100 epochs using 3K samples </a:t>
            </a:r>
          </a:p>
        </p:txBody>
      </p:sp>
      <p:sp>
        <p:nvSpPr>
          <p:cNvPr id="12" name="TextBox 11">
            <a:extLst>
              <a:ext uri="{FF2B5EF4-FFF2-40B4-BE49-F238E27FC236}">
                <a16:creationId xmlns:a16="http://schemas.microsoft.com/office/drawing/2014/main" xmlns="" id="{F39E286B-6F0F-44B2-B6BF-BAC5BD93EC3C}"/>
              </a:ext>
            </a:extLst>
          </p:cNvPr>
          <p:cNvSpPr txBox="1"/>
          <p:nvPr/>
        </p:nvSpPr>
        <p:spPr>
          <a:xfrm>
            <a:off x="1356181" y="6420454"/>
            <a:ext cx="9268243" cy="369332"/>
          </a:xfrm>
          <a:prstGeom prst="rect">
            <a:avLst/>
          </a:prstGeom>
          <a:noFill/>
        </p:spPr>
        <p:txBody>
          <a:bodyPr wrap="none" rtlCol="0">
            <a:spAutoFit/>
          </a:bodyPr>
          <a:lstStyle/>
          <a:p>
            <a:r>
              <a:rPr lang="en-IN" dirty="0"/>
              <a:t>BELU, WER and METEOR score of Transformer and encoder decoder model different training size </a:t>
            </a:r>
          </a:p>
        </p:txBody>
      </p:sp>
    </p:spTree>
    <p:extLst>
      <p:ext uri="{BB962C8B-B14F-4D97-AF65-F5344CB8AC3E}">
        <p14:creationId xmlns:p14="http://schemas.microsoft.com/office/powerpoint/2010/main" val="155990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41506EE-67E1-474B-8905-8265925A735D}"/>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10" name="Picture 9">
            <a:extLst>
              <a:ext uri="{FF2B5EF4-FFF2-40B4-BE49-F238E27FC236}">
                <a16:creationId xmlns:a16="http://schemas.microsoft.com/office/drawing/2014/main" xmlns="" id="{5A072B41-AE6B-403F-B563-810B7E2B1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189" y="27396"/>
            <a:ext cx="4992237" cy="3607622"/>
          </a:xfrm>
          <a:prstGeom prst="rect">
            <a:avLst/>
          </a:prstGeom>
        </p:spPr>
      </p:pic>
      <p:pic>
        <p:nvPicPr>
          <p:cNvPr id="11" name="Picture 10">
            <a:extLst>
              <a:ext uri="{FF2B5EF4-FFF2-40B4-BE49-F238E27FC236}">
                <a16:creationId xmlns:a16="http://schemas.microsoft.com/office/drawing/2014/main" xmlns="" id="{77DADD1B-60CE-47AE-BB7A-37F33DC08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44" y="169056"/>
            <a:ext cx="4692321" cy="3390889"/>
          </a:xfrm>
          <a:prstGeom prst="rect">
            <a:avLst/>
          </a:prstGeom>
        </p:spPr>
      </p:pic>
      <p:pic>
        <p:nvPicPr>
          <p:cNvPr id="16" name="Content Placeholder 15">
            <a:extLst>
              <a:ext uri="{FF2B5EF4-FFF2-40B4-BE49-F238E27FC236}">
                <a16:creationId xmlns:a16="http://schemas.microsoft.com/office/drawing/2014/main" xmlns="" id="{D7753776-ACAF-4F3E-8926-39C960762B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10363" y="3635018"/>
            <a:ext cx="4417911" cy="3160420"/>
          </a:xfrm>
          <a:prstGeom prst="rect">
            <a:avLst/>
          </a:prstGeom>
        </p:spPr>
      </p:pic>
    </p:spTree>
    <p:extLst>
      <p:ext uri="{BB962C8B-B14F-4D97-AF65-F5344CB8AC3E}">
        <p14:creationId xmlns:p14="http://schemas.microsoft.com/office/powerpoint/2010/main" val="192473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65ABDAC-ADB8-4FDF-ADFD-F894DD755CAF}"/>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15" name="Picture 14">
            <a:extLst>
              <a:ext uri="{FF2B5EF4-FFF2-40B4-BE49-F238E27FC236}">
                <a16:creationId xmlns:a16="http://schemas.microsoft.com/office/drawing/2014/main" xmlns="" id="{B9C5A025-CE4B-4A20-A873-CB48FC9A1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690" y="654446"/>
            <a:ext cx="3227774" cy="5770720"/>
          </a:xfrm>
          <a:prstGeom prst="rect">
            <a:avLst/>
          </a:prstGeom>
        </p:spPr>
      </p:pic>
      <p:pic>
        <p:nvPicPr>
          <p:cNvPr id="16" name="Content Placeholder 5">
            <a:extLst>
              <a:ext uri="{FF2B5EF4-FFF2-40B4-BE49-F238E27FC236}">
                <a16:creationId xmlns:a16="http://schemas.microsoft.com/office/drawing/2014/main" xmlns="" id="{7FB62BDD-07EC-4F97-953C-24926C2B05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44591" y="665105"/>
            <a:ext cx="3227774" cy="5740626"/>
          </a:xfrm>
        </p:spPr>
      </p:pic>
      <p:pic>
        <p:nvPicPr>
          <p:cNvPr id="17" name="Picture 16">
            <a:extLst>
              <a:ext uri="{FF2B5EF4-FFF2-40B4-BE49-F238E27FC236}">
                <a16:creationId xmlns:a16="http://schemas.microsoft.com/office/drawing/2014/main" xmlns="" id="{4FABE0C0-0CB7-4708-B616-0ADB2BA44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21" y="654445"/>
            <a:ext cx="3227774" cy="5761947"/>
          </a:xfrm>
          <a:prstGeom prst="rect">
            <a:avLst/>
          </a:prstGeom>
        </p:spPr>
      </p:pic>
    </p:spTree>
    <p:extLst>
      <p:ext uri="{BB962C8B-B14F-4D97-AF65-F5344CB8AC3E}">
        <p14:creationId xmlns:p14="http://schemas.microsoft.com/office/powerpoint/2010/main" val="2668429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15FD452-50FA-4992-9B0B-FCED6A291302}"/>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12" name="Picture 11">
            <a:extLst>
              <a:ext uri="{FF2B5EF4-FFF2-40B4-BE49-F238E27FC236}">
                <a16:creationId xmlns:a16="http://schemas.microsoft.com/office/drawing/2014/main" xmlns="" id="{92E1AE4A-5636-4360-8536-877EA0DC2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932" y="352140"/>
            <a:ext cx="3059099" cy="6110804"/>
          </a:xfrm>
          <a:prstGeom prst="rect">
            <a:avLst/>
          </a:prstGeom>
        </p:spPr>
      </p:pic>
      <p:pic>
        <p:nvPicPr>
          <p:cNvPr id="13" name="Picture 12">
            <a:extLst>
              <a:ext uri="{FF2B5EF4-FFF2-40B4-BE49-F238E27FC236}">
                <a16:creationId xmlns:a16="http://schemas.microsoft.com/office/drawing/2014/main" xmlns="" id="{5FB4AF6C-78E1-44A6-9D57-9B44BFD30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931" y="365811"/>
            <a:ext cx="3216952" cy="6083462"/>
          </a:xfrm>
          <a:prstGeom prst="rect">
            <a:avLst/>
          </a:prstGeom>
        </p:spPr>
      </p:pic>
      <p:pic>
        <p:nvPicPr>
          <p:cNvPr id="16" name="Content Placeholder 15">
            <a:extLst>
              <a:ext uri="{FF2B5EF4-FFF2-40B4-BE49-F238E27FC236}">
                <a16:creationId xmlns:a16="http://schemas.microsoft.com/office/drawing/2014/main" xmlns="" id="{99C7515C-CCEE-4AC3-97B0-197EE1611D6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880122" y="366946"/>
            <a:ext cx="3216952" cy="6095998"/>
          </a:xfrm>
          <a:prstGeom prst="rect">
            <a:avLst/>
          </a:prstGeom>
        </p:spPr>
      </p:pic>
    </p:spTree>
    <p:extLst>
      <p:ext uri="{BB962C8B-B14F-4D97-AF65-F5344CB8AC3E}">
        <p14:creationId xmlns:p14="http://schemas.microsoft.com/office/powerpoint/2010/main" val="293684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EB4AF-B663-45E7-AC1E-109E7D016DC9}"/>
              </a:ext>
            </a:extLst>
          </p:cNvPr>
          <p:cNvSpPr>
            <a:spLocks noGrp="1"/>
          </p:cNvSpPr>
          <p:nvPr>
            <p:ph type="title"/>
          </p:nvPr>
        </p:nvSpPr>
        <p:spPr/>
        <p:txBody>
          <a:bodyPr/>
          <a:lstStyle/>
          <a:p>
            <a:r>
              <a:rPr lang="en-US" b="1" dirty="0">
                <a:latin typeface="+mn-lt"/>
                <a:cs typeface="Times New Roman" pitchFamily="18" charset="0"/>
              </a:rPr>
              <a:t>Results and Conclusion</a:t>
            </a:r>
            <a:endParaRPr lang="en-IN" dirty="0">
              <a:latin typeface="+mn-lt"/>
            </a:endParaRPr>
          </a:p>
        </p:txBody>
      </p:sp>
      <p:sp>
        <p:nvSpPr>
          <p:cNvPr id="3" name="Content Placeholder 2">
            <a:extLst>
              <a:ext uri="{FF2B5EF4-FFF2-40B4-BE49-F238E27FC236}">
                <a16:creationId xmlns:a16="http://schemas.microsoft.com/office/drawing/2014/main" xmlns="" id="{C32CE2A4-19FE-49D1-9AA6-1ED43C82067F}"/>
              </a:ext>
            </a:extLst>
          </p:cNvPr>
          <p:cNvSpPr>
            <a:spLocks noGrp="1"/>
          </p:cNvSpPr>
          <p:nvPr>
            <p:ph idx="1"/>
          </p:nvPr>
        </p:nvSpPr>
        <p:spPr/>
        <p:txBody>
          <a:bodyPr/>
          <a:lstStyle/>
          <a:p>
            <a:pPr marL="285750" indent="-285750" algn="just">
              <a:buFont typeface="Arial" panose="020B0604020202020204" pitchFamily="34" charset="0"/>
              <a:buChar char="•"/>
            </a:pPr>
            <a:r>
              <a:rPr lang="en-IN" dirty="0"/>
              <a:t>The translation performance of the models for different languages will be good enough to be used in a chat application for effective communication.</a:t>
            </a:r>
          </a:p>
          <a:p>
            <a:pPr marL="285750" indent="-285750" algn="just">
              <a:buFont typeface="Arial" panose="020B0604020202020204" pitchFamily="34" charset="0"/>
              <a:buChar char="•"/>
            </a:pPr>
            <a:r>
              <a:rPr lang="en-IN" dirty="0"/>
              <a:t>A research paper based on the findings after implementation of the models and their evaluation.</a:t>
            </a:r>
          </a:p>
          <a:p>
            <a:pPr marL="285750" indent="-285750" algn="just"/>
            <a:r>
              <a:rPr lang="en-IN" dirty="0"/>
              <a:t>The end result of this project is an android chat application.</a:t>
            </a:r>
          </a:p>
          <a:p>
            <a:pPr marL="285750" indent="-285750" algn="just">
              <a:buFont typeface="Arial" panose="020B0604020202020204" pitchFamily="34" charset="0"/>
              <a:buChar char="•"/>
            </a:pPr>
            <a:endParaRPr lang="en-IN" dirty="0"/>
          </a:p>
          <a:p>
            <a:pPr algn="just"/>
            <a:endParaRPr lang="en-IN" dirty="0"/>
          </a:p>
        </p:txBody>
      </p:sp>
      <p:sp>
        <p:nvSpPr>
          <p:cNvPr id="4" name="Slide Number Placeholder 3">
            <a:extLst>
              <a:ext uri="{FF2B5EF4-FFF2-40B4-BE49-F238E27FC236}">
                <a16:creationId xmlns:a16="http://schemas.microsoft.com/office/drawing/2014/main" xmlns="" id="{00630D3E-1B23-4FC4-A52B-445E2A27221A}"/>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383488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870C9-9CE5-4AA7-A885-A2035F6A1E96}"/>
              </a:ext>
            </a:extLst>
          </p:cNvPr>
          <p:cNvSpPr>
            <a:spLocks noGrp="1"/>
          </p:cNvSpPr>
          <p:nvPr>
            <p:ph type="title"/>
          </p:nvPr>
        </p:nvSpPr>
        <p:spPr/>
        <p:txBody>
          <a:bodyPr/>
          <a:lstStyle/>
          <a:p>
            <a:r>
              <a:rPr lang="en-IN" b="1" dirty="0">
                <a:latin typeface="+mn-lt"/>
              </a:rPr>
              <a:t>Future Scope</a:t>
            </a:r>
          </a:p>
        </p:txBody>
      </p:sp>
      <p:sp>
        <p:nvSpPr>
          <p:cNvPr id="3" name="Content Placeholder 2">
            <a:extLst>
              <a:ext uri="{FF2B5EF4-FFF2-40B4-BE49-F238E27FC236}">
                <a16:creationId xmlns:a16="http://schemas.microsoft.com/office/drawing/2014/main" xmlns="" id="{09A56510-3E56-462B-AC59-13CFB8A78D19}"/>
              </a:ext>
            </a:extLst>
          </p:cNvPr>
          <p:cNvSpPr>
            <a:spLocks noGrp="1"/>
          </p:cNvSpPr>
          <p:nvPr>
            <p:ph idx="1"/>
          </p:nvPr>
        </p:nvSpPr>
        <p:spPr/>
        <p:txBody>
          <a:bodyPr/>
          <a:lstStyle/>
          <a:p>
            <a:pPr algn="just"/>
            <a:r>
              <a:rPr lang="en-IN" dirty="0"/>
              <a:t>The android chat application can be used by people around the world once it is deployed.</a:t>
            </a:r>
          </a:p>
          <a:p>
            <a:pPr algn="just"/>
            <a:r>
              <a:rPr lang="en-IN" dirty="0"/>
              <a:t>More languages can be added to the application.</a:t>
            </a:r>
          </a:p>
          <a:p>
            <a:pPr algn="just"/>
            <a:r>
              <a:rPr lang="en-IN" dirty="0"/>
              <a:t>The results of the neural machine translation models can be used in the future for comparison and analysis.</a:t>
            </a:r>
          </a:p>
          <a:p>
            <a:pPr algn="just"/>
            <a:r>
              <a:rPr lang="en-IN" dirty="0"/>
              <a:t>The performance of the models can be improved by training for longer period of time.</a:t>
            </a:r>
          </a:p>
        </p:txBody>
      </p:sp>
      <p:sp>
        <p:nvSpPr>
          <p:cNvPr id="4" name="Slide Number Placeholder 3">
            <a:extLst>
              <a:ext uri="{FF2B5EF4-FFF2-40B4-BE49-F238E27FC236}">
                <a16:creationId xmlns:a16="http://schemas.microsoft.com/office/drawing/2014/main" xmlns="" id="{DA921A95-1E1C-4CEB-B11C-C16F22D7EC6A}"/>
              </a:ext>
            </a:extLst>
          </p:cNvPr>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8448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DEA55-7B1B-4A24-9630-BEA797DF4E6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xmlns="" id="{256EE8CE-E160-4C80-88C0-865B3AAED53D}"/>
              </a:ext>
            </a:extLst>
          </p:cNvPr>
          <p:cNvSpPr>
            <a:spLocks noGrp="1"/>
          </p:cNvSpPr>
          <p:nvPr>
            <p:ph idx="1"/>
          </p:nvPr>
        </p:nvSpPr>
        <p:spPr>
          <a:xfrm>
            <a:off x="838200" y="1426129"/>
            <a:ext cx="10515600" cy="5066745"/>
          </a:xfrm>
        </p:spPr>
        <p:txBody>
          <a:bodyPr>
            <a:normAutofit/>
          </a:bodyPr>
          <a:lstStyle/>
          <a:p>
            <a:pPr marL="342900" lvl="0" indent="-342900" algn="just">
              <a:lnSpc>
                <a:spcPct val="107000"/>
              </a:lnSpc>
              <a:buFont typeface="+mj-lt"/>
              <a:buAutoNum type="arabicPeriod"/>
            </a:pPr>
            <a:r>
              <a:rPr lang="en-IN" sz="20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https://www.manythings.org/bilingual/</a:t>
            </a:r>
            <a:endParaRPr lang="en-IN" sz="20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https://github.com/fchollet/keras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2000" dirty="0">
                <a:hlinkClick r:id="rId4"/>
              </a:rPr>
              <a:t>https://keras.io/examples/nlp</a:t>
            </a:r>
            <a:endParaRPr lang="en-IN" sz="2000" dirty="0"/>
          </a:p>
          <a:p>
            <a:pPr marL="342900" lvl="0" indent="-342900" algn="just">
              <a:lnSpc>
                <a:spcPct val="107000"/>
              </a:lnSpc>
              <a:spcAft>
                <a:spcPts val="800"/>
              </a:spcAft>
              <a:buFont typeface="+mj-lt"/>
              <a:buAutoNum type="arabicPeriod"/>
            </a:pPr>
            <a:r>
              <a:rPr lang="en-IN" sz="2000" dirty="0">
                <a:hlinkClick r:id="rId5"/>
              </a:rPr>
              <a:t>https://lena-voita.github.io/nlp_course/seq2seq_and_attention.html</a:t>
            </a:r>
            <a:endParaRPr lang="en-IN" sz="2000" dirty="0"/>
          </a:p>
          <a:p>
            <a:pPr marL="342900" lvl="0" indent="-342900" algn="just">
              <a:lnSpc>
                <a:spcPct val="107000"/>
              </a:lnSpc>
              <a:spcAft>
                <a:spcPts val="800"/>
              </a:spcAft>
              <a:buFont typeface="+mj-lt"/>
              <a:buAutoNum type="arabicPeriod"/>
            </a:pPr>
            <a:r>
              <a:rPr lang="en-IN" sz="2000" dirty="0">
                <a:hlinkClick r:id="rId6"/>
              </a:rPr>
              <a:t>https://towardsdatascience.com/foundations-of-nlp-explained-bleu-score-and-wer-metrics-1a5ba06d812b</a:t>
            </a:r>
            <a:endParaRPr lang="en-IN" sz="2000" dirty="0"/>
          </a:p>
          <a:p>
            <a:pPr marL="342900" lvl="0" indent="-342900" algn="just">
              <a:lnSpc>
                <a:spcPct val="107000"/>
              </a:lnSpc>
              <a:spcAft>
                <a:spcPts val="800"/>
              </a:spcAft>
              <a:buFont typeface="+mj-lt"/>
              <a:buAutoNum type="arabicPeriod"/>
            </a:pPr>
            <a:r>
              <a:rPr lang="en-IN" sz="2000" dirty="0">
                <a:hlinkClick r:id="rId7"/>
              </a:rPr>
              <a:t>https://bayesianquest.com/2020/10/24/viii-build-and-deploy-data-science-products-machine-translation-application-build-and-deploy-using-flask/</a:t>
            </a:r>
            <a:endParaRPr lang="en-IN" sz="2000" dirty="0"/>
          </a:p>
          <a:p>
            <a:pPr marL="342900" lvl="0" indent="-342900" algn="just">
              <a:lnSpc>
                <a:spcPct val="107000"/>
              </a:lnSpc>
              <a:spcAft>
                <a:spcPts val="800"/>
              </a:spcAft>
              <a:buFont typeface="+mj-lt"/>
              <a:buAutoNum type="arabicPeriod"/>
            </a:pPr>
            <a:r>
              <a:rPr lang="en-IN" sz="2000" dirty="0">
                <a:hlinkClick r:id="rId8"/>
              </a:rPr>
              <a:t>https://jalammar.github.io/illustrated-transformer/</a:t>
            </a:r>
            <a:endParaRPr lang="en-IN" sz="2000" dirty="0"/>
          </a:p>
          <a:p>
            <a:pPr marL="342900" lvl="0" indent="-342900" algn="just">
              <a:lnSpc>
                <a:spcPct val="107000"/>
              </a:lnSpc>
              <a:spcAft>
                <a:spcPts val="800"/>
              </a:spcAft>
              <a:buFont typeface="+mj-lt"/>
              <a:buAutoNum type="arabicPeriod"/>
            </a:pPr>
            <a:r>
              <a:rPr lang="en-IN" sz="2000" dirty="0">
                <a:hlinkClick r:id="rId9"/>
              </a:rPr>
              <a:t>https://galhever.medium.com/neural-machine-translation-with-transformers-69d4bf918299</a:t>
            </a:r>
            <a:endParaRPr lang="en-IN" sz="2000" dirty="0"/>
          </a:p>
          <a:p>
            <a:pPr marL="342900" lvl="0" indent="-342900" algn="just">
              <a:lnSpc>
                <a:spcPct val="107000"/>
              </a:lnSpc>
              <a:spcAft>
                <a:spcPts val="800"/>
              </a:spcAft>
              <a:buFont typeface="+mj-lt"/>
              <a:buAutoNum type="arabicPeriod"/>
            </a:pPr>
            <a:endParaRPr lang="en-IN" sz="2000" dirty="0"/>
          </a:p>
          <a:p>
            <a:pPr marL="342900" lvl="0" indent="-342900" algn="just">
              <a:lnSpc>
                <a:spcPct val="107000"/>
              </a:lnSpc>
              <a:spcAft>
                <a:spcPts val="800"/>
              </a:spcAft>
              <a:buFont typeface="+mj-lt"/>
              <a:buAutoNum type="arabicPeriod"/>
            </a:pPr>
            <a:endParaRPr lang="en-IN" sz="2000" dirty="0"/>
          </a:p>
          <a:p>
            <a:pPr marL="342900" lvl="0" indent="-342900" algn="just">
              <a:lnSpc>
                <a:spcPct val="107000"/>
              </a:lnSpc>
              <a:spcAft>
                <a:spcPts val="800"/>
              </a:spcAft>
              <a:buFont typeface="+mj-lt"/>
              <a:buAutoNum type="arabicPeriod"/>
            </a:pPr>
            <a:endParaRPr lang="en-IN" sz="2000" dirty="0"/>
          </a:p>
        </p:txBody>
      </p:sp>
      <p:sp>
        <p:nvSpPr>
          <p:cNvPr id="4" name="Slide Number Placeholder 3">
            <a:extLst>
              <a:ext uri="{FF2B5EF4-FFF2-40B4-BE49-F238E27FC236}">
                <a16:creationId xmlns:a16="http://schemas.microsoft.com/office/drawing/2014/main" xmlns="" id="{FDCCBDA6-F992-4F7A-8BA6-14BA9BF051F9}"/>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279064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EB40918D-D318-4EFB-A098-023C5E290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52" y="956807"/>
            <a:ext cx="10421182" cy="3859697"/>
          </a:xfrm>
        </p:spPr>
      </p:pic>
      <p:sp>
        <p:nvSpPr>
          <p:cNvPr id="4" name="Slide Number Placeholder 3">
            <a:extLst>
              <a:ext uri="{FF2B5EF4-FFF2-40B4-BE49-F238E27FC236}">
                <a16:creationId xmlns:a16="http://schemas.microsoft.com/office/drawing/2014/main" xmlns="" id="{8A016BD2-6783-40A1-979D-7E3C72B11BD5}"/>
              </a:ext>
            </a:extLst>
          </p:cNvPr>
          <p:cNvSpPr>
            <a:spLocks noGrp="1"/>
          </p:cNvSpPr>
          <p:nvPr>
            <p:ph type="sldNum" sz="quarter" idx="12"/>
          </p:nvPr>
        </p:nvSpPr>
        <p:spPr/>
        <p:txBody>
          <a:bodyPr/>
          <a:lstStyle/>
          <a:p>
            <a:fld id="{BDCDBBEF-AA6C-4BA6-85B2-A17D7F280E38}" type="slidenum">
              <a:rPr lang="en-US" smtClean="0"/>
              <a:pPr/>
              <a:t>18</a:t>
            </a:fld>
            <a:endParaRPr lang="en-US"/>
          </a:p>
        </p:txBody>
      </p:sp>
      <p:sp>
        <p:nvSpPr>
          <p:cNvPr id="7" name="TextBox 6">
            <a:extLst>
              <a:ext uri="{FF2B5EF4-FFF2-40B4-BE49-F238E27FC236}">
                <a16:creationId xmlns:a16="http://schemas.microsoft.com/office/drawing/2014/main" xmlns="" id="{784C2961-BF8E-413C-AD84-D03108DEAF1C}"/>
              </a:ext>
            </a:extLst>
          </p:cNvPr>
          <p:cNvSpPr txBox="1"/>
          <p:nvPr/>
        </p:nvSpPr>
        <p:spPr>
          <a:xfrm>
            <a:off x="5113538" y="5052858"/>
            <a:ext cx="1483611" cy="369332"/>
          </a:xfrm>
          <a:prstGeom prst="rect">
            <a:avLst/>
          </a:prstGeom>
          <a:noFill/>
        </p:spPr>
        <p:txBody>
          <a:bodyPr wrap="none" rtlCol="0">
            <a:spAutoFit/>
          </a:bodyPr>
          <a:lstStyle/>
          <a:p>
            <a:r>
              <a:rPr lang="en-IN" b="1" dirty="0"/>
              <a:t>Any Queries?</a:t>
            </a:r>
          </a:p>
        </p:txBody>
      </p:sp>
    </p:spTree>
    <p:extLst>
      <p:ext uri="{BB962C8B-B14F-4D97-AF65-F5344CB8AC3E}">
        <p14:creationId xmlns:p14="http://schemas.microsoft.com/office/powerpoint/2010/main" val="310632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56A61-0C96-4C13-B6E9-BEFCC9ED2046}"/>
              </a:ext>
            </a:extLst>
          </p:cNvPr>
          <p:cNvSpPr>
            <a:spLocks noGrp="1"/>
          </p:cNvSpPr>
          <p:nvPr>
            <p:ph type="title"/>
          </p:nvPr>
        </p:nvSpPr>
        <p:spPr/>
        <p:txBody>
          <a:bodyPr/>
          <a:lstStyle/>
          <a:p>
            <a:r>
              <a:rPr lang="en-US" b="1" dirty="0">
                <a:latin typeface="Calibri" panose="020F0502020204030204" pitchFamily="34" charset="0"/>
                <a:ea typeface="Times New Roman"/>
                <a:cs typeface="Calibri" panose="020F0502020204030204" pitchFamily="34" charset="0"/>
                <a:sym typeface="Times New Roman"/>
              </a:rPr>
              <a:t>Outline</a:t>
            </a:r>
            <a:endParaRPr lang="en-IN" dirty="0"/>
          </a:p>
        </p:txBody>
      </p:sp>
      <p:sp>
        <p:nvSpPr>
          <p:cNvPr id="3" name="Content Placeholder 2">
            <a:extLst>
              <a:ext uri="{FF2B5EF4-FFF2-40B4-BE49-F238E27FC236}">
                <a16:creationId xmlns:a16="http://schemas.microsoft.com/office/drawing/2014/main" xmlns="" id="{34A433C3-BFD2-49BB-9AE7-23B000ABE889}"/>
              </a:ext>
            </a:extLst>
          </p:cNvPr>
          <p:cNvSpPr>
            <a:spLocks noGrp="1"/>
          </p:cNvSpPr>
          <p:nvPr>
            <p:ph idx="1"/>
          </p:nvPr>
        </p:nvSpPr>
        <p:spPr/>
        <p:txBody>
          <a:bodyPr/>
          <a:lstStyle/>
          <a:p>
            <a:pPr marL="228600" lvl="0" indent="-228600" algn="l" rtl="0">
              <a:lnSpc>
                <a:spcPct val="90000"/>
              </a:lnSpc>
              <a:spcBef>
                <a:spcPts val="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Introduction to Project</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Problem Formulation</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Objectives of the work </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Methodology used</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Results and Outputs</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Conclusion</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Future Scope</a:t>
            </a:r>
            <a:endParaRPr lang="en-US"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Char char="•"/>
            </a:pPr>
            <a:r>
              <a:rPr lang="en-US" dirty="0">
                <a:latin typeface="Calibri" panose="020F0502020204030204" pitchFamily="34" charset="0"/>
                <a:ea typeface="Times New Roman"/>
                <a:cs typeface="Calibri" panose="020F0502020204030204" pitchFamily="34" charset="0"/>
                <a:sym typeface="Times New Roman"/>
              </a:rPr>
              <a:t>References</a:t>
            </a:r>
            <a:endParaRPr lang="en-US" dirty="0">
              <a:latin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ts val="2800"/>
              <a:buNone/>
            </a:pPr>
            <a:endParaRPr lang="en-US" dirty="0">
              <a:latin typeface="Calibri" panose="020F0502020204030204" pitchFamily="34" charset="0"/>
              <a:cs typeface="Calibri" panose="020F0502020204030204" pitchFamily="34" charset="0"/>
            </a:endParaRPr>
          </a:p>
          <a:p>
            <a:pPr marL="228600" lvl="0" indent="-50800" algn="l" rtl="0">
              <a:lnSpc>
                <a:spcPct val="90000"/>
              </a:lnSpc>
              <a:spcBef>
                <a:spcPts val="1000"/>
              </a:spcBef>
              <a:spcAft>
                <a:spcPts val="0"/>
              </a:spcAft>
              <a:buClr>
                <a:schemeClr val="dk1"/>
              </a:buClr>
              <a:buSzPts val="2800"/>
              <a:buNone/>
            </a:pPr>
            <a:endParaRPr lang="en-US" dirty="0">
              <a:latin typeface="Calibri" panose="020F0502020204030204" pitchFamily="34" charset="0"/>
              <a:cs typeface="Calibri" panose="020F050202020403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xmlns="" id="{94B212FA-CAE4-4668-B56B-A86BAC7C16B5}"/>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36249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cs typeface="Times New Roman" pitchFamily="18" charset="0"/>
              </a:rPr>
              <a:t>Introduction</a:t>
            </a:r>
          </a:p>
        </p:txBody>
      </p:sp>
      <p:sp>
        <p:nvSpPr>
          <p:cNvPr id="3" name="Content Placeholder 2"/>
          <p:cNvSpPr>
            <a:spLocks noGrp="1"/>
          </p:cNvSpPr>
          <p:nvPr>
            <p:ph idx="1"/>
          </p:nvPr>
        </p:nvSpPr>
        <p:spPr>
          <a:xfrm>
            <a:off x="607381" y="1690688"/>
            <a:ext cx="10515600" cy="4802187"/>
          </a:xfrm>
        </p:spPr>
        <p:txBody>
          <a:bodyPr/>
          <a:lstStyle/>
          <a:p>
            <a:pPr algn="just"/>
            <a:r>
              <a:rPr lang="en-US" dirty="0">
                <a:cs typeface="Times New Roman" pitchFamily="18" charset="0"/>
              </a:rPr>
              <a:t>This application will support 5 </a:t>
            </a:r>
          </a:p>
          <a:p>
            <a:pPr marL="0" indent="0" algn="just">
              <a:buNone/>
            </a:pPr>
            <a:r>
              <a:rPr lang="en-US" dirty="0">
                <a:cs typeface="Times New Roman" pitchFamily="18" charset="0"/>
              </a:rPr>
              <a:t>most commonly spoken language around </a:t>
            </a:r>
          </a:p>
          <a:p>
            <a:pPr marL="0" indent="0" algn="just">
              <a:buNone/>
            </a:pPr>
            <a:r>
              <a:rPr lang="en-US" dirty="0">
                <a:cs typeface="Times New Roman" pitchFamily="18" charset="0"/>
              </a:rPr>
              <a:t>the world.</a:t>
            </a:r>
          </a:p>
          <a:p>
            <a:pPr algn="just"/>
            <a:r>
              <a:rPr lang="en-US" dirty="0">
                <a:cs typeface="Times New Roman" pitchFamily="18" charset="0"/>
              </a:rPr>
              <a:t>The focus of </a:t>
            </a:r>
            <a:r>
              <a:rPr lang="en-US" dirty="0" err="1">
                <a:cs typeface="Times New Roman" pitchFamily="18" charset="0"/>
              </a:rPr>
              <a:t>Translr</a:t>
            </a:r>
            <a:r>
              <a:rPr lang="en-US" dirty="0">
                <a:cs typeface="Times New Roman" pitchFamily="18" charset="0"/>
              </a:rPr>
              <a:t> is to integrate the functionalities of a language translator along with a chat application to help peers-to-peers communication in their language of their choice, into a single android based application easily available to the users.</a:t>
            </a:r>
          </a:p>
          <a:p>
            <a:pPr algn="just"/>
            <a:r>
              <a:rPr lang="en-US" dirty="0">
                <a:cs typeface="Times New Roman" pitchFamily="18" charset="0"/>
              </a:rPr>
              <a:t>This project is an application of neural machine translation which will be implemented to translate 5 commonly spoken languages.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8" name="Picture 7">
            <a:extLst>
              <a:ext uri="{FF2B5EF4-FFF2-40B4-BE49-F238E27FC236}">
                <a16:creationId xmlns:a16="http://schemas.microsoft.com/office/drawing/2014/main" xmlns="" id="{6AF5F095-BF4A-497E-A5C1-9DDAAA72D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339" y="164143"/>
            <a:ext cx="4971494" cy="3053089"/>
          </a:xfrm>
          <a:prstGeom prst="rect">
            <a:avLst/>
          </a:prstGeom>
        </p:spPr>
      </p:pic>
    </p:spTree>
    <p:extLst>
      <p:ext uri="{BB962C8B-B14F-4D97-AF65-F5344CB8AC3E}">
        <p14:creationId xmlns:p14="http://schemas.microsoft.com/office/powerpoint/2010/main" val="340101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99" y="341374"/>
            <a:ext cx="10515600" cy="1325563"/>
          </a:xfrm>
        </p:spPr>
        <p:txBody>
          <a:bodyPr>
            <a:normAutofit/>
          </a:bodyPr>
          <a:lstStyle/>
          <a:p>
            <a:r>
              <a:rPr lang="en-US" b="1" dirty="0">
                <a:latin typeface="+mn-lt"/>
                <a:cs typeface="Times New Roman" pitchFamily="18" charset="0"/>
              </a:rPr>
              <a:t>Problem Statement</a:t>
            </a:r>
          </a:p>
        </p:txBody>
      </p:sp>
      <p:sp>
        <p:nvSpPr>
          <p:cNvPr id="3" name="Content Placeholder 2"/>
          <p:cNvSpPr>
            <a:spLocks noGrp="1"/>
          </p:cNvSpPr>
          <p:nvPr>
            <p:ph idx="1"/>
          </p:nvPr>
        </p:nvSpPr>
        <p:spPr>
          <a:xfrm>
            <a:off x="850075" y="1500683"/>
            <a:ext cx="10515600" cy="4930776"/>
          </a:xfrm>
        </p:spPr>
        <p:txBody>
          <a:bodyPr>
            <a:noAutofit/>
          </a:bodyPr>
          <a:lstStyle/>
          <a:p>
            <a:pPr marL="0" indent="0" algn="just">
              <a:buNone/>
            </a:pPr>
            <a:r>
              <a:rPr lang="en-US" sz="2200" dirty="0">
                <a:cs typeface="Times New Roman" pitchFamily="18" charset="0"/>
              </a:rPr>
              <a:t>Communication is fundamental to the existence and survival of individuals, groups, societies and nations, And to do that language is the most common tool of communication Translation of language plays an important role in minimizing the communication gap between different people. A messaging application that translates texts can eradicate the linguistic gap of people around the world.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xmlns="" id="{083A8CC3-07F0-4349-A973-52E8E671588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3" r="7344" b="7914"/>
          <a:stretch/>
        </p:blipFill>
        <p:spPr>
          <a:xfrm>
            <a:off x="7717689" y="2873754"/>
            <a:ext cx="3523335" cy="3944918"/>
          </a:xfrm>
          <a:prstGeom prst="rect">
            <a:avLst/>
          </a:prstGeom>
        </p:spPr>
      </p:pic>
      <p:graphicFrame>
        <p:nvGraphicFramePr>
          <p:cNvPr id="10" name="Chart 9">
            <a:extLst>
              <a:ext uri="{FF2B5EF4-FFF2-40B4-BE49-F238E27FC236}">
                <a16:creationId xmlns:a16="http://schemas.microsoft.com/office/drawing/2014/main" xmlns="" id="{9FDCFA12-9EEF-421F-84EC-22CB39FC3A0B}"/>
              </a:ext>
            </a:extLst>
          </p:cNvPr>
          <p:cNvGraphicFramePr/>
          <p:nvPr>
            <p:extLst>
              <p:ext uri="{D42A27DB-BD31-4B8C-83A1-F6EECF244321}">
                <p14:modId xmlns:p14="http://schemas.microsoft.com/office/powerpoint/2010/main" val="3153998716"/>
              </p:ext>
            </p:extLst>
          </p:nvPr>
        </p:nvGraphicFramePr>
        <p:xfrm>
          <a:off x="576062" y="3231472"/>
          <a:ext cx="5744839" cy="34070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303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0"/>
            <a:ext cx="4994275" cy="1325563"/>
          </a:xfrm>
        </p:spPr>
        <p:txBody>
          <a:bodyPr/>
          <a:lstStyle/>
          <a:p>
            <a:r>
              <a:rPr lang="en-US" b="1" dirty="0">
                <a:latin typeface="+mn-lt"/>
                <a:cs typeface="Times New Roman" pitchFamily="18" charset="0"/>
              </a:rPr>
              <a:t>Objectives</a:t>
            </a:r>
          </a:p>
        </p:txBody>
      </p:sp>
      <p:sp>
        <p:nvSpPr>
          <p:cNvPr id="3" name="Content Placeholder 2"/>
          <p:cNvSpPr>
            <a:spLocks noGrp="1"/>
          </p:cNvSpPr>
          <p:nvPr>
            <p:ph idx="1"/>
          </p:nvPr>
        </p:nvSpPr>
        <p:spPr>
          <a:xfrm>
            <a:off x="356311" y="1893863"/>
            <a:ext cx="10515600" cy="3397228"/>
          </a:xfrm>
        </p:spPr>
        <p:txBody>
          <a:bodyPr>
            <a:normAutofit/>
          </a:bodyPr>
          <a:lstStyle/>
          <a:p>
            <a:pPr algn="just"/>
            <a:r>
              <a:rPr lang="en-IN" sz="2400" dirty="0">
                <a:cs typeface="Times New Roman" pitchFamily="18" charset="0"/>
              </a:rPr>
              <a:t>The project aims at accurate and effective translation of English to 5 most commonly spoken languages: German, Spanish, French, Hindi and Bengali.</a:t>
            </a:r>
          </a:p>
          <a:p>
            <a:pPr algn="just"/>
            <a:r>
              <a:rPr lang="en-IN" sz="2400" dirty="0">
                <a:cs typeface="Times New Roman" pitchFamily="18" charset="0"/>
              </a:rPr>
              <a:t>Develop attentional encoder decoder with LSTM and Transformer networks</a:t>
            </a:r>
          </a:p>
          <a:p>
            <a:pPr algn="just"/>
            <a:r>
              <a:rPr lang="en-IN" sz="2400" dirty="0">
                <a:cs typeface="Times New Roman" pitchFamily="18" charset="0"/>
              </a:rPr>
              <a:t>A detailed comparison of the translation models using different metrics.</a:t>
            </a:r>
          </a:p>
          <a:p>
            <a:pPr algn="just"/>
            <a:r>
              <a:rPr lang="en-IN" sz="2400" dirty="0">
                <a:cs typeface="Times New Roman" pitchFamily="18" charset="0"/>
              </a:rPr>
              <a:t>Develop an android messaging application for peer-to-peer communication in their own language.</a:t>
            </a:r>
          </a:p>
          <a:p>
            <a:pPr algn="just"/>
            <a:r>
              <a:rPr lang="en-IN" sz="2400" dirty="0">
                <a:cs typeface="Times New Roman" pitchFamily="18" charset="0"/>
              </a:rPr>
              <a:t>Make communication easy for people with different linguistic background.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120" y="285049"/>
            <a:ext cx="5467597" cy="1325563"/>
          </a:xfrm>
        </p:spPr>
        <p:txBody>
          <a:bodyPr/>
          <a:lstStyle/>
          <a:p>
            <a:r>
              <a:rPr lang="en-US" b="1" dirty="0">
                <a:latin typeface="+mn-lt"/>
                <a:cs typeface="Times New Roman" pitchFamily="18" charset="0"/>
              </a:rPr>
              <a:t>Methodology used</a:t>
            </a:r>
          </a:p>
        </p:txBody>
      </p:sp>
      <p:sp>
        <p:nvSpPr>
          <p:cNvPr id="3" name="Content Placeholder 2"/>
          <p:cNvSpPr>
            <a:spLocks noGrp="1"/>
          </p:cNvSpPr>
          <p:nvPr>
            <p:ph idx="1"/>
          </p:nvPr>
        </p:nvSpPr>
        <p:spPr>
          <a:xfrm>
            <a:off x="838200" y="1525729"/>
            <a:ext cx="10515600" cy="5013183"/>
          </a:xfrm>
        </p:spPr>
        <p:txBody>
          <a:bodyPr>
            <a:normAutofit/>
          </a:bodyPr>
          <a:lstStyle/>
          <a:p>
            <a:pPr algn="just"/>
            <a:r>
              <a:rPr lang="en-US" sz="2100" dirty="0">
                <a:cs typeface="Times New Roman" pitchFamily="18" charset="0"/>
              </a:rPr>
              <a:t>A detailed study and analysis of the datasets						 (English, German, French, Spanish, Hindi, Bengali) has been carried out in order to make the neural translation model.</a:t>
            </a:r>
          </a:p>
          <a:p>
            <a:pPr algn="just"/>
            <a:r>
              <a:rPr lang="en-US" sz="2100" dirty="0">
                <a:cs typeface="Times New Roman" pitchFamily="18" charset="0"/>
              </a:rPr>
              <a:t>NLP preprocessing will be done on datasets, such as tokenization and vectorization will be done prior to modeling.</a:t>
            </a:r>
          </a:p>
          <a:p>
            <a:pPr algn="just"/>
            <a:r>
              <a:rPr lang="en-US" sz="2100" dirty="0">
                <a:cs typeface="Times New Roman" pitchFamily="18" charset="0"/>
              </a:rPr>
              <a:t>An encoder-decoder with LSTM network will be implemented using Keras API along with transformer network with multi-head attention.</a:t>
            </a:r>
          </a:p>
          <a:p>
            <a:pPr algn="just"/>
            <a:r>
              <a:rPr lang="en-US" sz="2100" dirty="0">
                <a:cs typeface="Times New Roman" pitchFamily="18" charset="0"/>
              </a:rPr>
              <a:t>The model for different language translation will be evaluated using BLEU score and WER score.</a:t>
            </a:r>
          </a:p>
          <a:p>
            <a:pPr algn="just"/>
            <a:r>
              <a:rPr lang="en-US" sz="2100" dirty="0">
                <a:cs typeface="Times New Roman" pitchFamily="18" charset="0"/>
              </a:rPr>
              <a:t>On achieving the desired results, the model will be used for deployment using Django API Framework.</a:t>
            </a:r>
          </a:p>
          <a:p>
            <a:pPr algn="just"/>
            <a:r>
              <a:rPr lang="en-US" sz="2100" dirty="0">
                <a:cs typeface="Times New Roman" pitchFamily="18" charset="0"/>
              </a:rPr>
              <a:t>An android chat application will be developed to used the models for communication in respective languages.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823" y="154380"/>
            <a:ext cx="10515600" cy="1325563"/>
          </a:xfrm>
        </p:spPr>
        <p:txBody>
          <a:bodyPr/>
          <a:lstStyle/>
          <a:p>
            <a:r>
              <a:rPr lang="en-US" b="1" dirty="0">
                <a:latin typeface="+mn-lt"/>
                <a:cs typeface="Times New Roman" pitchFamily="18" charset="0"/>
              </a:rPr>
              <a:t>Flowchart</a:t>
            </a:r>
            <a:endParaRPr lang="en-IN" b="1" dirty="0">
              <a:latin typeface="+mn-lt"/>
              <a:cs typeface="Times New Roman"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7937" y="417786"/>
            <a:ext cx="4436126" cy="6121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736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3B0DC98-FA7E-49A4-ACCE-61E5AAF688F4}"/>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7" name="Content Placeholder 6">
            <a:extLst>
              <a:ext uri="{FF2B5EF4-FFF2-40B4-BE49-F238E27FC236}">
                <a16:creationId xmlns:a16="http://schemas.microsoft.com/office/drawing/2014/main" xmlns="" id="{FC31D73D-4250-415E-80A3-B944712805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14369" y="306379"/>
            <a:ext cx="4323426" cy="5912876"/>
          </a:xfrm>
          <a:prstGeom prst="rect">
            <a:avLst/>
          </a:prstGeom>
          <a:noFill/>
          <a:ln>
            <a:noFill/>
          </a:ln>
        </p:spPr>
      </p:pic>
      <p:pic>
        <p:nvPicPr>
          <p:cNvPr id="8" name="Picture 7">
            <a:extLst>
              <a:ext uri="{FF2B5EF4-FFF2-40B4-BE49-F238E27FC236}">
                <a16:creationId xmlns:a16="http://schemas.microsoft.com/office/drawing/2014/main" xmlns="" id="{590E2DDE-CB79-43D6-95BB-4B1016ED0478}"/>
              </a:ext>
            </a:extLst>
          </p:cNvPr>
          <p:cNvPicPr>
            <a:picLocks noChangeAspect="1"/>
          </p:cNvPicPr>
          <p:nvPr/>
        </p:nvPicPr>
        <p:blipFill rotWithShape="1">
          <a:blip r:embed="rId3">
            <a:extLst>
              <a:ext uri="{28A0092B-C50C-407E-A947-70E740481C1C}">
                <a14:useLocalDpi xmlns:a14="http://schemas.microsoft.com/office/drawing/2010/main" val="0"/>
              </a:ext>
            </a:extLst>
          </a:blip>
          <a:srcRect r="10376"/>
          <a:stretch/>
        </p:blipFill>
        <p:spPr bwMode="auto">
          <a:xfrm>
            <a:off x="906795" y="1437210"/>
            <a:ext cx="4066713" cy="3241073"/>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xmlns="" id="{096E0EDA-664B-4721-A11A-A3CA32952CB7}"/>
              </a:ext>
            </a:extLst>
          </p:cNvPr>
          <p:cNvSpPr txBox="1"/>
          <p:nvPr/>
        </p:nvSpPr>
        <p:spPr>
          <a:xfrm>
            <a:off x="801210" y="4888308"/>
            <a:ext cx="4066713" cy="369332"/>
          </a:xfrm>
          <a:prstGeom prst="rect">
            <a:avLst/>
          </a:prstGeom>
          <a:noFill/>
        </p:spPr>
        <p:txBody>
          <a:bodyPr wrap="square">
            <a:spAutoFit/>
          </a:bodyPr>
          <a:lstStyle/>
          <a:p>
            <a:r>
              <a:rPr lang="en-IN" dirty="0">
                <a:ea typeface="Times New Roman" panose="02020603050405020304" pitchFamily="18" charset="0"/>
              </a:rPr>
              <a:t>Attentional </a:t>
            </a:r>
            <a:r>
              <a:rPr lang="en-IN" sz="1800" dirty="0">
                <a:effectLst/>
                <a:ea typeface="Times New Roman" panose="02020603050405020304" pitchFamily="18" charset="0"/>
              </a:rPr>
              <a:t>Encoder-Decoder Network</a:t>
            </a:r>
            <a:endParaRPr lang="en-IN" dirty="0"/>
          </a:p>
        </p:txBody>
      </p:sp>
      <p:sp>
        <p:nvSpPr>
          <p:cNvPr id="11" name="TextBox 10">
            <a:extLst>
              <a:ext uri="{FF2B5EF4-FFF2-40B4-BE49-F238E27FC236}">
                <a16:creationId xmlns:a16="http://schemas.microsoft.com/office/drawing/2014/main" xmlns="" id="{06659F8D-D686-4D33-AAE2-2CC01B9407D5}"/>
              </a:ext>
            </a:extLst>
          </p:cNvPr>
          <p:cNvSpPr txBox="1"/>
          <p:nvPr/>
        </p:nvSpPr>
        <p:spPr>
          <a:xfrm>
            <a:off x="7335174" y="6352143"/>
            <a:ext cx="2314853" cy="369332"/>
          </a:xfrm>
          <a:prstGeom prst="rect">
            <a:avLst/>
          </a:prstGeom>
          <a:noFill/>
        </p:spPr>
        <p:txBody>
          <a:bodyPr wrap="square">
            <a:spAutoFit/>
          </a:bodyPr>
          <a:lstStyle/>
          <a:p>
            <a:r>
              <a:rPr lang="en-IN" dirty="0">
                <a:ea typeface="Times New Roman" panose="02020603050405020304" pitchFamily="18" charset="0"/>
              </a:rPr>
              <a:t>Transformer </a:t>
            </a:r>
            <a:r>
              <a:rPr lang="en-IN" sz="1800" dirty="0">
                <a:effectLst/>
                <a:ea typeface="Times New Roman" panose="02020603050405020304" pitchFamily="18" charset="0"/>
              </a:rPr>
              <a:t>Network</a:t>
            </a:r>
            <a:endParaRPr lang="en-IN" dirty="0"/>
          </a:p>
        </p:txBody>
      </p:sp>
    </p:spTree>
    <p:extLst>
      <p:ext uri="{BB962C8B-B14F-4D97-AF65-F5344CB8AC3E}">
        <p14:creationId xmlns:p14="http://schemas.microsoft.com/office/powerpoint/2010/main" val="2234956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AD824D1-DA1A-416D-A099-12936D4B698B}"/>
              </a:ext>
            </a:extLst>
          </p:cNvPr>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10" name="Picture 9">
            <a:extLst>
              <a:ext uri="{FF2B5EF4-FFF2-40B4-BE49-F238E27FC236}">
                <a16:creationId xmlns:a16="http://schemas.microsoft.com/office/drawing/2014/main" xmlns="" id="{58335513-18B0-4C42-B3FD-4D428FFBEE07}"/>
              </a:ext>
            </a:extLst>
          </p:cNvPr>
          <p:cNvPicPr>
            <a:picLocks noChangeAspect="1"/>
          </p:cNvPicPr>
          <p:nvPr/>
        </p:nvPicPr>
        <p:blipFill rotWithShape="1">
          <a:blip r:embed="rId2">
            <a:extLst>
              <a:ext uri="{28A0092B-C50C-407E-A947-70E740481C1C}">
                <a14:useLocalDpi xmlns:a14="http://schemas.microsoft.com/office/drawing/2010/main" val="0"/>
              </a:ext>
            </a:extLst>
          </a:blip>
          <a:srcRect l="4587" t="19935" r="61116" b="8867"/>
          <a:stretch/>
        </p:blipFill>
        <p:spPr>
          <a:xfrm>
            <a:off x="4055510" y="1123027"/>
            <a:ext cx="3854493" cy="4975933"/>
          </a:xfrm>
          <a:prstGeom prst="rect">
            <a:avLst/>
          </a:prstGeom>
        </p:spPr>
      </p:pic>
      <p:sp>
        <p:nvSpPr>
          <p:cNvPr id="11" name="TextBox 10">
            <a:extLst>
              <a:ext uri="{FF2B5EF4-FFF2-40B4-BE49-F238E27FC236}">
                <a16:creationId xmlns:a16="http://schemas.microsoft.com/office/drawing/2014/main" xmlns="" id="{E86D06A5-AF27-4485-9876-F97DB0507099}"/>
              </a:ext>
            </a:extLst>
          </p:cNvPr>
          <p:cNvSpPr txBox="1"/>
          <p:nvPr/>
        </p:nvSpPr>
        <p:spPr>
          <a:xfrm>
            <a:off x="1006136" y="271333"/>
            <a:ext cx="4053546" cy="523220"/>
          </a:xfrm>
          <a:prstGeom prst="rect">
            <a:avLst/>
          </a:prstGeom>
          <a:noFill/>
        </p:spPr>
        <p:txBody>
          <a:bodyPr wrap="none" rtlCol="0">
            <a:spAutoFit/>
          </a:bodyPr>
          <a:lstStyle/>
          <a:p>
            <a:r>
              <a:rPr lang="en-IN" sz="2800" b="1" dirty="0"/>
              <a:t>Some sample Translations</a:t>
            </a:r>
          </a:p>
        </p:txBody>
      </p:sp>
      <p:pic>
        <p:nvPicPr>
          <p:cNvPr id="22" name="Picture 21">
            <a:extLst>
              <a:ext uri="{FF2B5EF4-FFF2-40B4-BE49-F238E27FC236}">
                <a16:creationId xmlns:a16="http://schemas.microsoft.com/office/drawing/2014/main" xmlns="" id="{3FDF50F1-CD39-4E59-BC57-46E1A7D218AE}"/>
              </a:ext>
            </a:extLst>
          </p:cNvPr>
          <p:cNvPicPr>
            <a:picLocks noChangeAspect="1"/>
          </p:cNvPicPr>
          <p:nvPr/>
        </p:nvPicPr>
        <p:blipFill rotWithShape="1">
          <a:blip r:embed="rId3">
            <a:extLst>
              <a:ext uri="{28A0092B-C50C-407E-A947-70E740481C1C}">
                <a14:useLocalDpi xmlns:a14="http://schemas.microsoft.com/office/drawing/2010/main" val="0"/>
              </a:ext>
            </a:extLst>
          </a:blip>
          <a:srcRect l="3423" t="19805" r="60825" b="8610"/>
          <a:stretch/>
        </p:blipFill>
        <p:spPr>
          <a:xfrm>
            <a:off x="132856" y="1123027"/>
            <a:ext cx="3854493" cy="4975933"/>
          </a:xfrm>
          <a:prstGeom prst="rect">
            <a:avLst/>
          </a:prstGeom>
        </p:spPr>
      </p:pic>
      <p:sp>
        <p:nvSpPr>
          <p:cNvPr id="23" name="TextBox 22">
            <a:extLst>
              <a:ext uri="{FF2B5EF4-FFF2-40B4-BE49-F238E27FC236}">
                <a16:creationId xmlns:a16="http://schemas.microsoft.com/office/drawing/2014/main" xmlns="" id="{4C1BE82B-F954-4DA9-9D49-7F57ECA36DA6}"/>
              </a:ext>
            </a:extLst>
          </p:cNvPr>
          <p:cNvSpPr txBox="1"/>
          <p:nvPr/>
        </p:nvSpPr>
        <p:spPr>
          <a:xfrm>
            <a:off x="9297730" y="6098960"/>
            <a:ext cx="1190519" cy="523220"/>
          </a:xfrm>
          <a:prstGeom prst="rect">
            <a:avLst/>
          </a:prstGeom>
          <a:noFill/>
        </p:spPr>
        <p:txBody>
          <a:bodyPr wrap="none" rtlCol="0">
            <a:spAutoFit/>
          </a:bodyPr>
          <a:lstStyle/>
          <a:p>
            <a:r>
              <a:rPr lang="en-IN" sz="2800" dirty="0"/>
              <a:t>French</a:t>
            </a:r>
          </a:p>
        </p:txBody>
      </p:sp>
      <p:sp>
        <p:nvSpPr>
          <p:cNvPr id="24" name="TextBox 23">
            <a:extLst>
              <a:ext uri="{FF2B5EF4-FFF2-40B4-BE49-F238E27FC236}">
                <a16:creationId xmlns:a16="http://schemas.microsoft.com/office/drawing/2014/main" xmlns="" id="{078F649E-BD7C-4A34-B385-12F18D7D32F6}"/>
              </a:ext>
            </a:extLst>
          </p:cNvPr>
          <p:cNvSpPr txBox="1"/>
          <p:nvPr/>
        </p:nvSpPr>
        <p:spPr>
          <a:xfrm>
            <a:off x="1224034" y="6098960"/>
            <a:ext cx="1385316" cy="523220"/>
          </a:xfrm>
          <a:prstGeom prst="rect">
            <a:avLst/>
          </a:prstGeom>
          <a:noFill/>
        </p:spPr>
        <p:txBody>
          <a:bodyPr wrap="none" rtlCol="0">
            <a:spAutoFit/>
          </a:bodyPr>
          <a:lstStyle/>
          <a:p>
            <a:r>
              <a:rPr lang="en-IN" sz="2800" dirty="0"/>
              <a:t>German</a:t>
            </a:r>
          </a:p>
        </p:txBody>
      </p:sp>
      <p:sp>
        <p:nvSpPr>
          <p:cNvPr id="25" name="TextBox 24">
            <a:extLst>
              <a:ext uri="{FF2B5EF4-FFF2-40B4-BE49-F238E27FC236}">
                <a16:creationId xmlns:a16="http://schemas.microsoft.com/office/drawing/2014/main" xmlns="" id="{94682458-BDD0-43AA-BEDD-DD300D99A266}"/>
              </a:ext>
            </a:extLst>
          </p:cNvPr>
          <p:cNvSpPr txBox="1"/>
          <p:nvPr/>
        </p:nvSpPr>
        <p:spPr>
          <a:xfrm>
            <a:off x="5190477" y="6165824"/>
            <a:ext cx="1311578" cy="523220"/>
          </a:xfrm>
          <a:prstGeom prst="rect">
            <a:avLst/>
          </a:prstGeom>
          <a:noFill/>
        </p:spPr>
        <p:txBody>
          <a:bodyPr wrap="none" rtlCol="0">
            <a:spAutoFit/>
          </a:bodyPr>
          <a:lstStyle/>
          <a:p>
            <a:r>
              <a:rPr lang="en-IN" sz="2800" dirty="0"/>
              <a:t>Spanish</a:t>
            </a:r>
          </a:p>
        </p:txBody>
      </p:sp>
      <p:pic>
        <p:nvPicPr>
          <p:cNvPr id="26" name="Picture 25">
            <a:extLst>
              <a:ext uri="{FF2B5EF4-FFF2-40B4-BE49-F238E27FC236}">
                <a16:creationId xmlns:a16="http://schemas.microsoft.com/office/drawing/2014/main" xmlns="" id="{9FD84342-D31D-49D4-B413-D5C71860F1AE}"/>
              </a:ext>
            </a:extLst>
          </p:cNvPr>
          <p:cNvPicPr>
            <a:picLocks noChangeAspect="1"/>
          </p:cNvPicPr>
          <p:nvPr/>
        </p:nvPicPr>
        <p:blipFill rotWithShape="1">
          <a:blip r:embed="rId4">
            <a:extLst>
              <a:ext uri="{28A0092B-C50C-407E-A947-70E740481C1C}">
                <a14:useLocalDpi xmlns:a14="http://schemas.microsoft.com/office/drawing/2010/main" val="0"/>
              </a:ext>
            </a:extLst>
          </a:blip>
          <a:srcRect l="2986" t="19547" r="65485" b="8609"/>
          <a:stretch/>
        </p:blipFill>
        <p:spPr>
          <a:xfrm>
            <a:off x="7978164" y="1123027"/>
            <a:ext cx="3844032" cy="4951519"/>
          </a:xfrm>
          <a:prstGeom prst="rect">
            <a:avLst/>
          </a:prstGeom>
        </p:spPr>
      </p:pic>
    </p:spTree>
    <p:extLst>
      <p:ext uri="{BB962C8B-B14F-4D97-AF65-F5344CB8AC3E}">
        <p14:creationId xmlns:p14="http://schemas.microsoft.com/office/powerpoint/2010/main" val="2952074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188</TotalTime>
  <Words>518</Words>
  <Application>Microsoft Office PowerPoint</Application>
  <PresentationFormat>Custom</PresentationFormat>
  <Paragraphs>96</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1_Office Theme</vt:lpstr>
      <vt:lpstr>2_Office Theme</vt:lpstr>
      <vt:lpstr>Contents Slide Master</vt:lpstr>
      <vt:lpstr>PowerPoint Presentation</vt:lpstr>
      <vt:lpstr>Outline</vt:lpstr>
      <vt:lpstr>Introduction</vt:lpstr>
      <vt:lpstr>Problem Statement</vt:lpstr>
      <vt:lpstr>Objectives</vt:lpstr>
      <vt:lpstr>Methodology used</vt:lpstr>
      <vt:lpstr>Flowchart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NMR</cp:lastModifiedBy>
  <cp:revision>559</cp:revision>
  <dcterms:created xsi:type="dcterms:W3CDTF">2019-01-09T10:33:58Z</dcterms:created>
  <dcterms:modified xsi:type="dcterms:W3CDTF">2022-05-23T11:33:25Z</dcterms:modified>
</cp:coreProperties>
</file>