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2" r:id="rId4"/>
    <p:sldId id="258" r:id="rId5"/>
    <p:sldId id="267" r:id="rId6"/>
    <p:sldId id="268" r:id="rId7"/>
    <p:sldId id="259" r:id="rId8"/>
    <p:sldId id="263" r:id="rId9"/>
    <p:sldId id="264" r:id="rId10"/>
    <p:sldId id="266" r:id="rId11"/>
    <p:sldId id="260" r:id="rId12"/>
    <p:sldId id="269" r:id="rId13"/>
    <p:sldId id="270" r:id="rId14"/>
    <p:sldId id="274" r:id="rId15"/>
    <p:sldId id="273" r:id="rId16"/>
    <p:sldId id="275" r:id="rId17"/>
    <p:sldId id="276" r:id="rId18"/>
    <p:sldId id="277" r:id="rId19"/>
    <p:sldId id="280" r:id="rId20"/>
    <p:sldId id="278" r:id="rId21"/>
    <p:sldId id="281" r:id="rId22"/>
    <p:sldId id="282" r:id="rId23"/>
    <p:sldId id="285" r:id="rId24"/>
    <p:sldId id="286" r:id="rId25"/>
    <p:sldId id="28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EL SUTHAR" initials="NS" lastIdx="1" clrIdx="0">
    <p:extLst>
      <p:ext uri="{19B8F6BF-5375-455C-9EA6-DF929625EA0E}">
        <p15:presenceInfo xmlns:p15="http://schemas.microsoft.com/office/powerpoint/2012/main" userId="d7e8ce7752d44e9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83" autoAdjust="0"/>
    <p:restoredTop sz="94660"/>
  </p:normalViewPr>
  <p:slideViewPr>
    <p:cSldViewPr snapToGrid="0">
      <p:cViewPr varScale="1">
        <p:scale>
          <a:sx n="86" d="100"/>
          <a:sy n="86" d="100"/>
        </p:scale>
        <p:origin x="36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A59C9D-EBCF-4679-AF9A-E1F55B7A1E08}" type="doc">
      <dgm:prSet loTypeId="urn:microsoft.com/office/officeart/2005/8/layout/hList6" loCatId="list" qsTypeId="urn:microsoft.com/office/officeart/2005/8/quickstyle/simple3" qsCatId="simple" csTypeId="urn:microsoft.com/office/officeart/2005/8/colors/accent2_1" csCatId="accent2" phldr="1"/>
      <dgm:spPr/>
      <dgm:t>
        <a:bodyPr/>
        <a:lstStyle/>
        <a:p>
          <a:endParaRPr lang="en-IN"/>
        </a:p>
      </dgm:t>
    </dgm:pt>
    <dgm:pt modelId="{2635EFC3-290C-43F7-8C2B-E0B0A03C7FD3}">
      <dgm:prSet phldrT="[Text]" custT="1">
        <dgm:style>
          <a:lnRef idx="2">
            <a:schemeClr val="dk1"/>
          </a:lnRef>
          <a:fillRef idx="1">
            <a:schemeClr val="lt1"/>
          </a:fillRef>
          <a:effectRef idx="0">
            <a:schemeClr val="dk1"/>
          </a:effectRef>
          <a:fontRef idx="minor">
            <a:schemeClr val="dk1"/>
          </a:fontRef>
        </dgm:style>
      </dgm:prSet>
      <dgm:spPr/>
      <dgm:t>
        <a:bodyPr/>
        <a:lstStyle/>
        <a:p>
          <a:r>
            <a:rPr lang="en-IN" sz="2000" b="0" i="1" dirty="0"/>
            <a:t>A priori</a:t>
          </a:r>
          <a:r>
            <a:rPr lang="en-IN" sz="2000" b="0" i="0" dirty="0"/>
            <a:t> segmentation</a:t>
          </a:r>
          <a:endParaRPr lang="en-IN" sz="2000" dirty="0"/>
        </a:p>
      </dgm:t>
    </dgm:pt>
    <dgm:pt modelId="{987B3C20-3DCD-4DBC-B635-084B47620967}" type="parTrans" cxnId="{E6D4562F-6DF7-4C49-BE27-DB031B0242D0}">
      <dgm:prSet/>
      <dgm:spPr/>
      <dgm:t>
        <a:bodyPr/>
        <a:lstStyle/>
        <a:p>
          <a:endParaRPr lang="en-IN"/>
        </a:p>
      </dgm:t>
    </dgm:pt>
    <dgm:pt modelId="{A63309A0-D12D-4E44-B97A-41F8097A1C79}" type="sibTrans" cxnId="{E6D4562F-6DF7-4C49-BE27-DB031B0242D0}">
      <dgm:prSet/>
      <dgm:spPr/>
      <dgm:t>
        <a:bodyPr/>
        <a:lstStyle/>
        <a:p>
          <a:endParaRPr lang="en-IN"/>
        </a:p>
      </dgm:t>
    </dgm:pt>
    <dgm:pt modelId="{D54E387F-C90B-4EFC-81EB-E37411EE5C36}">
      <dgm:prSet phldrT="[Text]" custT="1">
        <dgm:style>
          <a:lnRef idx="2">
            <a:schemeClr val="dk1"/>
          </a:lnRef>
          <a:fillRef idx="1">
            <a:schemeClr val="lt1"/>
          </a:fillRef>
          <a:effectRef idx="0">
            <a:schemeClr val="dk1"/>
          </a:effectRef>
          <a:fontRef idx="minor">
            <a:schemeClr val="dk1"/>
          </a:fontRef>
        </dgm:style>
      </dgm:prSet>
      <dgm:spPr/>
      <dgm:t>
        <a:bodyPr/>
        <a:lstStyle/>
        <a:p>
          <a:r>
            <a:rPr lang="en-IN" sz="2000" b="0" i="1" dirty="0"/>
            <a:t>Needs-based</a:t>
          </a:r>
          <a:r>
            <a:rPr lang="en-IN" sz="2000" b="0" i="0" dirty="0"/>
            <a:t> segmentation</a:t>
          </a:r>
          <a:endParaRPr lang="en-IN" sz="2000" dirty="0"/>
        </a:p>
      </dgm:t>
    </dgm:pt>
    <dgm:pt modelId="{6C2E9A50-6DE5-4BDC-956E-0698839B0DB4}" type="parTrans" cxnId="{58E9BE5D-47EF-4BB8-8717-0F84EDA68F1B}">
      <dgm:prSet/>
      <dgm:spPr/>
      <dgm:t>
        <a:bodyPr/>
        <a:lstStyle/>
        <a:p>
          <a:endParaRPr lang="en-IN"/>
        </a:p>
      </dgm:t>
    </dgm:pt>
    <dgm:pt modelId="{0281566B-8B29-4AB1-8E59-6EA6045F21A5}" type="sibTrans" cxnId="{58E9BE5D-47EF-4BB8-8717-0F84EDA68F1B}">
      <dgm:prSet/>
      <dgm:spPr/>
      <dgm:t>
        <a:bodyPr/>
        <a:lstStyle/>
        <a:p>
          <a:endParaRPr lang="en-IN"/>
        </a:p>
      </dgm:t>
    </dgm:pt>
    <dgm:pt modelId="{71B97B70-485A-4268-B3DD-317EA7C56B86}">
      <dgm:prSet phldrT="[Text]" custT="1">
        <dgm:style>
          <a:lnRef idx="2">
            <a:schemeClr val="dk1"/>
          </a:lnRef>
          <a:fillRef idx="1">
            <a:schemeClr val="lt1"/>
          </a:fillRef>
          <a:effectRef idx="0">
            <a:schemeClr val="dk1"/>
          </a:effectRef>
          <a:fontRef idx="minor">
            <a:schemeClr val="dk1"/>
          </a:fontRef>
        </dgm:style>
      </dgm:prSet>
      <dgm:spPr/>
      <dgm:t>
        <a:bodyPr/>
        <a:lstStyle/>
        <a:p>
          <a:r>
            <a:rPr lang="en-IN" sz="2000" b="0" i="1" dirty="0"/>
            <a:t>Value-based </a:t>
          </a:r>
          <a:r>
            <a:rPr lang="en-IN" sz="2000" b="0" i="0" dirty="0"/>
            <a:t>segmentation</a:t>
          </a:r>
          <a:endParaRPr lang="en-IN" sz="2000" dirty="0"/>
        </a:p>
      </dgm:t>
    </dgm:pt>
    <dgm:pt modelId="{1D4FCEA4-EB5E-4923-9325-637D4A3291C5}" type="parTrans" cxnId="{0A010F69-DC1F-4929-B626-7AF4A37506C2}">
      <dgm:prSet/>
      <dgm:spPr/>
      <dgm:t>
        <a:bodyPr/>
        <a:lstStyle/>
        <a:p>
          <a:endParaRPr lang="en-IN"/>
        </a:p>
      </dgm:t>
    </dgm:pt>
    <dgm:pt modelId="{AFA624ED-A1D4-4E66-B442-C9E5276FF923}" type="sibTrans" cxnId="{0A010F69-DC1F-4929-B626-7AF4A37506C2}">
      <dgm:prSet/>
      <dgm:spPr/>
      <dgm:t>
        <a:bodyPr/>
        <a:lstStyle/>
        <a:p>
          <a:endParaRPr lang="en-IN"/>
        </a:p>
      </dgm:t>
    </dgm:pt>
    <dgm:pt modelId="{D9043A5D-1A71-4F14-8BBD-2751189C8331}" type="pres">
      <dgm:prSet presAssocID="{E9A59C9D-EBCF-4679-AF9A-E1F55B7A1E08}" presName="Name0" presStyleCnt="0">
        <dgm:presLayoutVars>
          <dgm:dir/>
          <dgm:resizeHandles val="exact"/>
        </dgm:presLayoutVars>
      </dgm:prSet>
      <dgm:spPr/>
    </dgm:pt>
    <dgm:pt modelId="{4E27AE06-2951-4902-B2F0-7114A5D3AACD}" type="pres">
      <dgm:prSet presAssocID="{2635EFC3-290C-43F7-8C2B-E0B0A03C7FD3}" presName="node" presStyleLbl="node1" presStyleIdx="0" presStyleCnt="3">
        <dgm:presLayoutVars>
          <dgm:bulletEnabled val="1"/>
        </dgm:presLayoutVars>
      </dgm:prSet>
      <dgm:spPr/>
    </dgm:pt>
    <dgm:pt modelId="{8C833546-CD07-47E1-866E-CEA4EF9672AC}" type="pres">
      <dgm:prSet presAssocID="{A63309A0-D12D-4E44-B97A-41F8097A1C79}" presName="sibTrans" presStyleCnt="0"/>
      <dgm:spPr/>
    </dgm:pt>
    <dgm:pt modelId="{8C53593E-78A9-4072-AE7E-BF96134CBEB2}" type="pres">
      <dgm:prSet presAssocID="{D54E387F-C90B-4EFC-81EB-E37411EE5C36}" presName="node" presStyleLbl="node1" presStyleIdx="1" presStyleCnt="3">
        <dgm:presLayoutVars>
          <dgm:bulletEnabled val="1"/>
        </dgm:presLayoutVars>
      </dgm:prSet>
      <dgm:spPr/>
    </dgm:pt>
    <dgm:pt modelId="{4F0ADF48-0B65-4301-BAE2-AE473841BD1B}" type="pres">
      <dgm:prSet presAssocID="{0281566B-8B29-4AB1-8E59-6EA6045F21A5}" presName="sibTrans" presStyleCnt="0"/>
      <dgm:spPr/>
    </dgm:pt>
    <dgm:pt modelId="{124E04FB-135A-435A-95F2-2CE894B9CAB0}" type="pres">
      <dgm:prSet presAssocID="{71B97B70-485A-4268-B3DD-317EA7C56B86}" presName="node" presStyleLbl="node1" presStyleIdx="2" presStyleCnt="3">
        <dgm:presLayoutVars>
          <dgm:bulletEnabled val="1"/>
        </dgm:presLayoutVars>
      </dgm:prSet>
      <dgm:spPr/>
    </dgm:pt>
  </dgm:ptLst>
  <dgm:cxnLst>
    <dgm:cxn modelId="{E6D4562F-6DF7-4C49-BE27-DB031B0242D0}" srcId="{E9A59C9D-EBCF-4679-AF9A-E1F55B7A1E08}" destId="{2635EFC3-290C-43F7-8C2B-E0B0A03C7FD3}" srcOrd="0" destOrd="0" parTransId="{987B3C20-3DCD-4DBC-B635-084B47620967}" sibTransId="{A63309A0-D12D-4E44-B97A-41F8097A1C79}"/>
    <dgm:cxn modelId="{58E9BE5D-47EF-4BB8-8717-0F84EDA68F1B}" srcId="{E9A59C9D-EBCF-4679-AF9A-E1F55B7A1E08}" destId="{D54E387F-C90B-4EFC-81EB-E37411EE5C36}" srcOrd="1" destOrd="0" parTransId="{6C2E9A50-6DE5-4BDC-956E-0698839B0DB4}" sibTransId="{0281566B-8B29-4AB1-8E59-6EA6045F21A5}"/>
    <dgm:cxn modelId="{8391E95D-58B3-41FB-AEBD-0692B7B1C384}" type="presOf" srcId="{E9A59C9D-EBCF-4679-AF9A-E1F55B7A1E08}" destId="{D9043A5D-1A71-4F14-8BBD-2751189C8331}" srcOrd="0" destOrd="0" presId="urn:microsoft.com/office/officeart/2005/8/layout/hList6"/>
    <dgm:cxn modelId="{0A010F69-DC1F-4929-B626-7AF4A37506C2}" srcId="{E9A59C9D-EBCF-4679-AF9A-E1F55B7A1E08}" destId="{71B97B70-485A-4268-B3DD-317EA7C56B86}" srcOrd="2" destOrd="0" parTransId="{1D4FCEA4-EB5E-4923-9325-637D4A3291C5}" sibTransId="{AFA624ED-A1D4-4E66-B442-C9E5276FF923}"/>
    <dgm:cxn modelId="{ACB5394C-54E4-4059-9884-37C7144A5327}" type="presOf" srcId="{2635EFC3-290C-43F7-8C2B-E0B0A03C7FD3}" destId="{4E27AE06-2951-4902-B2F0-7114A5D3AACD}" srcOrd="0" destOrd="0" presId="urn:microsoft.com/office/officeart/2005/8/layout/hList6"/>
    <dgm:cxn modelId="{9D9198BA-C8B3-4C78-B6DF-0CF6C6961336}" type="presOf" srcId="{71B97B70-485A-4268-B3DD-317EA7C56B86}" destId="{124E04FB-135A-435A-95F2-2CE894B9CAB0}" srcOrd="0" destOrd="0" presId="urn:microsoft.com/office/officeart/2005/8/layout/hList6"/>
    <dgm:cxn modelId="{1A7B42DD-0389-4790-BD05-0D028B2C5D8D}" type="presOf" srcId="{D54E387F-C90B-4EFC-81EB-E37411EE5C36}" destId="{8C53593E-78A9-4072-AE7E-BF96134CBEB2}" srcOrd="0" destOrd="0" presId="urn:microsoft.com/office/officeart/2005/8/layout/hList6"/>
    <dgm:cxn modelId="{D9CCCD14-777B-4C9A-99CD-4572E3A57547}" type="presParOf" srcId="{D9043A5D-1A71-4F14-8BBD-2751189C8331}" destId="{4E27AE06-2951-4902-B2F0-7114A5D3AACD}" srcOrd="0" destOrd="0" presId="urn:microsoft.com/office/officeart/2005/8/layout/hList6"/>
    <dgm:cxn modelId="{D798FF89-1CE1-4150-9E4D-A17826947C84}" type="presParOf" srcId="{D9043A5D-1A71-4F14-8BBD-2751189C8331}" destId="{8C833546-CD07-47E1-866E-CEA4EF9672AC}" srcOrd="1" destOrd="0" presId="urn:microsoft.com/office/officeart/2005/8/layout/hList6"/>
    <dgm:cxn modelId="{AB8746F2-55CB-471F-AC08-E3E390E321DC}" type="presParOf" srcId="{D9043A5D-1A71-4F14-8BBD-2751189C8331}" destId="{8C53593E-78A9-4072-AE7E-BF96134CBEB2}" srcOrd="2" destOrd="0" presId="urn:microsoft.com/office/officeart/2005/8/layout/hList6"/>
    <dgm:cxn modelId="{3822558D-7919-4235-A8CC-813907550E81}" type="presParOf" srcId="{D9043A5D-1A71-4F14-8BBD-2751189C8331}" destId="{4F0ADF48-0B65-4301-BAE2-AE473841BD1B}" srcOrd="3" destOrd="0" presId="urn:microsoft.com/office/officeart/2005/8/layout/hList6"/>
    <dgm:cxn modelId="{4E5B5B7F-C1E1-4DCB-B31E-8C9632FA79D5}" type="presParOf" srcId="{D9043A5D-1A71-4F14-8BBD-2751189C8331}" destId="{124E04FB-135A-435A-95F2-2CE894B9CAB0}"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44F309-00D8-48FA-8FAD-489B9A8138E3}" type="doc">
      <dgm:prSet loTypeId="urn:microsoft.com/office/officeart/2005/8/layout/matrix3" loCatId="matrix" qsTypeId="urn:microsoft.com/office/officeart/2005/8/quickstyle/3d3" qsCatId="3D" csTypeId="urn:microsoft.com/office/officeart/2005/8/colors/accent2_1" csCatId="accent2" phldr="1"/>
      <dgm:spPr/>
      <dgm:t>
        <a:bodyPr/>
        <a:lstStyle/>
        <a:p>
          <a:endParaRPr lang="en-IN"/>
        </a:p>
      </dgm:t>
    </dgm:pt>
    <dgm:pt modelId="{8F6D969F-9CA3-45B6-BA5F-A28A19D2D348}">
      <dgm:prSet phldrT="[Text]" custT="1"/>
      <dgm:spPr/>
      <dgm:t>
        <a:bodyPr/>
        <a:lstStyle/>
        <a:p>
          <a:r>
            <a:rPr lang="en-IN" sz="1200" b="0" i="0" dirty="0"/>
            <a:t>(1)</a:t>
          </a:r>
        </a:p>
        <a:p>
          <a:r>
            <a:rPr lang="en-IN" sz="1200" b="0" i="0" dirty="0"/>
            <a:t>Improving your whole product</a:t>
          </a:r>
          <a:endParaRPr lang="en-IN" sz="1200" dirty="0"/>
        </a:p>
      </dgm:t>
    </dgm:pt>
    <dgm:pt modelId="{4E49547F-56E9-4716-B509-A172F5DCE82B}" type="parTrans" cxnId="{A1294379-4385-4290-B192-57C5882A3A48}">
      <dgm:prSet/>
      <dgm:spPr/>
      <dgm:t>
        <a:bodyPr/>
        <a:lstStyle/>
        <a:p>
          <a:endParaRPr lang="en-IN"/>
        </a:p>
      </dgm:t>
    </dgm:pt>
    <dgm:pt modelId="{5AD9488C-5624-4EE3-A250-7F50C715CA87}" type="sibTrans" cxnId="{A1294379-4385-4290-B192-57C5882A3A48}">
      <dgm:prSet/>
      <dgm:spPr/>
      <dgm:t>
        <a:bodyPr/>
        <a:lstStyle/>
        <a:p>
          <a:endParaRPr lang="en-IN"/>
        </a:p>
      </dgm:t>
    </dgm:pt>
    <dgm:pt modelId="{50EE79FB-4543-45C6-AC2F-AA5D8A48D6FE}">
      <dgm:prSet phldrT="[Text]" custT="1"/>
      <dgm:spPr/>
      <dgm:t>
        <a:bodyPr/>
        <a:lstStyle/>
        <a:p>
          <a:r>
            <a:rPr lang="en-IN" sz="1200" b="0" i="0" dirty="0"/>
            <a:t>(2)</a:t>
          </a:r>
        </a:p>
        <a:p>
          <a:r>
            <a:rPr lang="en-IN" sz="1200" b="0" i="0" dirty="0"/>
            <a:t>Focusing your marketing message</a:t>
          </a:r>
          <a:endParaRPr lang="en-IN" sz="1200" dirty="0"/>
        </a:p>
      </dgm:t>
    </dgm:pt>
    <dgm:pt modelId="{0783163F-82AB-44A1-9FF7-A5385A963018}" type="parTrans" cxnId="{72445742-AF40-44FF-BF40-B4F22CE42B27}">
      <dgm:prSet/>
      <dgm:spPr/>
      <dgm:t>
        <a:bodyPr/>
        <a:lstStyle/>
        <a:p>
          <a:endParaRPr lang="en-IN"/>
        </a:p>
      </dgm:t>
    </dgm:pt>
    <dgm:pt modelId="{5F898B14-4B3E-40CF-85D3-53D7727B2804}" type="sibTrans" cxnId="{72445742-AF40-44FF-BF40-B4F22CE42B27}">
      <dgm:prSet/>
      <dgm:spPr/>
      <dgm:t>
        <a:bodyPr/>
        <a:lstStyle/>
        <a:p>
          <a:endParaRPr lang="en-IN"/>
        </a:p>
      </dgm:t>
    </dgm:pt>
    <dgm:pt modelId="{1A32CCF6-5642-4921-BFD7-7E303B3F8222}">
      <dgm:prSet phldrT="[Text]" custT="1"/>
      <dgm:spPr/>
      <dgm:t>
        <a:bodyPr/>
        <a:lstStyle/>
        <a:p>
          <a:r>
            <a:rPr lang="en-US" sz="1200" b="0" i="0" dirty="0"/>
            <a:t>(3)</a:t>
          </a:r>
        </a:p>
        <a:p>
          <a:r>
            <a:rPr lang="en-US" sz="1200" b="0" i="0" dirty="0"/>
            <a:t>Allowing your sales organization to pursue higher percentage opportunities</a:t>
          </a:r>
          <a:endParaRPr lang="en-IN" sz="1200" dirty="0"/>
        </a:p>
      </dgm:t>
    </dgm:pt>
    <dgm:pt modelId="{63E0A254-8D30-4CFC-9948-5D97D211AEE2}" type="parTrans" cxnId="{FB26522D-6D28-4750-B2DE-D23AA1505261}">
      <dgm:prSet/>
      <dgm:spPr/>
      <dgm:t>
        <a:bodyPr/>
        <a:lstStyle/>
        <a:p>
          <a:endParaRPr lang="en-IN"/>
        </a:p>
      </dgm:t>
    </dgm:pt>
    <dgm:pt modelId="{E4343FB6-1F33-404E-936C-7564C0A5B782}" type="sibTrans" cxnId="{FB26522D-6D28-4750-B2DE-D23AA1505261}">
      <dgm:prSet/>
      <dgm:spPr/>
      <dgm:t>
        <a:bodyPr/>
        <a:lstStyle/>
        <a:p>
          <a:endParaRPr lang="en-IN"/>
        </a:p>
      </dgm:t>
    </dgm:pt>
    <dgm:pt modelId="{0194BA44-1A26-484F-8ACC-106A9812C6BB}">
      <dgm:prSet phldrT="[Text]" custT="1"/>
      <dgm:spPr/>
      <dgm:t>
        <a:bodyPr anchor="ctr"/>
        <a:lstStyle/>
        <a:p>
          <a:pPr algn="ctr"/>
          <a:r>
            <a:rPr lang="en-IN" sz="1200" b="0" i="0" dirty="0"/>
            <a:t>(4)</a:t>
          </a:r>
        </a:p>
        <a:p>
          <a:pPr algn="ctr"/>
          <a:r>
            <a:rPr lang="en-IN" sz="1200" b="0" i="0" dirty="0"/>
            <a:t>Getting higher quality revenues</a:t>
          </a:r>
          <a:endParaRPr lang="en-IN" sz="1200" dirty="0"/>
        </a:p>
      </dgm:t>
    </dgm:pt>
    <dgm:pt modelId="{08173B63-813C-4357-89BD-BAAAF8548400}" type="parTrans" cxnId="{ED8047D5-D32F-42BA-A58D-ED4AE6E1F0C6}">
      <dgm:prSet/>
      <dgm:spPr/>
      <dgm:t>
        <a:bodyPr/>
        <a:lstStyle/>
        <a:p>
          <a:endParaRPr lang="en-IN"/>
        </a:p>
      </dgm:t>
    </dgm:pt>
    <dgm:pt modelId="{C4A33251-B5EA-4A57-9278-F7A49DA6311C}" type="sibTrans" cxnId="{ED8047D5-D32F-42BA-A58D-ED4AE6E1F0C6}">
      <dgm:prSet/>
      <dgm:spPr/>
      <dgm:t>
        <a:bodyPr/>
        <a:lstStyle/>
        <a:p>
          <a:endParaRPr lang="en-IN"/>
        </a:p>
      </dgm:t>
    </dgm:pt>
    <dgm:pt modelId="{A3E86FDE-A90C-4B89-9155-46D4C2AF162F}" type="pres">
      <dgm:prSet presAssocID="{7844F309-00D8-48FA-8FAD-489B9A8138E3}" presName="matrix" presStyleCnt="0">
        <dgm:presLayoutVars>
          <dgm:chMax val="1"/>
          <dgm:dir/>
          <dgm:resizeHandles val="exact"/>
        </dgm:presLayoutVars>
      </dgm:prSet>
      <dgm:spPr/>
    </dgm:pt>
    <dgm:pt modelId="{44ED0D10-02F5-48A7-A9D8-9F12B8263F27}" type="pres">
      <dgm:prSet presAssocID="{7844F309-00D8-48FA-8FAD-489B9A8138E3}" presName="diamond" presStyleLbl="bgShp" presStyleIdx="0" presStyleCnt="1"/>
      <dgm:spPr/>
    </dgm:pt>
    <dgm:pt modelId="{31B31B61-7A07-4C9E-8EE2-A72CF89618C6}" type="pres">
      <dgm:prSet presAssocID="{7844F309-00D8-48FA-8FAD-489B9A8138E3}" presName="quad1" presStyleLbl="node1" presStyleIdx="0" presStyleCnt="4">
        <dgm:presLayoutVars>
          <dgm:chMax val="0"/>
          <dgm:chPref val="0"/>
          <dgm:bulletEnabled val="1"/>
        </dgm:presLayoutVars>
      </dgm:prSet>
      <dgm:spPr/>
    </dgm:pt>
    <dgm:pt modelId="{C416B52C-B1CC-47A1-92F7-78722BE0F50D}" type="pres">
      <dgm:prSet presAssocID="{7844F309-00D8-48FA-8FAD-489B9A8138E3}" presName="quad2" presStyleLbl="node1" presStyleIdx="1" presStyleCnt="4">
        <dgm:presLayoutVars>
          <dgm:chMax val="0"/>
          <dgm:chPref val="0"/>
          <dgm:bulletEnabled val="1"/>
        </dgm:presLayoutVars>
      </dgm:prSet>
      <dgm:spPr/>
    </dgm:pt>
    <dgm:pt modelId="{7C05419B-35EF-4809-8CF0-CA1424A2D726}" type="pres">
      <dgm:prSet presAssocID="{7844F309-00D8-48FA-8FAD-489B9A8138E3}" presName="quad3" presStyleLbl="node1" presStyleIdx="2" presStyleCnt="4">
        <dgm:presLayoutVars>
          <dgm:chMax val="0"/>
          <dgm:chPref val="0"/>
          <dgm:bulletEnabled val="1"/>
        </dgm:presLayoutVars>
      </dgm:prSet>
      <dgm:spPr/>
    </dgm:pt>
    <dgm:pt modelId="{D9164490-8B26-4710-BA78-83AB17B46FC3}" type="pres">
      <dgm:prSet presAssocID="{7844F309-00D8-48FA-8FAD-489B9A8138E3}" presName="quad4" presStyleLbl="node1" presStyleIdx="3" presStyleCnt="4" custLinFactNeighborX="2201" custLinFactNeighborY="734">
        <dgm:presLayoutVars>
          <dgm:chMax val="0"/>
          <dgm:chPref val="0"/>
          <dgm:bulletEnabled val="1"/>
        </dgm:presLayoutVars>
      </dgm:prSet>
      <dgm:spPr/>
    </dgm:pt>
  </dgm:ptLst>
  <dgm:cxnLst>
    <dgm:cxn modelId="{E586A329-A2FF-4B80-94F9-7966285C9C13}" type="presOf" srcId="{8F6D969F-9CA3-45B6-BA5F-A28A19D2D348}" destId="{31B31B61-7A07-4C9E-8EE2-A72CF89618C6}" srcOrd="0" destOrd="0" presId="urn:microsoft.com/office/officeart/2005/8/layout/matrix3"/>
    <dgm:cxn modelId="{FB26522D-6D28-4750-B2DE-D23AA1505261}" srcId="{7844F309-00D8-48FA-8FAD-489B9A8138E3}" destId="{1A32CCF6-5642-4921-BFD7-7E303B3F8222}" srcOrd="2" destOrd="0" parTransId="{63E0A254-8D30-4CFC-9948-5D97D211AEE2}" sibTransId="{E4343FB6-1F33-404E-936C-7564C0A5B782}"/>
    <dgm:cxn modelId="{01030339-CF17-4F80-AEE1-574E36E11852}" type="presOf" srcId="{1A32CCF6-5642-4921-BFD7-7E303B3F8222}" destId="{7C05419B-35EF-4809-8CF0-CA1424A2D726}" srcOrd="0" destOrd="0" presId="urn:microsoft.com/office/officeart/2005/8/layout/matrix3"/>
    <dgm:cxn modelId="{72445742-AF40-44FF-BF40-B4F22CE42B27}" srcId="{7844F309-00D8-48FA-8FAD-489B9A8138E3}" destId="{50EE79FB-4543-45C6-AC2F-AA5D8A48D6FE}" srcOrd="1" destOrd="0" parTransId="{0783163F-82AB-44A1-9FF7-A5385A963018}" sibTransId="{5F898B14-4B3E-40CF-85D3-53D7727B2804}"/>
    <dgm:cxn modelId="{F0C69A6D-FCBB-46F9-B521-064947EAC860}" type="presOf" srcId="{0194BA44-1A26-484F-8ACC-106A9812C6BB}" destId="{D9164490-8B26-4710-BA78-83AB17B46FC3}" srcOrd="0" destOrd="0" presId="urn:microsoft.com/office/officeart/2005/8/layout/matrix3"/>
    <dgm:cxn modelId="{A1294379-4385-4290-B192-57C5882A3A48}" srcId="{7844F309-00D8-48FA-8FAD-489B9A8138E3}" destId="{8F6D969F-9CA3-45B6-BA5F-A28A19D2D348}" srcOrd="0" destOrd="0" parTransId="{4E49547F-56E9-4716-B509-A172F5DCE82B}" sibTransId="{5AD9488C-5624-4EE3-A250-7F50C715CA87}"/>
    <dgm:cxn modelId="{22562786-1874-4643-9BBC-083D246555CA}" type="presOf" srcId="{50EE79FB-4543-45C6-AC2F-AA5D8A48D6FE}" destId="{C416B52C-B1CC-47A1-92F7-78722BE0F50D}" srcOrd="0" destOrd="0" presId="urn:microsoft.com/office/officeart/2005/8/layout/matrix3"/>
    <dgm:cxn modelId="{ED8047D5-D32F-42BA-A58D-ED4AE6E1F0C6}" srcId="{7844F309-00D8-48FA-8FAD-489B9A8138E3}" destId="{0194BA44-1A26-484F-8ACC-106A9812C6BB}" srcOrd="3" destOrd="0" parTransId="{08173B63-813C-4357-89BD-BAAAF8548400}" sibTransId="{C4A33251-B5EA-4A57-9278-F7A49DA6311C}"/>
    <dgm:cxn modelId="{A8E46EF9-8CD4-4BCB-A740-BCBFBAF63529}" type="presOf" srcId="{7844F309-00D8-48FA-8FAD-489B9A8138E3}" destId="{A3E86FDE-A90C-4B89-9155-46D4C2AF162F}" srcOrd="0" destOrd="0" presId="urn:microsoft.com/office/officeart/2005/8/layout/matrix3"/>
    <dgm:cxn modelId="{3C409C39-B90B-4F1D-9B1E-9B893A87694F}" type="presParOf" srcId="{A3E86FDE-A90C-4B89-9155-46D4C2AF162F}" destId="{44ED0D10-02F5-48A7-A9D8-9F12B8263F27}" srcOrd="0" destOrd="0" presId="urn:microsoft.com/office/officeart/2005/8/layout/matrix3"/>
    <dgm:cxn modelId="{5BB3A75B-6A28-4136-90EF-5610A287D66C}" type="presParOf" srcId="{A3E86FDE-A90C-4B89-9155-46D4C2AF162F}" destId="{31B31B61-7A07-4C9E-8EE2-A72CF89618C6}" srcOrd="1" destOrd="0" presId="urn:microsoft.com/office/officeart/2005/8/layout/matrix3"/>
    <dgm:cxn modelId="{C5547B83-2536-4687-AFBB-06C94CA31927}" type="presParOf" srcId="{A3E86FDE-A90C-4B89-9155-46D4C2AF162F}" destId="{C416B52C-B1CC-47A1-92F7-78722BE0F50D}" srcOrd="2" destOrd="0" presId="urn:microsoft.com/office/officeart/2005/8/layout/matrix3"/>
    <dgm:cxn modelId="{28C1B641-77D7-409E-AA98-27BE7C90D660}" type="presParOf" srcId="{A3E86FDE-A90C-4B89-9155-46D4C2AF162F}" destId="{7C05419B-35EF-4809-8CF0-CA1424A2D726}" srcOrd="3" destOrd="0" presId="urn:microsoft.com/office/officeart/2005/8/layout/matrix3"/>
    <dgm:cxn modelId="{145694FA-16BA-4344-9498-009DB89D8D1C}" type="presParOf" srcId="{A3E86FDE-A90C-4B89-9155-46D4C2AF162F}" destId="{D9164490-8B26-4710-BA78-83AB17B46FC3}"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363FA9-83C5-49F1-B8BC-210ECC95F517}" type="doc">
      <dgm:prSet loTypeId="urn:microsoft.com/office/officeart/2005/8/layout/default" loCatId="list" qsTypeId="urn:microsoft.com/office/officeart/2005/8/quickstyle/simple1" qsCatId="simple" csTypeId="urn:microsoft.com/office/officeart/2005/8/colors/accent0_1" csCatId="mainScheme" phldr="1"/>
      <dgm:spPr/>
      <dgm:t>
        <a:bodyPr/>
        <a:lstStyle/>
        <a:p>
          <a:endParaRPr lang="en-IN"/>
        </a:p>
      </dgm:t>
    </dgm:pt>
    <dgm:pt modelId="{D37A6FC7-FA1D-4659-98E0-2FB6E2BE6E31}">
      <dgm:prSet phldrT="[Text]">
        <dgm:style>
          <a:lnRef idx="2">
            <a:schemeClr val="accent3"/>
          </a:lnRef>
          <a:fillRef idx="1">
            <a:schemeClr val="lt1"/>
          </a:fillRef>
          <a:effectRef idx="0">
            <a:schemeClr val="accent3"/>
          </a:effectRef>
          <a:fontRef idx="minor">
            <a:schemeClr val="dk1"/>
          </a:fontRef>
        </dgm:style>
      </dgm:prSet>
      <dgm:spPr/>
      <dgm:t>
        <a:bodyPr/>
        <a:lstStyle/>
        <a:p>
          <a:r>
            <a:rPr lang="en-US" b="0" i="0" dirty="0"/>
            <a:t>Step 1: Setting Up Your Customer Segmentation Project</a:t>
          </a:r>
          <a:endParaRPr lang="en-IN" dirty="0"/>
        </a:p>
      </dgm:t>
    </dgm:pt>
    <dgm:pt modelId="{5FEE4098-A337-4761-ACE8-33C8ECEEF142}" type="parTrans" cxnId="{4C79AD12-8763-49F4-A0F5-FC496B26CAD6}">
      <dgm:prSet/>
      <dgm:spPr/>
      <dgm:t>
        <a:bodyPr/>
        <a:lstStyle/>
        <a:p>
          <a:endParaRPr lang="en-IN"/>
        </a:p>
      </dgm:t>
    </dgm:pt>
    <dgm:pt modelId="{DEC12AB7-6597-4135-93A1-186DEDE59CA8}" type="sibTrans" cxnId="{4C79AD12-8763-49F4-A0F5-FC496B26CAD6}">
      <dgm:prSet/>
      <dgm:spPr/>
      <dgm:t>
        <a:bodyPr/>
        <a:lstStyle/>
        <a:p>
          <a:endParaRPr lang="en-IN"/>
        </a:p>
      </dgm:t>
    </dgm:pt>
    <dgm:pt modelId="{DC08F015-21BE-4D54-97A0-26414C964CC7}">
      <dgm:prSet phldrT="[Text]">
        <dgm:style>
          <a:lnRef idx="2">
            <a:schemeClr val="accent3"/>
          </a:lnRef>
          <a:fillRef idx="1">
            <a:schemeClr val="lt1"/>
          </a:fillRef>
          <a:effectRef idx="0">
            <a:schemeClr val="accent3"/>
          </a:effectRef>
          <a:fontRef idx="minor">
            <a:schemeClr val="dk1"/>
          </a:fontRef>
        </dgm:style>
      </dgm:prSet>
      <dgm:spPr/>
      <dgm:t>
        <a:bodyPr/>
        <a:lstStyle/>
        <a:p>
          <a:r>
            <a:rPr lang="en-US" b="0" i="0" dirty="0"/>
            <a:t>Step 2: Analyzing Customer Data</a:t>
          </a:r>
          <a:endParaRPr lang="en-IN" dirty="0"/>
        </a:p>
      </dgm:t>
    </dgm:pt>
    <dgm:pt modelId="{F09EFBB2-DF46-478D-83BC-E8B9D8BBFF8B}" type="parTrans" cxnId="{075133DF-3867-4ED4-9D68-DA88C994C91E}">
      <dgm:prSet/>
      <dgm:spPr/>
      <dgm:t>
        <a:bodyPr/>
        <a:lstStyle/>
        <a:p>
          <a:endParaRPr lang="en-IN"/>
        </a:p>
      </dgm:t>
    </dgm:pt>
    <dgm:pt modelId="{3DD0A896-6C54-4603-A340-D05B71CB70CC}" type="sibTrans" cxnId="{075133DF-3867-4ED4-9D68-DA88C994C91E}">
      <dgm:prSet/>
      <dgm:spPr/>
      <dgm:t>
        <a:bodyPr/>
        <a:lstStyle/>
        <a:p>
          <a:endParaRPr lang="en-IN"/>
        </a:p>
      </dgm:t>
    </dgm:pt>
    <dgm:pt modelId="{5516335B-83FD-4A6E-B808-E5B68042DABE}">
      <dgm:prSet phldrT="[Text]">
        <dgm:style>
          <a:lnRef idx="2">
            <a:schemeClr val="accent3"/>
          </a:lnRef>
          <a:fillRef idx="1">
            <a:schemeClr val="lt1"/>
          </a:fillRef>
          <a:effectRef idx="0">
            <a:schemeClr val="accent3"/>
          </a:effectRef>
          <a:fontRef idx="minor">
            <a:schemeClr val="dk1"/>
          </a:fontRef>
        </dgm:style>
      </dgm:prSet>
      <dgm:spPr/>
      <dgm:t>
        <a:bodyPr/>
        <a:lstStyle/>
        <a:p>
          <a:r>
            <a:rPr lang="en-IN" b="0" i="0" dirty="0"/>
            <a:t>Step 3: Data Collection</a:t>
          </a:r>
          <a:endParaRPr lang="en-IN" dirty="0"/>
        </a:p>
      </dgm:t>
    </dgm:pt>
    <dgm:pt modelId="{928FA971-234B-4C81-8A83-96FD4661CC4A}" type="parTrans" cxnId="{69D13C2B-1227-49B9-B784-5F0A3FC84F76}">
      <dgm:prSet/>
      <dgm:spPr/>
      <dgm:t>
        <a:bodyPr/>
        <a:lstStyle/>
        <a:p>
          <a:endParaRPr lang="en-IN"/>
        </a:p>
      </dgm:t>
    </dgm:pt>
    <dgm:pt modelId="{5D7507FB-6194-4C92-A5EA-514C3A32CC85}" type="sibTrans" cxnId="{69D13C2B-1227-49B9-B784-5F0A3FC84F76}">
      <dgm:prSet/>
      <dgm:spPr/>
      <dgm:t>
        <a:bodyPr/>
        <a:lstStyle/>
        <a:p>
          <a:endParaRPr lang="en-IN"/>
        </a:p>
      </dgm:t>
    </dgm:pt>
    <dgm:pt modelId="{9FC757F1-4810-4B2B-835D-202A1AFE2387}">
      <dgm:prSet phldrT="[Text]">
        <dgm:style>
          <a:lnRef idx="2">
            <a:schemeClr val="accent3"/>
          </a:lnRef>
          <a:fillRef idx="1">
            <a:schemeClr val="lt1"/>
          </a:fillRef>
          <a:effectRef idx="0">
            <a:schemeClr val="accent3"/>
          </a:effectRef>
          <a:fontRef idx="minor">
            <a:schemeClr val="dk1"/>
          </a:fontRef>
        </dgm:style>
      </dgm:prSet>
      <dgm:spPr/>
      <dgm:t>
        <a:bodyPr/>
        <a:lstStyle/>
        <a:p>
          <a:r>
            <a:rPr lang="en-US" b="0" i="0" dirty="0"/>
            <a:t>Step 4: Analysis and Prioritization</a:t>
          </a:r>
        </a:p>
        <a:p>
          <a:r>
            <a:rPr lang="en-US" b="0" i="0" dirty="0"/>
            <a:t>(CLUSTERING)</a:t>
          </a:r>
          <a:endParaRPr lang="en-IN" dirty="0"/>
        </a:p>
      </dgm:t>
    </dgm:pt>
    <dgm:pt modelId="{F025CA60-B5EA-4834-91AD-A9A5707C8934}" type="parTrans" cxnId="{C2130742-884D-4D05-8649-364475A9F89C}">
      <dgm:prSet/>
      <dgm:spPr/>
      <dgm:t>
        <a:bodyPr/>
        <a:lstStyle/>
        <a:p>
          <a:endParaRPr lang="en-IN"/>
        </a:p>
      </dgm:t>
    </dgm:pt>
    <dgm:pt modelId="{C7CE898C-6FD4-4436-88D7-1A01D0D49AE8}" type="sibTrans" cxnId="{C2130742-884D-4D05-8649-364475A9F89C}">
      <dgm:prSet/>
      <dgm:spPr/>
      <dgm:t>
        <a:bodyPr/>
        <a:lstStyle/>
        <a:p>
          <a:endParaRPr lang="en-IN"/>
        </a:p>
      </dgm:t>
    </dgm:pt>
    <dgm:pt modelId="{E3E2E071-0405-4F41-8210-191830F52FC3}">
      <dgm:prSet phldrT="[Text]">
        <dgm:style>
          <a:lnRef idx="2">
            <a:schemeClr val="accent3"/>
          </a:lnRef>
          <a:fillRef idx="1">
            <a:schemeClr val="lt1"/>
          </a:fillRef>
          <a:effectRef idx="0">
            <a:schemeClr val="accent3"/>
          </a:effectRef>
          <a:fontRef idx="minor">
            <a:schemeClr val="dk1"/>
          </a:fontRef>
        </dgm:style>
      </dgm:prSet>
      <dgm:spPr/>
      <dgm:t>
        <a:bodyPr/>
        <a:lstStyle/>
        <a:p>
          <a:r>
            <a:rPr lang="en-US" b="0" i="0" dirty="0"/>
            <a:t>Step 5: Presenting and Incorporating Feedback</a:t>
          </a:r>
          <a:endParaRPr lang="en-IN" dirty="0"/>
        </a:p>
      </dgm:t>
    </dgm:pt>
    <dgm:pt modelId="{539B8CC3-1F6B-457B-8485-AA05F038E821}" type="parTrans" cxnId="{A34A0497-5372-4022-BF30-2649C481750C}">
      <dgm:prSet/>
      <dgm:spPr/>
      <dgm:t>
        <a:bodyPr/>
        <a:lstStyle/>
        <a:p>
          <a:endParaRPr lang="en-IN"/>
        </a:p>
      </dgm:t>
    </dgm:pt>
    <dgm:pt modelId="{65988232-E27C-4B6B-AFA6-C7E80CEBF740}" type="sibTrans" cxnId="{A34A0497-5372-4022-BF30-2649C481750C}">
      <dgm:prSet/>
      <dgm:spPr/>
      <dgm:t>
        <a:bodyPr/>
        <a:lstStyle/>
        <a:p>
          <a:endParaRPr lang="en-IN"/>
        </a:p>
      </dgm:t>
    </dgm:pt>
    <dgm:pt modelId="{7D58A0B2-3A69-4C78-A5D8-728068B81F9F}" type="pres">
      <dgm:prSet presAssocID="{42363FA9-83C5-49F1-B8BC-210ECC95F517}" presName="diagram" presStyleCnt="0">
        <dgm:presLayoutVars>
          <dgm:dir/>
          <dgm:resizeHandles val="exact"/>
        </dgm:presLayoutVars>
      </dgm:prSet>
      <dgm:spPr/>
    </dgm:pt>
    <dgm:pt modelId="{291C1BCE-D4DE-4E8B-A033-D1712DF69308}" type="pres">
      <dgm:prSet presAssocID="{D37A6FC7-FA1D-4659-98E0-2FB6E2BE6E31}" presName="node" presStyleLbl="node1" presStyleIdx="0" presStyleCnt="5">
        <dgm:presLayoutVars>
          <dgm:bulletEnabled val="1"/>
        </dgm:presLayoutVars>
      </dgm:prSet>
      <dgm:spPr/>
    </dgm:pt>
    <dgm:pt modelId="{CFACADC3-FC23-4A9D-BF5D-15BAD5F0089F}" type="pres">
      <dgm:prSet presAssocID="{DEC12AB7-6597-4135-93A1-186DEDE59CA8}" presName="sibTrans" presStyleCnt="0"/>
      <dgm:spPr/>
    </dgm:pt>
    <dgm:pt modelId="{25498E00-512B-4F43-AFE2-1077EE2A9ABF}" type="pres">
      <dgm:prSet presAssocID="{DC08F015-21BE-4D54-97A0-26414C964CC7}" presName="node" presStyleLbl="node1" presStyleIdx="1" presStyleCnt="5">
        <dgm:presLayoutVars>
          <dgm:bulletEnabled val="1"/>
        </dgm:presLayoutVars>
      </dgm:prSet>
      <dgm:spPr/>
    </dgm:pt>
    <dgm:pt modelId="{E326DBF9-9236-487D-8556-06C52E49AFE1}" type="pres">
      <dgm:prSet presAssocID="{3DD0A896-6C54-4603-A340-D05B71CB70CC}" presName="sibTrans" presStyleCnt="0"/>
      <dgm:spPr/>
    </dgm:pt>
    <dgm:pt modelId="{E948AB30-F055-40E4-9E81-716DDBD1BE4D}" type="pres">
      <dgm:prSet presAssocID="{5516335B-83FD-4A6E-B808-E5B68042DABE}" presName="node" presStyleLbl="node1" presStyleIdx="2" presStyleCnt="5">
        <dgm:presLayoutVars>
          <dgm:bulletEnabled val="1"/>
        </dgm:presLayoutVars>
      </dgm:prSet>
      <dgm:spPr/>
    </dgm:pt>
    <dgm:pt modelId="{423A34A0-D6CF-4978-B076-D85AB76D6F65}" type="pres">
      <dgm:prSet presAssocID="{5D7507FB-6194-4C92-A5EA-514C3A32CC85}" presName="sibTrans" presStyleCnt="0"/>
      <dgm:spPr/>
    </dgm:pt>
    <dgm:pt modelId="{9E2C8EEF-9485-4F13-BF17-0A6D4D7DC2F2}" type="pres">
      <dgm:prSet presAssocID="{9FC757F1-4810-4B2B-835D-202A1AFE2387}" presName="node" presStyleLbl="node1" presStyleIdx="3" presStyleCnt="5">
        <dgm:presLayoutVars>
          <dgm:bulletEnabled val="1"/>
        </dgm:presLayoutVars>
      </dgm:prSet>
      <dgm:spPr/>
    </dgm:pt>
    <dgm:pt modelId="{4BDE040C-BAAD-44E2-85AF-5F8F06EFAC92}" type="pres">
      <dgm:prSet presAssocID="{C7CE898C-6FD4-4436-88D7-1A01D0D49AE8}" presName="sibTrans" presStyleCnt="0"/>
      <dgm:spPr/>
    </dgm:pt>
    <dgm:pt modelId="{E86D0755-6592-4CD7-AD20-00C613BEE8F5}" type="pres">
      <dgm:prSet presAssocID="{E3E2E071-0405-4F41-8210-191830F52FC3}" presName="node" presStyleLbl="node1" presStyleIdx="4" presStyleCnt="5">
        <dgm:presLayoutVars>
          <dgm:bulletEnabled val="1"/>
        </dgm:presLayoutVars>
      </dgm:prSet>
      <dgm:spPr/>
    </dgm:pt>
  </dgm:ptLst>
  <dgm:cxnLst>
    <dgm:cxn modelId="{4C79AD12-8763-49F4-A0F5-FC496B26CAD6}" srcId="{42363FA9-83C5-49F1-B8BC-210ECC95F517}" destId="{D37A6FC7-FA1D-4659-98E0-2FB6E2BE6E31}" srcOrd="0" destOrd="0" parTransId="{5FEE4098-A337-4761-ACE8-33C8ECEEF142}" sibTransId="{DEC12AB7-6597-4135-93A1-186DEDE59CA8}"/>
    <dgm:cxn modelId="{69D13C2B-1227-49B9-B784-5F0A3FC84F76}" srcId="{42363FA9-83C5-49F1-B8BC-210ECC95F517}" destId="{5516335B-83FD-4A6E-B808-E5B68042DABE}" srcOrd="2" destOrd="0" parTransId="{928FA971-234B-4C81-8A83-96FD4661CC4A}" sibTransId="{5D7507FB-6194-4C92-A5EA-514C3A32CC85}"/>
    <dgm:cxn modelId="{C2130742-884D-4D05-8649-364475A9F89C}" srcId="{42363FA9-83C5-49F1-B8BC-210ECC95F517}" destId="{9FC757F1-4810-4B2B-835D-202A1AFE2387}" srcOrd="3" destOrd="0" parTransId="{F025CA60-B5EA-4834-91AD-A9A5707C8934}" sibTransId="{C7CE898C-6FD4-4436-88D7-1A01D0D49AE8}"/>
    <dgm:cxn modelId="{0010A246-D5D1-49A3-8666-46A25D129EF2}" type="presOf" srcId="{9FC757F1-4810-4B2B-835D-202A1AFE2387}" destId="{9E2C8EEF-9485-4F13-BF17-0A6D4D7DC2F2}" srcOrd="0" destOrd="0" presId="urn:microsoft.com/office/officeart/2005/8/layout/default"/>
    <dgm:cxn modelId="{07A8BE4B-7BC7-4041-B03D-9E2C21F0275F}" type="presOf" srcId="{DC08F015-21BE-4D54-97A0-26414C964CC7}" destId="{25498E00-512B-4F43-AFE2-1077EE2A9ABF}" srcOrd="0" destOrd="0" presId="urn:microsoft.com/office/officeart/2005/8/layout/default"/>
    <dgm:cxn modelId="{4D83F27F-284E-4B29-90B3-89589F81127E}" type="presOf" srcId="{42363FA9-83C5-49F1-B8BC-210ECC95F517}" destId="{7D58A0B2-3A69-4C78-A5D8-728068B81F9F}" srcOrd="0" destOrd="0" presId="urn:microsoft.com/office/officeart/2005/8/layout/default"/>
    <dgm:cxn modelId="{BFEF7193-A3AE-4F1D-9B74-639B3934C3E8}" type="presOf" srcId="{E3E2E071-0405-4F41-8210-191830F52FC3}" destId="{E86D0755-6592-4CD7-AD20-00C613BEE8F5}" srcOrd="0" destOrd="0" presId="urn:microsoft.com/office/officeart/2005/8/layout/default"/>
    <dgm:cxn modelId="{A34A0497-5372-4022-BF30-2649C481750C}" srcId="{42363FA9-83C5-49F1-B8BC-210ECC95F517}" destId="{E3E2E071-0405-4F41-8210-191830F52FC3}" srcOrd="4" destOrd="0" parTransId="{539B8CC3-1F6B-457B-8485-AA05F038E821}" sibTransId="{65988232-E27C-4B6B-AFA6-C7E80CEBF740}"/>
    <dgm:cxn modelId="{B2B8AE9A-8AC8-403B-BFC3-41EC21E8C577}" type="presOf" srcId="{5516335B-83FD-4A6E-B808-E5B68042DABE}" destId="{E948AB30-F055-40E4-9E81-716DDBD1BE4D}" srcOrd="0" destOrd="0" presId="urn:microsoft.com/office/officeart/2005/8/layout/default"/>
    <dgm:cxn modelId="{075133DF-3867-4ED4-9D68-DA88C994C91E}" srcId="{42363FA9-83C5-49F1-B8BC-210ECC95F517}" destId="{DC08F015-21BE-4D54-97A0-26414C964CC7}" srcOrd="1" destOrd="0" parTransId="{F09EFBB2-DF46-478D-83BC-E8B9D8BBFF8B}" sibTransId="{3DD0A896-6C54-4603-A340-D05B71CB70CC}"/>
    <dgm:cxn modelId="{B43087F9-A61C-4143-9ADC-676651A38683}" type="presOf" srcId="{D37A6FC7-FA1D-4659-98E0-2FB6E2BE6E31}" destId="{291C1BCE-D4DE-4E8B-A033-D1712DF69308}" srcOrd="0" destOrd="0" presId="urn:microsoft.com/office/officeart/2005/8/layout/default"/>
    <dgm:cxn modelId="{5037519C-E2A5-4410-8B02-22C0E3C20C5A}" type="presParOf" srcId="{7D58A0B2-3A69-4C78-A5D8-728068B81F9F}" destId="{291C1BCE-D4DE-4E8B-A033-D1712DF69308}" srcOrd="0" destOrd="0" presId="urn:microsoft.com/office/officeart/2005/8/layout/default"/>
    <dgm:cxn modelId="{0F7D8BAE-F98E-4CB8-979C-C68A6D2E52DB}" type="presParOf" srcId="{7D58A0B2-3A69-4C78-A5D8-728068B81F9F}" destId="{CFACADC3-FC23-4A9D-BF5D-15BAD5F0089F}" srcOrd="1" destOrd="0" presId="urn:microsoft.com/office/officeart/2005/8/layout/default"/>
    <dgm:cxn modelId="{3D97A5A3-6215-421E-BE51-1395EE0FBACE}" type="presParOf" srcId="{7D58A0B2-3A69-4C78-A5D8-728068B81F9F}" destId="{25498E00-512B-4F43-AFE2-1077EE2A9ABF}" srcOrd="2" destOrd="0" presId="urn:microsoft.com/office/officeart/2005/8/layout/default"/>
    <dgm:cxn modelId="{E5AFBF1A-D280-4444-8C2B-C658F226514C}" type="presParOf" srcId="{7D58A0B2-3A69-4C78-A5D8-728068B81F9F}" destId="{E326DBF9-9236-487D-8556-06C52E49AFE1}" srcOrd="3" destOrd="0" presId="urn:microsoft.com/office/officeart/2005/8/layout/default"/>
    <dgm:cxn modelId="{33E3B67D-6CDC-4D69-B609-46C3FFBCCC83}" type="presParOf" srcId="{7D58A0B2-3A69-4C78-A5D8-728068B81F9F}" destId="{E948AB30-F055-40E4-9E81-716DDBD1BE4D}" srcOrd="4" destOrd="0" presId="urn:microsoft.com/office/officeart/2005/8/layout/default"/>
    <dgm:cxn modelId="{B76E8BD4-2A29-428E-9593-F0B541FB1D85}" type="presParOf" srcId="{7D58A0B2-3A69-4C78-A5D8-728068B81F9F}" destId="{423A34A0-D6CF-4978-B076-D85AB76D6F65}" srcOrd="5" destOrd="0" presId="urn:microsoft.com/office/officeart/2005/8/layout/default"/>
    <dgm:cxn modelId="{20D04FFE-F0DA-44F8-89E0-A9D537A195DD}" type="presParOf" srcId="{7D58A0B2-3A69-4C78-A5D8-728068B81F9F}" destId="{9E2C8EEF-9485-4F13-BF17-0A6D4D7DC2F2}" srcOrd="6" destOrd="0" presId="urn:microsoft.com/office/officeart/2005/8/layout/default"/>
    <dgm:cxn modelId="{E1CF07C4-6285-4C9F-B42B-43E66E0CFC85}" type="presParOf" srcId="{7D58A0B2-3A69-4C78-A5D8-728068B81F9F}" destId="{4BDE040C-BAAD-44E2-85AF-5F8F06EFAC92}" srcOrd="7" destOrd="0" presId="urn:microsoft.com/office/officeart/2005/8/layout/default"/>
    <dgm:cxn modelId="{D56B0D81-88B6-446B-9B40-6A2B0A8DD4B9}" type="presParOf" srcId="{7D58A0B2-3A69-4C78-A5D8-728068B81F9F}" destId="{E86D0755-6592-4CD7-AD20-00C613BEE8F5}"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27AE06-2951-4902-B2F0-7114A5D3AACD}">
      <dsp:nvSpPr>
        <dsp:cNvPr id="0" name=""/>
        <dsp:cNvSpPr/>
      </dsp:nvSpPr>
      <dsp:spPr>
        <a:xfrm rot="16200000">
          <a:off x="-323180" y="324124"/>
          <a:ext cx="3101975" cy="2453726"/>
        </a:xfrm>
        <a:prstGeom prst="flowChartManualOperation">
          <a:avLst/>
        </a:prstGeom>
        <a:solidFill>
          <a:schemeClr val="lt1"/>
        </a:solidFill>
        <a:ln w="127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pPr>
          <a:r>
            <a:rPr lang="en-IN" sz="2000" b="0" i="1" kern="1200" dirty="0"/>
            <a:t>A priori</a:t>
          </a:r>
          <a:r>
            <a:rPr lang="en-IN" sz="2000" b="0" i="0" kern="1200" dirty="0"/>
            <a:t> segmentation</a:t>
          </a:r>
          <a:endParaRPr lang="en-IN" sz="2000" kern="1200" dirty="0"/>
        </a:p>
      </dsp:txBody>
      <dsp:txXfrm rot="5400000">
        <a:off x="945" y="620394"/>
        <a:ext cx="2453726" cy="1861185"/>
      </dsp:txXfrm>
    </dsp:sp>
    <dsp:sp modelId="{8C53593E-78A9-4072-AE7E-BF96134CBEB2}">
      <dsp:nvSpPr>
        <dsp:cNvPr id="0" name=""/>
        <dsp:cNvSpPr/>
      </dsp:nvSpPr>
      <dsp:spPr>
        <a:xfrm rot="16200000">
          <a:off x="2314575" y="324124"/>
          <a:ext cx="3101975" cy="2453726"/>
        </a:xfrm>
        <a:prstGeom prst="flowChartManualOperation">
          <a:avLst/>
        </a:prstGeom>
        <a:solidFill>
          <a:schemeClr val="lt1"/>
        </a:solidFill>
        <a:ln w="127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pPr>
          <a:r>
            <a:rPr lang="en-IN" sz="2000" b="0" i="1" kern="1200" dirty="0"/>
            <a:t>Needs-based</a:t>
          </a:r>
          <a:r>
            <a:rPr lang="en-IN" sz="2000" b="0" i="0" kern="1200" dirty="0"/>
            <a:t> segmentation</a:t>
          </a:r>
          <a:endParaRPr lang="en-IN" sz="2000" kern="1200" dirty="0"/>
        </a:p>
      </dsp:txBody>
      <dsp:txXfrm rot="5400000">
        <a:off x="2638700" y="620394"/>
        <a:ext cx="2453726" cy="1861185"/>
      </dsp:txXfrm>
    </dsp:sp>
    <dsp:sp modelId="{124E04FB-135A-435A-95F2-2CE894B9CAB0}">
      <dsp:nvSpPr>
        <dsp:cNvPr id="0" name=""/>
        <dsp:cNvSpPr/>
      </dsp:nvSpPr>
      <dsp:spPr>
        <a:xfrm rot="16200000">
          <a:off x="4952330" y="324124"/>
          <a:ext cx="3101975" cy="2453726"/>
        </a:xfrm>
        <a:prstGeom prst="flowChartManualOperation">
          <a:avLst/>
        </a:prstGeom>
        <a:solidFill>
          <a:schemeClr val="lt1"/>
        </a:solidFill>
        <a:ln w="127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pPr>
          <a:r>
            <a:rPr lang="en-IN" sz="2000" b="0" i="1" kern="1200" dirty="0"/>
            <a:t>Value-based </a:t>
          </a:r>
          <a:r>
            <a:rPr lang="en-IN" sz="2000" b="0" i="0" kern="1200" dirty="0"/>
            <a:t>segmentation</a:t>
          </a:r>
          <a:endParaRPr lang="en-IN" sz="2000" kern="1200" dirty="0"/>
        </a:p>
      </dsp:txBody>
      <dsp:txXfrm rot="5400000">
        <a:off x="5276455" y="620394"/>
        <a:ext cx="2453726" cy="18611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ED0D10-02F5-48A7-A9D8-9F12B8263F27}">
      <dsp:nvSpPr>
        <dsp:cNvPr id="0" name=""/>
        <dsp:cNvSpPr/>
      </dsp:nvSpPr>
      <dsp:spPr>
        <a:xfrm>
          <a:off x="2314575" y="0"/>
          <a:ext cx="3101975" cy="3101975"/>
        </a:xfrm>
        <a:prstGeom prst="diamond">
          <a:avLst/>
        </a:prstGeom>
        <a:solidFill>
          <a:schemeClr val="accent2">
            <a:tint val="40000"/>
            <a:hueOff val="0"/>
            <a:satOff val="0"/>
            <a:lumOff val="0"/>
            <a:alphaOff val="0"/>
          </a:schemeClr>
        </a:solidFill>
        <a:ln w="635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31B31B61-7A07-4C9E-8EE2-A72CF89618C6}">
      <dsp:nvSpPr>
        <dsp:cNvPr id="0" name=""/>
        <dsp:cNvSpPr/>
      </dsp:nvSpPr>
      <dsp:spPr>
        <a:xfrm>
          <a:off x="2609262" y="294687"/>
          <a:ext cx="1209770" cy="1209770"/>
        </a:xfrm>
        <a:prstGeom prst="round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0" i="0" kern="1200" dirty="0"/>
            <a:t>(1)</a:t>
          </a:r>
        </a:p>
        <a:p>
          <a:pPr marL="0" lvl="0" indent="0" algn="ctr" defTabSz="533400">
            <a:lnSpc>
              <a:spcPct val="90000"/>
            </a:lnSpc>
            <a:spcBef>
              <a:spcPct val="0"/>
            </a:spcBef>
            <a:spcAft>
              <a:spcPct val="35000"/>
            </a:spcAft>
            <a:buNone/>
          </a:pPr>
          <a:r>
            <a:rPr lang="en-IN" sz="1200" b="0" i="0" kern="1200" dirty="0"/>
            <a:t>Improving your whole product</a:t>
          </a:r>
          <a:endParaRPr lang="en-IN" sz="1200" kern="1200" dirty="0"/>
        </a:p>
      </dsp:txBody>
      <dsp:txXfrm>
        <a:off x="2668318" y="353743"/>
        <a:ext cx="1091658" cy="1091658"/>
      </dsp:txXfrm>
    </dsp:sp>
    <dsp:sp modelId="{C416B52C-B1CC-47A1-92F7-78722BE0F50D}">
      <dsp:nvSpPr>
        <dsp:cNvPr id="0" name=""/>
        <dsp:cNvSpPr/>
      </dsp:nvSpPr>
      <dsp:spPr>
        <a:xfrm>
          <a:off x="3912092" y="294687"/>
          <a:ext cx="1209770" cy="1209770"/>
        </a:xfrm>
        <a:prstGeom prst="round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0" i="0" kern="1200" dirty="0"/>
            <a:t>(2)</a:t>
          </a:r>
        </a:p>
        <a:p>
          <a:pPr marL="0" lvl="0" indent="0" algn="ctr" defTabSz="533400">
            <a:lnSpc>
              <a:spcPct val="90000"/>
            </a:lnSpc>
            <a:spcBef>
              <a:spcPct val="0"/>
            </a:spcBef>
            <a:spcAft>
              <a:spcPct val="35000"/>
            </a:spcAft>
            <a:buNone/>
          </a:pPr>
          <a:r>
            <a:rPr lang="en-IN" sz="1200" b="0" i="0" kern="1200" dirty="0"/>
            <a:t>Focusing your marketing message</a:t>
          </a:r>
          <a:endParaRPr lang="en-IN" sz="1200" kern="1200" dirty="0"/>
        </a:p>
      </dsp:txBody>
      <dsp:txXfrm>
        <a:off x="3971148" y="353743"/>
        <a:ext cx="1091658" cy="1091658"/>
      </dsp:txXfrm>
    </dsp:sp>
    <dsp:sp modelId="{7C05419B-35EF-4809-8CF0-CA1424A2D726}">
      <dsp:nvSpPr>
        <dsp:cNvPr id="0" name=""/>
        <dsp:cNvSpPr/>
      </dsp:nvSpPr>
      <dsp:spPr>
        <a:xfrm>
          <a:off x="2609262" y="1597517"/>
          <a:ext cx="1209770" cy="1209770"/>
        </a:xfrm>
        <a:prstGeom prst="round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(3)</a:t>
          </a:r>
        </a:p>
        <a:p>
          <a:pPr marL="0" lvl="0" indent="0" algn="ctr" defTabSz="533400">
            <a:lnSpc>
              <a:spcPct val="90000"/>
            </a:lnSpc>
            <a:spcBef>
              <a:spcPct val="0"/>
            </a:spcBef>
            <a:spcAft>
              <a:spcPct val="35000"/>
            </a:spcAft>
            <a:buNone/>
          </a:pPr>
          <a:r>
            <a:rPr lang="en-US" sz="1200" b="0" i="0" kern="1200" dirty="0"/>
            <a:t>Allowing your sales organization to pursue higher percentage opportunities</a:t>
          </a:r>
          <a:endParaRPr lang="en-IN" sz="1200" kern="1200" dirty="0"/>
        </a:p>
      </dsp:txBody>
      <dsp:txXfrm>
        <a:off x="2668318" y="1656573"/>
        <a:ext cx="1091658" cy="1091658"/>
      </dsp:txXfrm>
    </dsp:sp>
    <dsp:sp modelId="{D9164490-8B26-4710-BA78-83AB17B46FC3}">
      <dsp:nvSpPr>
        <dsp:cNvPr id="0" name=""/>
        <dsp:cNvSpPr/>
      </dsp:nvSpPr>
      <dsp:spPr>
        <a:xfrm>
          <a:off x="3938719" y="1606396"/>
          <a:ext cx="1209770" cy="1209770"/>
        </a:xfrm>
        <a:prstGeom prst="round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0" i="0" kern="1200" dirty="0"/>
            <a:t>(4)</a:t>
          </a:r>
        </a:p>
        <a:p>
          <a:pPr marL="0" lvl="0" indent="0" algn="ctr" defTabSz="533400">
            <a:lnSpc>
              <a:spcPct val="90000"/>
            </a:lnSpc>
            <a:spcBef>
              <a:spcPct val="0"/>
            </a:spcBef>
            <a:spcAft>
              <a:spcPct val="35000"/>
            </a:spcAft>
            <a:buNone/>
          </a:pPr>
          <a:r>
            <a:rPr lang="en-IN" sz="1200" b="0" i="0" kern="1200" dirty="0"/>
            <a:t>Getting higher quality revenues</a:t>
          </a:r>
          <a:endParaRPr lang="en-IN" sz="1200" kern="1200" dirty="0"/>
        </a:p>
      </dsp:txBody>
      <dsp:txXfrm>
        <a:off x="3997775" y="1665452"/>
        <a:ext cx="1091658" cy="10916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1C1BCE-D4DE-4E8B-A033-D1712DF69308}">
      <dsp:nvSpPr>
        <dsp:cNvPr id="0" name=""/>
        <dsp:cNvSpPr/>
      </dsp:nvSpPr>
      <dsp:spPr>
        <a:xfrm>
          <a:off x="48319" y="232"/>
          <a:ext cx="2385776" cy="1431466"/>
        </a:xfrm>
        <a:prstGeom prst="rect">
          <a:avLst/>
        </a:prstGeom>
        <a:solidFill>
          <a:schemeClr val="lt1"/>
        </a:solidFill>
        <a:ln w="127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dirty="0"/>
            <a:t>Step 1: Setting Up Your Customer Segmentation Project</a:t>
          </a:r>
          <a:endParaRPr lang="en-IN" sz="2300" kern="1200" dirty="0"/>
        </a:p>
      </dsp:txBody>
      <dsp:txXfrm>
        <a:off x="48319" y="232"/>
        <a:ext cx="2385776" cy="1431466"/>
      </dsp:txXfrm>
    </dsp:sp>
    <dsp:sp modelId="{25498E00-512B-4F43-AFE2-1077EE2A9ABF}">
      <dsp:nvSpPr>
        <dsp:cNvPr id="0" name=""/>
        <dsp:cNvSpPr/>
      </dsp:nvSpPr>
      <dsp:spPr>
        <a:xfrm>
          <a:off x="2672674" y="232"/>
          <a:ext cx="2385776" cy="1431466"/>
        </a:xfrm>
        <a:prstGeom prst="rect">
          <a:avLst/>
        </a:prstGeom>
        <a:solidFill>
          <a:schemeClr val="lt1"/>
        </a:solidFill>
        <a:ln w="127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dirty="0"/>
            <a:t>Step 2: Analyzing Customer Data</a:t>
          </a:r>
          <a:endParaRPr lang="en-IN" sz="2300" kern="1200" dirty="0"/>
        </a:p>
      </dsp:txBody>
      <dsp:txXfrm>
        <a:off x="2672674" y="232"/>
        <a:ext cx="2385776" cy="1431466"/>
      </dsp:txXfrm>
    </dsp:sp>
    <dsp:sp modelId="{E948AB30-F055-40E4-9E81-716DDBD1BE4D}">
      <dsp:nvSpPr>
        <dsp:cNvPr id="0" name=""/>
        <dsp:cNvSpPr/>
      </dsp:nvSpPr>
      <dsp:spPr>
        <a:xfrm>
          <a:off x="5297028" y="232"/>
          <a:ext cx="2385776" cy="1431466"/>
        </a:xfrm>
        <a:prstGeom prst="rect">
          <a:avLst/>
        </a:prstGeom>
        <a:solidFill>
          <a:schemeClr val="lt1"/>
        </a:solidFill>
        <a:ln w="127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0" i="0" kern="1200" dirty="0"/>
            <a:t>Step 3: Data Collection</a:t>
          </a:r>
          <a:endParaRPr lang="en-IN" sz="2300" kern="1200" dirty="0"/>
        </a:p>
      </dsp:txBody>
      <dsp:txXfrm>
        <a:off x="5297028" y="232"/>
        <a:ext cx="2385776" cy="1431466"/>
      </dsp:txXfrm>
    </dsp:sp>
    <dsp:sp modelId="{9E2C8EEF-9485-4F13-BF17-0A6D4D7DC2F2}">
      <dsp:nvSpPr>
        <dsp:cNvPr id="0" name=""/>
        <dsp:cNvSpPr/>
      </dsp:nvSpPr>
      <dsp:spPr>
        <a:xfrm>
          <a:off x="1360496" y="1670276"/>
          <a:ext cx="2385776" cy="1431466"/>
        </a:xfrm>
        <a:prstGeom prst="rect">
          <a:avLst/>
        </a:prstGeom>
        <a:solidFill>
          <a:schemeClr val="lt1"/>
        </a:solidFill>
        <a:ln w="127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dirty="0"/>
            <a:t>Step 4: Analysis and Prioritization</a:t>
          </a:r>
        </a:p>
        <a:p>
          <a:pPr marL="0" lvl="0" indent="0" algn="ctr" defTabSz="1022350">
            <a:lnSpc>
              <a:spcPct val="90000"/>
            </a:lnSpc>
            <a:spcBef>
              <a:spcPct val="0"/>
            </a:spcBef>
            <a:spcAft>
              <a:spcPct val="35000"/>
            </a:spcAft>
            <a:buNone/>
          </a:pPr>
          <a:r>
            <a:rPr lang="en-US" sz="2300" b="0" i="0" kern="1200" dirty="0"/>
            <a:t>(CLUSTERING)</a:t>
          </a:r>
          <a:endParaRPr lang="en-IN" sz="2300" kern="1200" dirty="0"/>
        </a:p>
      </dsp:txBody>
      <dsp:txXfrm>
        <a:off x="1360496" y="1670276"/>
        <a:ext cx="2385776" cy="1431466"/>
      </dsp:txXfrm>
    </dsp:sp>
    <dsp:sp modelId="{E86D0755-6592-4CD7-AD20-00C613BEE8F5}">
      <dsp:nvSpPr>
        <dsp:cNvPr id="0" name=""/>
        <dsp:cNvSpPr/>
      </dsp:nvSpPr>
      <dsp:spPr>
        <a:xfrm>
          <a:off x="3984851" y="1670276"/>
          <a:ext cx="2385776" cy="1431466"/>
        </a:xfrm>
        <a:prstGeom prst="rect">
          <a:avLst/>
        </a:prstGeom>
        <a:solidFill>
          <a:schemeClr val="lt1"/>
        </a:solidFill>
        <a:ln w="127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dirty="0"/>
            <a:t>Step 5: Presenting and Incorporating Feedback</a:t>
          </a:r>
          <a:endParaRPr lang="en-IN" sz="2300" kern="1200" dirty="0"/>
        </a:p>
      </dsp:txBody>
      <dsp:txXfrm>
        <a:off x="3984851" y="1670276"/>
        <a:ext cx="2385776" cy="1431466"/>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06FCFD9-BD86-40D3-9843-582AE47CC540}" type="datetimeFigureOut">
              <a:rPr lang="en-IN" smtClean="0"/>
              <a:t>18-08-2022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32FC49-E806-4246-A2E5-2A839716867D}" type="slidenum">
              <a:rPr lang="en-IN" smtClean="0"/>
              <a:t>‹#›</a:t>
            </a:fld>
            <a:endParaRPr lang="en-IN"/>
          </a:p>
        </p:txBody>
      </p:sp>
    </p:spTree>
    <p:extLst>
      <p:ext uri="{BB962C8B-B14F-4D97-AF65-F5344CB8AC3E}">
        <p14:creationId xmlns:p14="http://schemas.microsoft.com/office/powerpoint/2010/main" val="178724446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6FCFD9-BD86-40D3-9843-582AE47CC540}" type="datetimeFigureOut">
              <a:rPr lang="en-IN" smtClean="0"/>
              <a:t>18-08-2022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32FC49-E806-4246-A2E5-2A839716867D}" type="slidenum">
              <a:rPr lang="en-IN" smtClean="0"/>
              <a:t>‹#›</a:t>
            </a:fld>
            <a:endParaRPr lang="en-IN"/>
          </a:p>
        </p:txBody>
      </p:sp>
    </p:spTree>
    <p:extLst>
      <p:ext uri="{BB962C8B-B14F-4D97-AF65-F5344CB8AC3E}">
        <p14:creationId xmlns:p14="http://schemas.microsoft.com/office/powerpoint/2010/main" val="3538832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6FCFD9-BD86-40D3-9843-582AE47CC540}" type="datetimeFigureOut">
              <a:rPr lang="en-IN" smtClean="0"/>
              <a:t>18-08-2022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32FC49-E806-4246-A2E5-2A839716867D}" type="slidenum">
              <a:rPr lang="en-IN" smtClean="0"/>
              <a:t>‹#›</a:t>
            </a:fld>
            <a:endParaRPr lang="en-IN"/>
          </a:p>
        </p:txBody>
      </p:sp>
    </p:spTree>
    <p:extLst>
      <p:ext uri="{BB962C8B-B14F-4D97-AF65-F5344CB8AC3E}">
        <p14:creationId xmlns:p14="http://schemas.microsoft.com/office/powerpoint/2010/main" val="1883305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6FCFD9-BD86-40D3-9843-582AE47CC540}" type="datetimeFigureOut">
              <a:rPr lang="en-IN" smtClean="0"/>
              <a:t>18-08-2022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32FC49-E806-4246-A2E5-2A839716867D}" type="slidenum">
              <a:rPr lang="en-IN" smtClean="0"/>
              <a:t>‹#›</a:t>
            </a:fld>
            <a:endParaRPr lang="en-IN"/>
          </a:p>
        </p:txBody>
      </p:sp>
    </p:spTree>
    <p:extLst>
      <p:ext uri="{BB962C8B-B14F-4D97-AF65-F5344CB8AC3E}">
        <p14:creationId xmlns:p14="http://schemas.microsoft.com/office/powerpoint/2010/main" val="576314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E06FCFD9-BD86-40D3-9843-582AE47CC540}" type="datetimeFigureOut">
              <a:rPr lang="en-IN" smtClean="0"/>
              <a:t>18-08-2022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32FC49-E806-4246-A2E5-2A839716867D}" type="slidenum">
              <a:rPr lang="en-IN" smtClean="0"/>
              <a:t>‹#›</a:t>
            </a:fld>
            <a:endParaRPr lang="en-IN"/>
          </a:p>
        </p:txBody>
      </p:sp>
    </p:spTree>
    <p:extLst>
      <p:ext uri="{BB962C8B-B14F-4D97-AF65-F5344CB8AC3E}">
        <p14:creationId xmlns:p14="http://schemas.microsoft.com/office/powerpoint/2010/main" val="40224877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06FCFD9-BD86-40D3-9843-582AE47CC540}" type="datetimeFigureOut">
              <a:rPr lang="en-IN" smtClean="0"/>
              <a:t>18-08-2022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E632FC49-E806-4246-A2E5-2A839716867D}" type="slidenum">
              <a:rPr lang="en-IN" smtClean="0"/>
              <a:t>‹#›</a:t>
            </a:fld>
            <a:endParaRPr lang="en-IN"/>
          </a:p>
        </p:txBody>
      </p:sp>
    </p:spTree>
    <p:extLst>
      <p:ext uri="{BB962C8B-B14F-4D97-AF65-F5344CB8AC3E}">
        <p14:creationId xmlns:p14="http://schemas.microsoft.com/office/powerpoint/2010/main" val="3558986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E06FCFD9-BD86-40D3-9843-582AE47CC540}" type="datetimeFigureOut">
              <a:rPr lang="en-IN" smtClean="0"/>
              <a:t>18-08-2022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32FC49-E806-4246-A2E5-2A839716867D}"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09115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6FCFD9-BD86-40D3-9843-582AE47CC540}" type="datetimeFigureOut">
              <a:rPr lang="en-IN" smtClean="0"/>
              <a:t>18-08-2022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32FC49-E806-4246-A2E5-2A839716867D}" type="slidenum">
              <a:rPr lang="en-IN" smtClean="0"/>
              <a:t>‹#›</a:t>
            </a:fld>
            <a:endParaRPr lang="en-IN"/>
          </a:p>
        </p:txBody>
      </p:sp>
    </p:spTree>
    <p:extLst>
      <p:ext uri="{BB962C8B-B14F-4D97-AF65-F5344CB8AC3E}">
        <p14:creationId xmlns:p14="http://schemas.microsoft.com/office/powerpoint/2010/main" val="597947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6FCFD9-BD86-40D3-9843-582AE47CC540}" type="datetimeFigureOut">
              <a:rPr lang="en-IN" smtClean="0"/>
              <a:t>18-08-2022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32FC49-E806-4246-A2E5-2A839716867D}" type="slidenum">
              <a:rPr lang="en-IN" smtClean="0"/>
              <a:t>‹#›</a:t>
            </a:fld>
            <a:endParaRPr lang="en-IN"/>
          </a:p>
        </p:txBody>
      </p:sp>
    </p:spTree>
    <p:extLst>
      <p:ext uri="{BB962C8B-B14F-4D97-AF65-F5344CB8AC3E}">
        <p14:creationId xmlns:p14="http://schemas.microsoft.com/office/powerpoint/2010/main" val="158846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E06FCFD9-BD86-40D3-9843-582AE47CC540}" type="datetimeFigureOut">
              <a:rPr lang="en-IN" smtClean="0"/>
              <a:t>18-08-2022</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E632FC49-E806-4246-A2E5-2A839716867D}" type="slidenum">
              <a:rPr lang="en-IN" smtClean="0"/>
              <a:t>‹#›</a:t>
            </a:fld>
            <a:endParaRPr lang="en-IN"/>
          </a:p>
        </p:txBody>
      </p:sp>
    </p:spTree>
    <p:extLst>
      <p:ext uri="{BB962C8B-B14F-4D97-AF65-F5344CB8AC3E}">
        <p14:creationId xmlns:p14="http://schemas.microsoft.com/office/powerpoint/2010/main" val="2055630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06FCFD9-BD86-40D3-9843-582AE47CC540}" type="datetimeFigureOut">
              <a:rPr lang="en-IN" smtClean="0"/>
              <a:t>18-08-2022</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E632FC49-E806-4246-A2E5-2A839716867D}" type="slidenum">
              <a:rPr lang="en-IN" smtClean="0"/>
              <a:t>‹#›</a:t>
            </a:fld>
            <a:endParaRPr lang="en-IN"/>
          </a:p>
        </p:txBody>
      </p:sp>
    </p:spTree>
    <p:extLst>
      <p:ext uri="{BB962C8B-B14F-4D97-AF65-F5344CB8AC3E}">
        <p14:creationId xmlns:p14="http://schemas.microsoft.com/office/powerpoint/2010/main" val="1076317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06FCFD9-BD86-40D3-9843-582AE47CC540}" type="datetimeFigureOut">
              <a:rPr lang="en-IN" smtClean="0"/>
              <a:t>18-08-2022</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632FC49-E806-4246-A2E5-2A839716867D}" type="slidenum">
              <a:rPr lang="en-IN" smtClean="0"/>
              <a:t>‹#›</a:t>
            </a:fld>
            <a:endParaRPr lang="en-IN"/>
          </a:p>
        </p:txBody>
      </p:sp>
    </p:spTree>
    <p:extLst>
      <p:ext uri="{BB962C8B-B14F-4D97-AF65-F5344CB8AC3E}">
        <p14:creationId xmlns:p14="http://schemas.microsoft.com/office/powerpoint/2010/main" val="1370651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A752B-465C-4D84-9C73-6AEB6F957329}"/>
              </a:ext>
            </a:extLst>
          </p:cNvPr>
          <p:cNvSpPr>
            <a:spLocks noGrp="1"/>
          </p:cNvSpPr>
          <p:nvPr>
            <p:ph type="ctrTitle"/>
          </p:nvPr>
        </p:nvSpPr>
        <p:spPr/>
        <p:txBody>
          <a:bodyPr/>
          <a:lstStyle/>
          <a:p>
            <a:r>
              <a:rPr lang="en-IN" dirty="0"/>
              <a:t>MINI PROJECT</a:t>
            </a:r>
          </a:p>
        </p:txBody>
      </p:sp>
      <p:sp>
        <p:nvSpPr>
          <p:cNvPr id="3" name="Subtitle 2">
            <a:extLst>
              <a:ext uri="{FF2B5EF4-FFF2-40B4-BE49-F238E27FC236}">
                <a16:creationId xmlns:a16="http://schemas.microsoft.com/office/drawing/2014/main" id="{50BD190D-2F5D-485E-BA82-009991027EF3}"/>
              </a:ext>
            </a:extLst>
          </p:cNvPr>
          <p:cNvSpPr>
            <a:spLocks noGrp="1"/>
          </p:cNvSpPr>
          <p:nvPr>
            <p:ph type="subTitle" idx="1"/>
          </p:nvPr>
        </p:nvSpPr>
        <p:spPr>
          <a:xfrm>
            <a:off x="1600200" y="4352543"/>
            <a:ext cx="8991600" cy="1844071"/>
          </a:xfrm>
        </p:spPr>
        <p:txBody>
          <a:bodyPr>
            <a:normAutofit/>
          </a:bodyPr>
          <a:lstStyle/>
          <a:p>
            <a:pPr marL="0" lvl="0" indent="0" algn="ctr" rtl="0">
              <a:spcBef>
                <a:spcPts val="0"/>
              </a:spcBef>
              <a:spcAft>
                <a:spcPts val="0"/>
              </a:spcAft>
              <a:buNone/>
            </a:pPr>
            <a:r>
              <a:rPr lang="en-US" b="1" dirty="0">
                <a:solidFill>
                  <a:schemeClr val="tx1"/>
                </a:solidFill>
                <a:latin typeface="Bahnschrift Condensed" panose="020B0502040204020203" pitchFamily="34" charset="0"/>
              </a:rPr>
              <a:t>PRESENTED BY:-</a:t>
            </a:r>
          </a:p>
          <a:p>
            <a:r>
              <a:rPr lang="en-IN" dirty="0">
                <a:solidFill>
                  <a:schemeClr val="tx1"/>
                </a:solidFill>
                <a:latin typeface="Agency FB" panose="020B0503020202020204" pitchFamily="34" charset="0"/>
              </a:rPr>
              <a:t>MAHYAVANSHI ARPIT(IU1841230027)</a:t>
            </a:r>
          </a:p>
        </p:txBody>
      </p:sp>
    </p:spTree>
    <p:extLst>
      <p:ext uri="{BB962C8B-B14F-4D97-AF65-F5344CB8AC3E}">
        <p14:creationId xmlns:p14="http://schemas.microsoft.com/office/powerpoint/2010/main" val="14090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66574BB-C7EC-45E5-A7FD-A49AF97791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1136" y="1635506"/>
            <a:ext cx="7729728" cy="3586988"/>
          </a:xfr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240749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2B964-9469-40AA-9724-B50B5636669F}"/>
              </a:ext>
            </a:extLst>
          </p:cNvPr>
          <p:cNvSpPr>
            <a:spLocks noGrp="1"/>
          </p:cNvSpPr>
          <p:nvPr>
            <p:ph type="title"/>
          </p:nvPr>
        </p:nvSpPr>
        <p:spPr/>
        <p:style>
          <a:lnRef idx="1">
            <a:schemeClr val="accent2"/>
          </a:lnRef>
          <a:fillRef idx="3">
            <a:schemeClr val="accent2"/>
          </a:fillRef>
          <a:effectRef idx="2">
            <a:schemeClr val="accent2"/>
          </a:effectRef>
          <a:fontRef idx="minor">
            <a:schemeClr val="lt1"/>
          </a:fontRef>
        </p:style>
        <p:txBody>
          <a:bodyPr>
            <a:normAutofit fontScale="90000"/>
          </a:bodyPr>
          <a:lstStyle/>
          <a:p>
            <a:br>
              <a:rPr lang="en-US" sz="3100" b="1" i="0" dirty="0">
                <a:solidFill>
                  <a:schemeClr val="bg1"/>
                </a:solidFill>
                <a:effectLst/>
                <a:latin typeface="+mj-lt"/>
              </a:rPr>
            </a:br>
            <a:r>
              <a:rPr lang="en-US" sz="3100" b="1" i="0" dirty="0">
                <a:solidFill>
                  <a:schemeClr val="bg1"/>
                </a:solidFill>
                <a:effectLst/>
                <a:latin typeface="+mj-lt"/>
              </a:rPr>
              <a:t>What</a:t>
            </a:r>
            <a:r>
              <a:rPr lang="en-US" sz="3100" b="1" i="0" dirty="0">
                <a:solidFill>
                  <a:schemeClr val="bg1"/>
                </a:solidFill>
                <a:effectLst/>
                <a:latin typeface="SourceSansPro"/>
              </a:rPr>
              <a:t> Are Companies That Use Segmentation?</a:t>
            </a:r>
            <a:br>
              <a:rPr lang="en-US" b="1" i="0" dirty="0">
                <a:solidFill>
                  <a:srgbClr val="111111"/>
                </a:solidFill>
                <a:effectLst/>
                <a:latin typeface="SourceSansPro"/>
              </a:rPr>
            </a:br>
            <a:endParaRPr lang="en-IN" b="1" dirty="0"/>
          </a:p>
        </p:txBody>
      </p:sp>
      <p:sp>
        <p:nvSpPr>
          <p:cNvPr id="3" name="Content Placeholder 2">
            <a:extLst>
              <a:ext uri="{FF2B5EF4-FFF2-40B4-BE49-F238E27FC236}">
                <a16:creationId xmlns:a16="http://schemas.microsoft.com/office/drawing/2014/main" id="{EB49F606-5AC6-489B-83E4-E110B7858B64}"/>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pPr algn="l"/>
            <a:r>
              <a:rPr lang="en-US" b="0" i="0" dirty="0">
                <a:solidFill>
                  <a:srgbClr val="111111"/>
                </a:solidFill>
                <a:effectLst/>
              </a:rPr>
              <a:t>Numerous types of businesses use </a:t>
            </a:r>
            <a:r>
              <a:rPr lang="en-US" dirty="0">
                <a:solidFill>
                  <a:schemeClr val="tx1"/>
                </a:solidFill>
              </a:rPr>
              <a:t>customer</a:t>
            </a:r>
            <a:r>
              <a:rPr lang="en-US" b="0" i="0" dirty="0">
                <a:solidFill>
                  <a:schemeClr val="tx1"/>
                </a:solidFill>
                <a:effectLst/>
              </a:rPr>
              <a:t> segmentation</a:t>
            </a:r>
            <a:r>
              <a:rPr lang="en-US" b="0" i="0" dirty="0">
                <a:solidFill>
                  <a:srgbClr val="111111"/>
                </a:solidFill>
                <a:effectLst/>
              </a:rPr>
              <a:t> to optimize their ability to sell to a wide variety of consumers, including:</a:t>
            </a:r>
          </a:p>
          <a:p>
            <a:pPr algn="l">
              <a:buFont typeface="Arial" panose="020B0604020202020204" pitchFamily="34" charset="0"/>
              <a:buChar char="•"/>
            </a:pPr>
            <a:r>
              <a:rPr lang="en-US" b="1" i="0" dirty="0">
                <a:solidFill>
                  <a:srgbClr val="111111"/>
                </a:solidFill>
                <a:effectLst/>
              </a:rPr>
              <a:t>Skincare, Haircare, And Beauty Product Manufacturers</a:t>
            </a:r>
          </a:p>
          <a:p>
            <a:pPr algn="l">
              <a:buFont typeface="Arial" panose="020B0604020202020204" pitchFamily="34" charset="0"/>
              <a:buChar char="•"/>
            </a:pPr>
            <a:r>
              <a:rPr lang="en-US" b="1" i="0" dirty="0">
                <a:solidFill>
                  <a:srgbClr val="111111"/>
                </a:solidFill>
                <a:effectLst/>
              </a:rPr>
              <a:t>Car Companies</a:t>
            </a:r>
          </a:p>
          <a:p>
            <a:pPr algn="l">
              <a:buFont typeface="Arial" panose="020B0604020202020204" pitchFamily="34" charset="0"/>
              <a:buChar char="•"/>
            </a:pPr>
            <a:r>
              <a:rPr lang="en-US" b="1" i="0" dirty="0">
                <a:solidFill>
                  <a:srgbClr val="111111"/>
                </a:solidFill>
                <a:effectLst/>
              </a:rPr>
              <a:t>Clothing And Apparel Suppliers</a:t>
            </a:r>
          </a:p>
          <a:p>
            <a:pPr algn="l">
              <a:buFont typeface="Arial" panose="020B0604020202020204" pitchFamily="34" charset="0"/>
              <a:buChar char="•"/>
            </a:pPr>
            <a:r>
              <a:rPr lang="en-US" b="1" i="0" dirty="0">
                <a:solidFill>
                  <a:srgbClr val="111111"/>
                </a:solidFill>
                <a:effectLst/>
              </a:rPr>
              <a:t>Banks And Other </a:t>
            </a:r>
            <a:r>
              <a:rPr lang="en-US" b="1" i="0" dirty="0">
                <a:solidFill>
                  <a:schemeClr val="tx1"/>
                </a:solidFill>
                <a:effectLst/>
              </a:rPr>
              <a:t>Financial Institutions</a:t>
            </a:r>
          </a:p>
          <a:p>
            <a:pPr algn="l">
              <a:buFont typeface="Arial" panose="020B0604020202020204" pitchFamily="34" charset="0"/>
              <a:buChar char="•"/>
            </a:pPr>
            <a:r>
              <a:rPr lang="en-US" b="1" i="0" dirty="0">
                <a:solidFill>
                  <a:srgbClr val="111111"/>
                </a:solidFill>
                <a:effectLst/>
              </a:rPr>
              <a:t>Television Networks And Media Outlets</a:t>
            </a:r>
          </a:p>
          <a:p>
            <a:endParaRPr lang="en-IN" dirty="0"/>
          </a:p>
        </p:txBody>
      </p:sp>
    </p:spTree>
    <p:extLst>
      <p:ext uri="{BB962C8B-B14F-4D97-AF65-F5344CB8AC3E}">
        <p14:creationId xmlns:p14="http://schemas.microsoft.com/office/powerpoint/2010/main" val="49641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218E-D2F9-43E4-B3B7-34292DB7B88C}"/>
              </a:ext>
            </a:extLst>
          </p:cNvPr>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normAutofit fontScale="90000"/>
          </a:bodyPr>
          <a:lstStyle/>
          <a:p>
            <a:r>
              <a:rPr lang="en-IN" sz="3100" b="1" i="0" dirty="0">
                <a:solidFill>
                  <a:schemeClr val="bg1"/>
                </a:solidFill>
                <a:effectLst/>
              </a:rPr>
              <a:t>Benefits of Customer Segmentation</a:t>
            </a:r>
            <a:endParaRPr lang="en-IN" b="1" dirty="0">
              <a:solidFill>
                <a:schemeClr val="bg1"/>
              </a:solidFill>
            </a:endParaRPr>
          </a:p>
        </p:txBody>
      </p:sp>
      <p:graphicFrame>
        <p:nvGraphicFramePr>
          <p:cNvPr id="6" name="Content Placeholder 5">
            <a:extLst>
              <a:ext uri="{FF2B5EF4-FFF2-40B4-BE49-F238E27FC236}">
                <a16:creationId xmlns:a16="http://schemas.microsoft.com/office/drawing/2014/main" id="{2B2BE369-CEB9-4613-8AC7-9D268EA2D403}"/>
              </a:ext>
            </a:extLst>
          </p:cNvPr>
          <p:cNvGraphicFramePr>
            <a:graphicFrameLocks noGrp="1"/>
          </p:cNvGraphicFramePr>
          <p:nvPr>
            <p:ph idx="1"/>
            <p:extLst>
              <p:ext uri="{D42A27DB-BD31-4B8C-83A1-F6EECF244321}">
                <p14:modId xmlns:p14="http://schemas.microsoft.com/office/powerpoint/2010/main" val="1247529201"/>
              </p:ext>
            </p:extLst>
          </p:nvPr>
        </p:nvGraphicFramePr>
        <p:xfrm>
          <a:off x="2230438" y="2638425"/>
          <a:ext cx="7731125" cy="310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8870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F4303-28D3-478D-977E-18E51C0CF4D4}"/>
              </a:ext>
            </a:extLst>
          </p:cNvPr>
          <p:cNvSpPr>
            <a:spLocks noGrp="1"/>
          </p:cNvSpPr>
          <p:nvPr>
            <p:ph type="title"/>
          </p:nvPr>
        </p:nvSpPr>
        <p:spPr/>
        <p:style>
          <a:lnRef idx="1">
            <a:schemeClr val="accent2"/>
          </a:lnRef>
          <a:fillRef idx="3">
            <a:schemeClr val="accent2"/>
          </a:fillRef>
          <a:effectRef idx="2">
            <a:schemeClr val="accent2"/>
          </a:effectRef>
          <a:fontRef idx="minor">
            <a:schemeClr val="lt1"/>
          </a:fontRef>
        </p:style>
        <p:txBody>
          <a:bodyPr/>
          <a:lstStyle/>
          <a:p>
            <a:r>
              <a:rPr lang="en-IN" b="1" dirty="0"/>
              <a:t>ANALYSIS:-</a:t>
            </a:r>
          </a:p>
        </p:txBody>
      </p:sp>
      <p:sp>
        <p:nvSpPr>
          <p:cNvPr id="3" name="Content Placeholder 2">
            <a:extLst>
              <a:ext uri="{FF2B5EF4-FFF2-40B4-BE49-F238E27FC236}">
                <a16:creationId xmlns:a16="http://schemas.microsoft.com/office/drawing/2014/main" id="{1BE4773F-04C0-4B3B-99D5-77EF4997D361}"/>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r>
              <a:rPr lang="en-US" dirty="0">
                <a:solidFill>
                  <a:srgbClr val="222222"/>
                </a:solidFill>
                <a:effectLst/>
              </a:rPr>
              <a:t>For a technology company moving from the startup stage to the expansion stage, that often means abandoning a non-discriminatory, </a:t>
            </a:r>
            <a:r>
              <a:rPr lang="en-US" b="1" dirty="0">
                <a:solidFill>
                  <a:srgbClr val="222222"/>
                </a:solidFill>
                <a:effectLst/>
              </a:rPr>
              <a:t>“take every customer we can get”</a:t>
            </a:r>
            <a:r>
              <a:rPr lang="en-US" dirty="0">
                <a:solidFill>
                  <a:srgbClr val="222222"/>
                </a:solidFill>
                <a:effectLst/>
              </a:rPr>
              <a:t> approach, and replacing it with a far more targeted, best current customer segment strategy.</a:t>
            </a:r>
          </a:p>
          <a:p>
            <a:r>
              <a:rPr lang="en-US" b="0" i="0" dirty="0">
                <a:solidFill>
                  <a:srgbClr val="222222"/>
                </a:solidFill>
                <a:effectLst/>
              </a:rPr>
              <a:t>Executing a customer segmentation research process is the first step toward helping a growing company make that transition. Ultimately, best current customer segmentation can help your business better define its ideal customers, identify the segments that those customers belong to, and improve overall organizational focus.</a:t>
            </a:r>
            <a:endParaRPr lang="en-IN" dirty="0"/>
          </a:p>
        </p:txBody>
      </p:sp>
    </p:spTree>
    <p:extLst>
      <p:ext uri="{BB962C8B-B14F-4D97-AF65-F5344CB8AC3E}">
        <p14:creationId xmlns:p14="http://schemas.microsoft.com/office/powerpoint/2010/main" val="1959592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DBBBF-2BE3-495F-A96D-C80281456C68}"/>
              </a:ext>
            </a:extLst>
          </p:cNvPr>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r>
              <a:rPr lang="en-IN" dirty="0"/>
              <a:t>STEPS:-</a:t>
            </a:r>
          </a:p>
        </p:txBody>
      </p:sp>
      <p:graphicFrame>
        <p:nvGraphicFramePr>
          <p:cNvPr id="4" name="Content Placeholder 3">
            <a:extLst>
              <a:ext uri="{FF2B5EF4-FFF2-40B4-BE49-F238E27FC236}">
                <a16:creationId xmlns:a16="http://schemas.microsoft.com/office/drawing/2014/main" id="{94FD490A-31AA-43DD-B817-EA26879C2E2C}"/>
              </a:ext>
            </a:extLst>
          </p:cNvPr>
          <p:cNvGraphicFramePr>
            <a:graphicFrameLocks noGrp="1"/>
          </p:cNvGraphicFramePr>
          <p:nvPr>
            <p:ph idx="1"/>
            <p:extLst>
              <p:ext uri="{D42A27DB-BD31-4B8C-83A1-F6EECF244321}">
                <p14:modId xmlns:p14="http://schemas.microsoft.com/office/powerpoint/2010/main" val="4062900197"/>
              </p:ext>
            </p:extLst>
          </p:nvPr>
        </p:nvGraphicFramePr>
        <p:xfrm>
          <a:off x="2230438" y="2638425"/>
          <a:ext cx="7731125" cy="310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6462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9808AA-A362-4639-9971-E263F7A12C6B}"/>
              </a:ext>
            </a:extLst>
          </p:cNvPr>
          <p:cNvSpPr>
            <a:spLocks noGrp="1"/>
          </p:cNvSpPr>
          <p:nvPr>
            <p:ph type="title"/>
          </p:nvPr>
        </p:nvSpPr>
        <p:spPr>
          <a:xfrm>
            <a:off x="2231136" y="2834640"/>
            <a:ext cx="7729728" cy="1188720"/>
          </a:xfrm>
        </p:spPr>
        <p:style>
          <a:lnRef idx="2">
            <a:schemeClr val="dk1"/>
          </a:lnRef>
          <a:fillRef idx="1">
            <a:schemeClr val="lt1"/>
          </a:fillRef>
          <a:effectRef idx="0">
            <a:schemeClr val="dk1"/>
          </a:effectRef>
          <a:fontRef idx="minor">
            <a:schemeClr val="dk1"/>
          </a:fontRef>
        </p:style>
        <p:txBody>
          <a:bodyPr>
            <a:normAutofit fontScale="90000"/>
          </a:bodyPr>
          <a:lstStyle/>
          <a:p>
            <a:pPr>
              <a:lnSpc>
                <a:spcPct val="150000"/>
              </a:lnSpc>
            </a:pPr>
            <a:r>
              <a:rPr lang="en-IN" b="1" dirty="0"/>
              <a:t>NOW,BEFORE ANALYSIS LET’S UNDERSTAND CLUSTERING!</a:t>
            </a:r>
          </a:p>
        </p:txBody>
      </p:sp>
    </p:spTree>
    <p:extLst>
      <p:ext uri="{BB962C8B-B14F-4D97-AF65-F5344CB8AC3E}">
        <p14:creationId xmlns:p14="http://schemas.microsoft.com/office/powerpoint/2010/main" val="3409746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E6A3-B343-46FF-AD23-512E68C848E4}"/>
              </a:ext>
            </a:extLst>
          </p:cNvPr>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r>
              <a:rPr lang="en-IN" dirty="0"/>
              <a:t>CLUSTERING:-</a:t>
            </a:r>
          </a:p>
        </p:txBody>
      </p:sp>
      <p:sp>
        <p:nvSpPr>
          <p:cNvPr id="3" name="Content Placeholder 2">
            <a:extLst>
              <a:ext uri="{FF2B5EF4-FFF2-40B4-BE49-F238E27FC236}">
                <a16:creationId xmlns:a16="http://schemas.microsoft.com/office/drawing/2014/main" id="{BF494990-CAB6-41DA-8068-747C4CDBC8A4}"/>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r>
              <a:rPr lang="en-US" b="1" i="0" dirty="0">
                <a:solidFill>
                  <a:srgbClr val="000000"/>
                </a:solidFill>
                <a:effectLst/>
              </a:rPr>
              <a:t>Clustering is a task of dividing the data sets into a certain number of clusters in such a manner that the data points belonging to a cluster have similar characteristics.</a:t>
            </a:r>
          </a:p>
          <a:p>
            <a:r>
              <a:rPr lang="en-US" b="1" i="0" dirty="0">
                <a:solidFill>
                  <a:srgbClr val="000000"/>
                </a:solidFill>
                <a:effectLst/>
              </a:rPr>
              <a:t>In other words, the clusters are regions where the density of similar data points is high. It is generally used for the analysis of the data set, to find insightful data among huge data sets and draw inferences from it.</a:t>
            </a:r>
            <a:endParaRPr lang="en-IN" b="1" dirty="0"/>
          </a:p>
        </p:txBody>
      </p:sp>
    </p:spTree>
    <p:extLst>
      <p:ext uri="{BB962C8B-B14F-4D97-AF65-F5344CB8AC3E}">
        <p14:creationId xmlns:p14="http://schemas.microsoft.com/office/powerpoint/2010/main" val="3253976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2CCA7-F1D0-4A3E-A8AC-3985B49D78BF}"/>
              </a:ext>
            </a:extLst>
          </p:cNvPr>
          <p:cNvSpPr>
            <a:spLocks noGrp="1"/>
          </p:cNvSpPr>
          <p:nvPr>
            <p:ph type="title"/>
          </p:nvPr>
        </p:nvSpPr>
        <p:spPr/>
        <p:style>
          <a:lnRef idx="1">
            <a:schemeClr val="accent2"/>
          </a:lnRef>
          <a:fillRef idx="3">
            <a:schemeClr val="accent2"/>
          </a:fillRef>
          <a:effectRef idx="2">
            <a:schemeClr val="accent2"/>
          </a:effectRef>
          <a:fontRef idx="minor">
            <a:schemeClr val="lt1"/>
          </a:fontRef>
        </p:style>
        <p:txBody>
          <a:bodyPr/>
          <a:lstStyle/>
          <a:p>
            <a:r>
              <a:rPr lang="en-IN" dirty="0"/>
              <a:t>TYPES OF CLUSTERING METHODS:-</a:t>
            </a:r>
          </a:p>
        </p:txBody>
      </p:sp>
      <p:sp>
        <p:nvSpPr>
          <p:cNvPr id="3" name="Content Placeholder 2">
            <a:extLst>
              <a:ext uri="{FF2B5EF4-FFF2-40B4-BE49-F238E27FC236}">
                <a16:creationId xmlns:a16="http://schemas.microsoft.com/office/drawing/2014/main" id="{A8F48425-BEBE-49C5-88C4-862A401CE42C}"/>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pPr marL="342900" indent="-342900">
              <a:buFont typeface="+mj-lt"/>
              <a:buAutoNum type="arabicPeriod"/>
            </a:pPr>
            <a:r>
              <a:rPr lang="en-IN" b="1" i="0" dirty="0">
                <a:solidFill>
                  <a:srgbClr val="303133"/>
                </a:solidFill>
                <a:effectLst/>
                <a:latin typeface="-apple-system"/>
              </a:rPr>
              <a:t>Density-Based Clustering</a:t>
            </a:r>
          </a:p>
          <a:p>
            <a:pPr marL="342900" indent="-342900">
              <a:buFont typeface="+mj-lt"/>
              <a:buAutoNum type="arabicPeriod"/>
            </a:pPr>
            <a:r>
              <a:rPr lang="en-US" b="1" i="0" dirty="0">
                <a:solidFill>
                  <a:srgbClr val="303133"/>
                </a:solidFill>
                <a:effectLst/>
                <a:latin typeface="-apple-system"/>
              </a:rPr>
              <a:t>DBSCAN (Density-Based Spatial Clustering of Applications with Noise)</a:t>
            </a:r>
          </a:p>
          <a:p>
            <a:pPr marL="342900" indent="-342900">
              <a:buFont typeface="+mj-lt"/>
              <a:buAutoNum type="arabicPeriod"/>
            </a:pPr>
            <a:r>
              <a:rPr lang="en-US" b="1" i="0" dirty="0">
                <a:solidFill>
                  <a:srgbClr val="303133"/>
                </a:solidFill>
                <a:effectLst/>
                <a:latin typeface="-apple-system"/>
              </a:rPr>
              <a:t>OPTICS (Ordering Points to Identify Clustering Structure)</a:t>
            </a:r>
          </a:p>
          <a:p>
            <a:pPr marL="342900" indent="-342900">
              <a:buFont typeface="+mj-lt"/>
              <a:buAutoNum type="arabicPeriod"/>
            </a:pPr>
            <a:r>
              <a:rPr lang="en-IN" b="1" i="0" dirty="0">
                <a:solidFill>
                  <a:srgbClr val="303133"/>
                </a:solidFill>
                <a:effectLst/>
                <a:latin typeface="-apple-system"/>
              </a:rPr>
              <a:t>Hierarchical Clustering</a:t>
            </a:r>
          </a:p>
          <a:p>
            <a:pPr marL="342900" indent="-342900">
              <a:buFont typeface="+mj-lt"/>
              <a:buAutoNum type="arabicPeriod"/>
            </a:pPr>
            <a:r>
              <a:rPr lang="en-IN" b="1" i="0" dirty="0">
                <a:solidFill>
                  <a:srgbClr val="303133"/>
                </a:solidFill>
                <a:effectLst/>
                <a:latin typeface="-apple-system"/>
              </a:rPr>
              <a:t>Fuzzy Clustering</a:t>
            </a:r>
          </a:p>
          <a:p>
            <a:pPr marL="342900" indent="-342900">
              <a:buFont typeface="+mj-lt"/>
              <a:buAutoNum type="arabicPeriod"/>
            </a:pPr>
            <a:r>
              <a:rPr lang="en-IN" b="1" i="0" dirty="0">
                <a:solidFill>
                  <a:srgbClr val="303133"/>
                </a:solidFill>
                <a:effectLst/>
                <a:latin typeface="-apple-system"/>
              </a:rPr>
              <a:t>Partitioning Clustering</a:t>
            </a:r>
          </a:p>
          <a:p>
            <a:pPr marL="0" indent="0">
              <a:buNone/>
            </a:pPr>
            <a:endParaRPr lang="en-IN" dirty="0"/>
          </a:p>
        </p:txBody>
      </p:sp>
      <p:cxnSp>
        <p:nvCxnSpPr>
          <p:cNvPr id="7" name="Straight Arrow Connector 6">
            <a:extLst>
              <a:ext uri="{FF2B5EF4-FFF2-40B4-BE49-F238E27FC236}">
                <a16:creationId xmlns:a16="http://schemas.microsoft.com/office/drawing/2014/main" id="{90314DF3-503E-4A27-898F-DAEABD60C0D4}"/>
              </a:ext>
            </a:extLst>
          </p:cNvPr>
          <p:cNvCxnSpPr>
            <a:cxnSpLocks/>
          </p:cNvCxnSpPr>
          <p:nvPr/>
        </p:nvCxnSpPr>
        <p:spPr>
          <a:xfrm flipH="1">
            <a:off x="4847208" y="4829452"/>
            <a:ext cx="923277" cy="0"/>
          </a:xfrm>
          <a:prstGeom prst="straightConnector1">
            <a:avLst/>
          </a:prstGeom>
          <a:ln>
            <a:tailEnd type="triangle"/>
          </a:ln>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288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F983C-8CA2-4073-ABD0-81472BC3CC92}"/>
              </a:ext>
            </a:extLst>
          </p:cNvPr>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r>
              <a:rPr lang="en-IN" dirty="0"/>
              <a:t>K-means algorithm:-</a:t>
            </a:r>
          </a:p>
        </p:txBody>
      </p:sp>
      <p:sp>
        <p:nvSpPr>
          <p:cNvPr id="3" name="Content Placeholder 2">
            <a:extLst>
              <a:ext uri="{FF2B5EF4-FFF2-40B4-BE49-F238E27FC236}">
                <a16:creationId xmlns:a16="http://schemas.microsoft.com/office/drawing/2014/main" id="{A06D6EC7-DB06-4877-B669-144D708FE98D}"/>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lnSpcReduction="10000"/>
          </a:bodyPr>
          <a:lstStyle/>
          <a:p>
            <a:r>
              <a:rPr lang="en-US" b="1" i="0" dirty="0">
                <a:solidFill>
                  <a:srgbClr val="000000"/>
                </a:solidFill>
                <a:effectLst/>
              </a:rPr>
              <a:t>It is an iterative algorithm that divides the unlabeled dataset into k different clusters in such a way that each dataset belongs only one group that has similar properties.</a:t>
            </a:r>
            <a:endParaRPr lang="en-US" i="0" dirty="0">
              <a:solidFill>
                <a:srgbClr val="000000"/>
              </a:solidFill>
              <a:effectLst/>
            </a:endParaRPr>
          </a:p>
          <a:p>
            <a:r>
              <a:rPr lang="en-US" i="0" dirty="0">
                <a:solidFill>
                  <a:srgbClr val="000000"/>
                </a:solidFill>
                <a:effectLst/>
              </a:rPr>
              <a:t>The main aim of this algorithm is to minimize the sum of distances between the data point and their corresponding clusters.</a:t>
            </a:r>
          </a:p>
          <a:p>
            <a:pPr algn="l"/>
            <a:r>
              <a:rPr lang="en-US" i="0" dirty="0">
                <a:solidFill>
                  <a:srgbClr val="000000"/>
                </a:solidFill>
                <a:effectLst/>
              </a:rPr>
              <a:t>The k-means </a:t>
            </a:r>
            <a:r>
              <a:rPr lang="en-US" i="0" u="none" strike="noStrike" dirty="0">
                <a:solidFill>
                  <a:schemeClr val="tx1"/>
                </a:solidFill>
                <a:effectLst/>
              </a:rPr>
              <a:t>clustering</a:t>
            </a:r>
            <a:r>
              <a:rPr lang="en-US" i="0" dirty="0">
                <a:solidFill>
                  <a:srgbClr val="000000"/>
                </a:solidFill>
                <a:effectLst/>
              </a:rPr>
              <a:t> algorithm mainly performs two tasks:</a:t>
            </a:r>
          </a:p>
          <a:p>
            <a:pPr algn="l">
              <a:buFont typeface="Arial" panose="020B0604020202020204" pitchFamily="34" charset="0"/>
              <a:buChar char="•"/>
            </a:pPr>
            <a:r>
              <a:rPr lang="en-US" b="1" dirty="0">
                <a:solidFill>
                  <a:srgbClr val="000000"/>
                </a:solidFill>
                <a:effectLst/>
              </a:rPr>
              <a:t>Determines the best value for K center points or centroids by an iterative process.</a:t>
            </a:r>
          </a:p>
          <a:p>
            <a:pPr algn="l">
              <a:buFont typeface="Arial" panose="020B0604020202020204" pitchFamily="34" charset="0"/>
              <a:buChar char="•"/>
            </a:pPr>
            <a:r>
              <a:rPr lang="en-US" b="1" dirty="0">
                <a:solidFill>
                  <a:srgbClr val="000000"/>
                </a:solidFill>
                <a:effectLst/>
              </a:rPr>
              <a:t>Assigns each data point to its closest k-center. Those data points which are near to the particular k-center, create a cluster.</a:t>
            </a:r>
          </a:p>
          <a:p>
            <a:pPr marL="0" indent="0">
              <a:buNone/>
            </a:pPr>
            <a:endParaRPr lang="en-IN" b="1" dirty="0"/>
          </a:p>
        </p:txBody>
      </p:sp>
    </p:spTree>
    <p:extLst>
      <p:ext uri="{BB962C8B-B14F-4D97-AF65-F5344CB8AC3E}">
        <p14:creationId xmlns:p14="http://schemas.microsoft.com/office/powerpoint/2010/main" val="3147861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124B5-0EF3-459F-87FB-589A61FB6AB4}"/>
              </a:ext>
            </a:extLst>
          </p:cNvPr>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r>
              <a:rPr lang="en-IN" dirty="0"/>
              <a:t>ALGORITHM:-</a:t>
            </a:r>
          </a:p>
        </p:txBody>
      </p:sp>
      <p:sp>
        <p:nvSpPr>
          <p:cNvPr id="5" name="Content Placeholder 4">
            <a:extLst>
              <a:ext uri="{FF2B5EF4-FFF2-40B4-BE49-F238E27FC236}">
                <a16:creationId xmlns:a16="http://schemas.microsoft.com/office/drawing/2014/main" id="{36CD3831-2B15-462E-970A-E7F5C1C22DAF}"/>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92500" lnSpcReduction="20000"/>
          </a:bodyPr>
          <a:lstStyle/>
          <a:p>
            <a:pPr algn="l"/>
            <a:r>
              <a:rPr lang="en-US" b="1" i="0" dirty="0">
                <a:solidFill>
                  <a:srgbClr val="000000"/>
                </a:solidFill>
                <a:effectLst/>
              </a:rPr>
              <a:t>Step-1:</a:t>
            </a:r>
            <a:r>
              <a:rPr lang="en-US" b="0" i="0" dirty="0">
                <a:solidFill>
                  <a:srgbClr val="000000"/>
                </a:solidFill>
                <a:effectLst/>
              </a:rPr>
              <a:t> Select the number K to decide the number of clusters.</a:t>
            </a:r>
          </a:p>
          <a:p>
            <a:pPr algn="l"/>
            <a:r>
              <a:rPr lang="en-US" b="1" i="0" dirty="0">
                <a:solidFill>
                  <a:srgbClr val="000000"/>
                </a:solidFill>
                <a:effectLst/>
              </a:rPr>
              <a:t>Step-2:</a:t>
            </a:r>
            <a:r>
              <a:rPr lang="en-US" b="0" i="0" dirty="0">
                <a:solidFill>
                  <a:srgbClr val="000000"/>
                </a:solidFill>
                <a:effectLst/>
              </a:rPr>
              <a:t> Select random K points or centroids. (It can be other from the input dataset).</a:t>
            </a:r>
          </a:p>
          <a:p>
            <a:pPr algn="l"/>
            <a:r>
              <a:rPr lang="en-US" b="1" i="0" dirty="0">
                <a:solidFill>
                  <a:srgbClr val="000000"/>
                </a:solidFill>
                <a:effectLst/>
              </a:rPr>
              <a:t>Step-3:</a:t>
            </a:r>
            <a:r>
              <a:rPr lang="en-US" b="0" i="0" dirty="0">
                <a:solidFill>
                  <a:srgbClr val="000000"/>
                </a:solidFill>
                <a:effectLst/>
              </a:rPr>
              <a:t> Assign each data point to their closest centroid, which will form the predefined K clusters.</a:t>
            </a:r>
          </a:p>
          <a:p>
            <a:pPr algn="l"/>
            <a:r>
              <a:rPr lang="en-US" b="1" i="0" dirty="0">
                <a:solidFill>
                  <a:srgbClr val="000000"/>
                </a:solidFill>
                <a:effectLst/>
              </a:rPr>
              <a:t>Step-4:</a:t>
            </a:r>
            <a:r>
              <a:rPr lang="en-US" b="0" i="0" dirty="0">
                <a:solidFill>
                  <a:srgbClr val="000000"/>
                </a:solidFill>
                <a:effectLst/>
              </a:rPr>
              <a:t> Calculate the variance and place a new centroid of each cluster.</a:t>
            </a:r>
          </a:p>
          <a:p>
            <a:pPr algn="l"/>
            <a:r>
              <a:rPr lang="en-US" b="1" i="0" dirty="0">
                <a:solidFill>
                  <a:srgbClr val="000000"/>
                </a:solidFill>
                <a:effectLst/>
              </a:rPr>
              <a:t>Step-5:</a:t>
            </a:r>
            <a:r>
              <a:rPr lang="en-US" b="0" i="0" dirty="0">
                <a:solidFill>
                  <a:srgbClr val="000000"/>
                </a:solidFill>
                <a:effectLst/>
              </a:rPr>
              <a:t> Repeat the third steps, which means reassign each datapoint to the new closest centroid of each cluster.</a:t>
            </a:r>
          </a:p>
          <a:p>
            <a:pPr algn="l"/>
            <a:r>
              <a:rPr lang="en-US" b="1" i="0" dirty="0">
                <a:solidFill>
                  <a:srgbClr val="000000"/>
                </a:solidFill>
                <a:effectLst/>
              </a:rPr>
              <a:t>Step-6:</a:t>
            </a:r>
            <a:r>
              <a:rPr lang="en-US" b="0" i="0" dirty="0">
                <a:solidFill>
                  <a:srgbClr val="000000"/>
                </a:solidFill>
                <a:effectLst/>
              </a:rPr>
              <a:t> If any reassignment occurs, then go to step-4 else go to FINISH.</a:t>
            </a:r>
          </a:p>
          <a:p>
            <a:pPr algn="l"/>
            <a:r>
              <a:rPr lang="en-US" b="1" i="0" dirty="0">
                <a:solidFill>
                  <a:srgbClr val="000000"/>
                </a:solidFill>
                <a:effectLst/>
              </a:rPr>
              <a:t>Step-7</a:t>
            </a:r>
            <a:r>
              <a:rPr lang="en-US" b="0" i="0" dirty="0">
                <a:solidFill>
                  <a:srgbClr val="000000"/>
                </a:solidFill>
                <a:effectLst/>
              </a:rPr>
              <a:t>: The model is ready.</a:t>
            </a:r>
          </a:p>
          <a:p>
            <a:endParaRPr lang="en-IN" dirty="0"/>
          </a:p>
        </p:txBody>
      </p:sp>
    </p:spTree>
    <p:extLst>
      <p:ext uri="{BB962C8B-B14F-4D97-AF65-F5344CB8AC3E}">
        <p14:creationId xmlns:p14="http://schemas.microsoft.com/office/powerpoint/2010/main" val="1522454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9A562-413F-42FC-AE45-54EBE0EFC441}"/>
              </a:ext>
            </a:extLst>
          </p:cNvPr>
          <p:cNvSpPr>
            <a:spLocks noGrp="1"/>
          </p:cNvSpPr>
          <p:nvPr>
            <p:ph type="title"/>
          </p:nvPr>
        </p:nvSpPr>
        <p:spPr/>
        <p:style>
          <a:lnRef idx="2">
            <a:schemeClr val="dk1"/>
          </a:lnRef>
          <a:fillRef idx="1">
            <a:schemeClr val="lt1"/>
          </a:fillRef>
          <a:effectRef idx="0">
            <a:schemeClr val="dk1"/>
          </a:effectRef>
          <a:fontRef idx="minor">
            <a:schemeClr val="dk1"/>
          </a:fontRef>
        </p:style>
        <p:txBody>
          <a:bodyPr>
            <a:normAutofit/>
          </a:bodyPr>
          <a:lstStyle/>
          <a:p>
            <a:r>
              <a:rPr lang="en-IN" sz="3600" b="1" dirty="0"/>
              <a:t>CUSTOMER SEGMENTATION ANALYSIS</a:t>
            </a:r>
          </a:p>
        </p:txBody>
      </p:sp>
    </p:spTree>
    <p:extLst>
      <p:ext uri="{BB962C8B-B14F-4D97-AF65-F5344CB8AC3E}">
        <p14:creationId xmlns:p14="http://schemas.microsoft.com/office/powerpoint/2010/main" val="3371267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50BB6-8363-4808-902F-7F97CC969239}"/>
              </a:ext>
            </a:extLst>
          </p:cNvPr>
          <p:cNvSpPr>
            <a:spLocks noGrp="1"/>
          </p:cNvSpPr>
          <p:nvPr>
            <p:ph type="title"/>
          </p:nvPr>
        </p:nvSpPr>
        <p:spPr/>
        <p:style>
          <a:lnRef idx="1">
            <a:schemeClr val="accent2"/>
          </a:lnRef>
          <a:fillRef idx="3">
            <a:schemeClr val="accent2"/>
          </a:fillRef>
          <a:effectRef idx="2">
            <a:schemeClr val="accent2"/>
          </a:effectRef>
          <a:fontRef idx="minor">
            <a:schemeClr val="lt1"/>
          </a:fontRef>
        </p:style>
        <p:txBody>
          <a:bodyPr/>
          <a:lstStyle/>
          <a:p>
            <a:r>
              <a:rPr lang="en-IN" dirty="0"/>
              <a:t>EXAMPLE:-</a:t>
            </a:r>
          </a:p>
        </p:txBody>
      </p:sp>
      <p:pic>
        <p:nvPicPr>
          <p:cNvPr id="5" name="Content Placeholder 4">
            <a:extLst>
              <a:ext uri="{FF2B5EF4-FFF2-40B4-BE49-F238E27FC236}">
                <a16:creationId xmlns:a16="http://schemas.microsoft.com/office/drawing/2014/main" id="{5596AC1A-5DF9-42E6-BF39-42F823B033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4238" y="2841625"/>
            <a:ext cx="5343525" cy="2695575"/>
          </a:xfr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062274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C9B3A9C9-599E-49DB-8114-D6C2ED44FC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5177" y="730928"/>
            <a:ext cx="2500089" cy="24073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506978F0-DCF7-4DBE-98E1-1E2ED65388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2948" y="730928"/>
            <a:ext cx="2500090" cy="24350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Picture 13">
            <a:extLst>
              <a:ext uri="{FF2B5EF4-FFF2-40B4-BE49-F238E27FC236}">
                <a16:creationId xmlns:a16="http://schemas.microsoft.com/office/drawing/2014/main" id="{E7B954EB-E0EA-4376-81AC-8BE537BA65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0721" y="730928"/>
            <a:ext cx="2500090" cy="24350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6" name="Picture 15">
            <a:extLst>
              <a:ext uri="{FF2B5EF4-FFF2-40B4-BE49-F238E27FC236}">
                <a16:creationId xmlns:a16="http://schemas.microsoft.com/office/drawing/2014/main" id="{9EBF24ED-DD00-4066-94DF-15B8C9C830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25177" y="3429000"/>
            <a:ext cx="2500090" cy="26980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8" name="Picture 17">
            <a:extLst>
              <a:ext uri="{FF2B5EF4-FFF2-40B4-BE49-F238E27FC236}">
                <a16:creationId xmlns:a16="http://schemas.microsoft.com/office/drawing/2014/main" id="{F1D9C953-78B2-46C4-A5CC-8C562E39D0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2948" y="3429000"/>
            <a:ext cx="2500090" cy="26980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0" name="Picture 19">
            <a:extLst>
              <a:ext uri="{FF2B5EF4-FFF2-40B4-BE49-F238E27FC236}">
                <a16:creationId xmlns:a16="http://schemas.microsoft.com/office/drawing/2014/main" id="{B457BEAD-FB2E-486C-8329-08DC4CFD67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66735" y="3429001"/>
            <a:ext cx="2574076" cy="26980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78651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FEC3856-0085-4441-B6B8-720EA253BE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5175" y="730926"/>
            <a:ext cx="2500090" cy="24350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78640F10-123A-4E48-A1BF-7A802F8A7A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7383" y="730925"/>
            <a:ext cx="2495655" cy="24350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8C40F9F0-811D-4B85-9CFA-2AA0CE5381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5156" y="730925"/>
            <a:ext cx="2495655" cy="24350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94387731-A1AB-4C23-97BA-18BBD1BDB7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20740" y="3429001"/>
            <a:ext cx="2500090" cy="26980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7" name="Picture 16">
            <a:extLst>
              <a:ext uri="{FF2B5EF4-FFF2-40B4-BE49-F238E27FC236}">
                <a16:creationId xmlns:a16="http://schemas.microsoft.com/office/drawing/2014/main" id="{EBA7C7BC-E5AF-4E19-AA68-6A5C6585FA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7382" y="3429001"/>
            <a:ext cx="2495655" cy="26980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871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17815-E06D-46AC-ABA6-B5101696E857}"/>
              </a:ext>
            </a:extLst>
          </p:cNvPr>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noAutofit/>
          </a:bodyPr>
          <a:lstStyle/>
          <a:p>
            <a:r>
              <a:rPr lang="en-US" sz="2000" b="1" i="0" dirty="0">
                <a:solidFill>
                  <a:schemeClr val="bg1"/>
                </a:solidFill>
                <a:effectLst/>
              </a:rPr>
              <a:t>How to choose the value of "K number of clusters" in K-means Clustering?</a:t>
            </a:r>
            <a:br>
              <a:rPr lang="en-US" sz="2000" b="1" i="0" dirty="0">
                <a:solidFill>
                  <a:schemeClr val="bg1"/>
                </a:solidFill>
                <a:effectLst/>
              </a:rPr>
            </a:br>
            <a:endParaRPr lang="en-IN" sz="2000" b="1" dirty="0">
              <a:solidFill>
                <a:schemeClr val="bg1"/>
              </a:solidFill>
            </a:endParaRPr>
          </a:p>
        </p:txBody>
      </p:sp>
      <p:sp>
        <p:nvSpPr>
          <p:cNvPr id="3" name="Content Placeholder 2">
            <a:extLst>
              <a:ext uri="{FF2B5EF4-FFF2-40B4-BE49-F238E27FC236}">
                <a16:creationId xmlns:a16="http://schemas.microsoft.com/office/drawing/2014/main" id="{31D6FB5D-811B-453D-9CE1-90558545DEBC}"/>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r>
              <a:rPr lang="en-US" b="1" i="0" dirty="0">
                <a:solidFill>
                  <a:schemeClr val="tx1"/>
                </a:solidFill>
                <a:effectLst/>
              </a:rPr>
              <a:t>While working with clusters, you need to specify the number of clusters to use. You would like to utilize the optimal number of clusters.</a:t>
            </a:r>
          </a:p>
          <a:p>
            <a:pPr algn="l" fontAlgn="base"/>
            <a:r>
              <a:rPr lang="en-US" b="0" i="0" dirty="0">
                <a:solidFill>
                  <a:srgbClr val="444444"/>
                </a:solidFill>
                <a:effectLst/>
              </a:rPr>
              <a:t>three popular methods –</a:t>
            </a:r>
          </a:p>
          <a:p>
            <a:pPr marL="342900" indent="-342900" algn="l" fontAlgn="base">
              <a:buFont typeface="+mj-lt"/>
              <a:buAutoNum type="arabicPeriod"/>
            </a:pPr>
            <a:r>
              <a:rPr lang="en-US" b="1" i="0" dirty="0">
                <a:solidFill>
                  <a:schemeClr val="tx1"/>
                </a:solidFill>
                <a:effectLst/>
              </a:rPr>
              <a:t>Elbow method</a:t>
            </a:r>
          </a:p>
          <a:p>
            <a:pPr marL="342900" indent="-342900" algn="l" fontAlgn="base">
              <a:buFont typeface="+mj-lt"/>
              <a:buAutoNum type="arabicPeriod"/>
            </a:pPr>
            <a:r>
              <a:rPr lang="en-US" b="1" i="0" dirty="0">
                <a:solidFill>
                  <a:schemeClr val="tx1"/>
                </a:solidFill>
                <a:effectLst/>
              </a:rPr>
              <a:t>Silhouette method</a:t>
            </a:r>
          </a:p>
          <a:p>
            <a:pPr marL="342900" indent="-342900" algn="l" fontAlgn="base">
              <a:buFont typeface="+mj-lt"/>
              <a:buAutoNum type="arabicPeriod"/>
            </a:pPr>
            <a:r>
              <a:rPr lang="en-US" b="1" i="0" dirty="0">
                <a:solidFill>
                  <a:schemeClr val="tx1"/>
                </a:solidFill>
                <a:effectLst/>
              </a:rPr>
              <a:t>Gap statistic</a:t>
            </a:r>
          </a:p>
          <a:p>
            <a:endParaRPr lang="en-IN" b="1" dirty="0">
              <a:solidFill>
                <a:schemeClr val="tx1"/>
              </a:solidFill>
            </a:endParaRPr>
          </a:p>
        </p:txBody>
      </p:sp>
    </p:spTree>
    <p:extLst>
      <p:ext uri="{BB962C8B-B14F-4D97-AF65-F5344CB8AC3E}">
        <p14:creationId xmlns:p14="http://schemas.microsoft.com/office/powerpoint/2010/main" val="4078924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9808AA-A362-4639-9971-E263F7A12C6B}"/>
              </a:ext>
            </a:extLst>
          </p:cNvPr>
          <p:cNvSpPr>
            <a:spLocks noGrp="1"/>
          </p:cNvSpPr>
          <p:nvPr>
            <p:ph type="title"/>
          </p:nvPr>
        </p:nvSpPr>
        <p:spPr>
          <a:xfrm>
            <a:off x="2231136" y="2834640"/>
            <a:ext cx="7729728" cy="1188720"/>
          </a:xfrm>
        </p:spPr>
        <p:style>
          <a:lnRef idx="2">
            <a:schemeClr val="dk1"/>
          </a:lnRef>
          <a:fillRef idx="1">
            <a:schemeClr val="lt1"/>
          </a:fillRef>
          <a:effectRef idx="0">
            <a:schemeClr val="dk1"/>
          </a:effectRef>
          <a:fontRef idx="minor">
            <a:schemeClr val="dk1"/>
          </a:fontRef>
        </p:style>
        <p:txBody>
          <a:bodyPr>
            <a:normAutofit/>
          </a:bodyPr>
          <a:lstStyle/>
          <a:p>
            <a:pPr>
              <a:lnSpc>
                <a:spcPct val="150000"/>
              </a:lnSpc>
            </a:pPr>
            <a:r>
              <a:rPr lang="en-IN" b="1" dirty="0"/>
              <a:t>IMPLEMENTATION</a:t>
            </a:r>
          </a:p>
        </p:txBody>
      </p:sp>
    </p:spTree>
    <p:extLst>
      <p:ext uri="{BB962C8B-B14F-4D97-AF65-F5344CB8AC3E}">
        <p14:creationId xmlns:p14="http://schemas.microsoft.com/office/powerpoint/2010/main" val="3162850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9808AA-A362-4639-9971-E263F7A12C6B}"/>
              </a:ext>
            </a:extLst>
          </p:cNvPr>
          <p:cNvSpPr>
            <a:spLocks noGrp="1"/>
          </p:cNvSpPr>
          <p:nvPr>
            <p:ph type="title"/>
          </p:nvPr>
        </p:nvSpPr>
        <p:spPr>
          <a:xfrm>
            <a:off x="2231136" y="2834640"/>
            <a:ext cx="7729728" cy="1188720"/>
          </a:xfrm>
        </p:spPr>
        <p:style>
          <a:lnRef idx="2">
            <a:schemeClr val="dk1"/>
          </a:lnRef>
          <a:fillRef idx="1">
            <a:schemeClr val="lt1"/>
          </a:fillRef>
          <a:effectRef idx="0">
            <a:schemeClr val="dk1"/>
          </a:effectRef>
          <a:fontRef idx="minor">
            <a:schemeClr val="dk1"/>
          </a:fontRef>
        </p:style>
        <p:txBody>
          <a:bodyPr>
            <a:normAutofit/>
          </a:bodyPr>
          <a:lstStyle/>
          <a:p>
            <a:pPr>
              <a:lnSpc>
                <a:spcPct val="150000"/>
              </a:lnSpc>
            </a:pPr>
            <a:r>
              <a:rPr lang="en-IN" b="1" dirty="0"/>
              <a:t>THANK YOU</a:t>
            </a:r>
          </a:p>
        </p:txBody>
      </p:sp>
    </p:spTree>
    <p:extLst>
      <p:ext uri="{BB962C8B-B14F-4D97-AF65-F5344CB8AC3E}">
        <p14:creationId xmlns:p14="http://schemas.microsoft.com/office/powerpoint/2010/main" val="1461964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DA600-E099-41B9-AB66-2D77405F293A}"/>
              </a:ext>
            </a:extLst>
          </p:cNvPr>
          <p:cNvSpPr>
            <a:spLocks noGrp="1"/>
          </p:cNvSpPr>
          <p:nvPr>
            <p:ph type="title"/>
          </p:nvPr>
        </p:nvSpPr>
        <p:spPr/>
        <p:txBody>
          <a:bodyPr>
            <a:normAutofit/>
          </a:bodyPr>
          <a:lstStyle/>
          <a:p>
            <a:r>
              <a:rPr lang="en-IN" sz="3200" b="1" spc="600" dirty="0"/>
              <a:t>INDEX</a:t>
            </a:r>
          </a:p>
        </p:txBody>
      </p:sp>
      <p:sp>
        <p:nvSpPr>
          <p:cNvPr id="3" name="Content Placeholder 2">
            <a:extLst>
              <a:ext uri="{FF2B5EF4-FFF2-40B4-BE49-F238E27FC236}">
                <a16:creationId xmlns:a16="http://schemas.microsoft.com/office/drawing/2014/main" id="{1A310FB7-D77F-4F0C-9EA9-EB3F82B0FE97}"/>
              </a:ext>
            </a:extLst>
          </p:cNvPr>
          <p:cNvSpPr>
            <a:spLocks noGrp="1"/>
          </p:cNvSpPr>
          <p:nvPr>
            <p:ph idx="1"/>
          </p:nvPr>
        </p:nvSpPr>
        <p:spPr>
          <a:ln/>
        </p:spPr>
        <p:style>
          <a:lnRef idx="2">
            <a:schemeClr val="dk1"/>
          </a:lnRef>
          <a:fillRef idx="1">
            <a:schemeClr val="lt1"/>
          </a:fillRef>
          <a:effectRef idx="0">
            <a:schemeClr val="dk1"/>
          </a:effectRef>
          <a:fontRef idx="minor">
            <a:schemeClr val="dk1"/>
          </a:fontRef>
        </p:style>
        <p:txBody>
          <a:bodyPr/>
          <a:lstStyle/>
          <a:p>
            <a:pPr marL="457200" indent="-457200">
              <a:lnSpc>
                <a:spcPct val="150000"/>
              </a:lnSpc>
              <a:buFont typeface="+mj-lt"/>
              <a:buAutoNum type="arabicPeriod"/>
            </a:pPr>
            <a:r>
              <a:rPr lang="en-IN" dirty="0"/>
              <a:t>DEFINITION</a:t>
            </a:r>
          </a:p>
          <a:p>
            <a:pPr marL="457200" indent="-457200">
              <a:lnSpc>
                <a:spcPct val="150000"/>
              </a:lnSpc>
              <a:buFont typeface="+mj-lt"/>
              <a:buAutoNum type="arabicPeriod"/>
            </a:pPr>
            <a:r>
              <a:rPr lang="en-IN" dirty="0"/>
              <a:t>BASIS AND TYPES</a:t>
            </a:r>
          </a:p>
          <a:p>
            <a:pPr marL="457200" indent="-457200">
              <a:lnSpc>
                <a:spcPct val="150000"/>
              </a:lnSpc>
              <a:buFont typeface="+mj-lt"/>
              <a:buAutoNum type="arabicPeriod"/>
            </a:pPr>
            <a:r>
              <a:rPr lang="en-IN" dirty="0"/>
              <a:t>WHY SEGMENTATION MATTERS?</a:t>
            </a:r>
          </a:p>
          <a:p>
            <a:pPr marL="457200" indent="-457200">
              <a:lnSpc>
                <a:spcPct val="150000"/>
              </a:lnSpc>
              <a:buFont typeface="+mj-lt"/>
              <a:buAutoNum type="arabicPeriod"/>
            </a:pPr>
            <a:r>
              <a:rPr lang="en-IN" dirty="0"/>
              <a:t>APPROACHES</a:t>
            </a:r>
          </a:p>
          <a:p>
            <a:pPr marL="457200" indent="-457200">
              <a:lnSpc>
                <a:spcPct val="150000"/>
              </a:lnSpc>
              <a:buFont typeface="+mj-lt"/>
              <a:buAutoNum type="arabicPeriod"/>
            </a:pPr>
            <a:r>
              <a:rPr lang="en-IN" dirty="0"/>
              <a:t>EXAMPLE</a:t>
            </a:r>
          </a:p>
          <a:p>
            <a:pPr marL="457200" indent="-457200">
              <a:lnSpc>
                <a:spcPct val="150000"/>
              </a:lnSpc>
              <a:buFont typeface="+mj-lt"/>
              <a:buAutoNum type="arabicPeriod"/>
            </a:pPr>
            <a:r>
              <a:rPr lang="en-IN" dirty="0"/>
              <a:t>BENEFITS</a:t>
            </a:r>
          </a:p>
          <a:p>
            <a:pPr marL="457200" indent="-457200">
              <a:lnSpc>
                <a:spcPct val="150000"/>
              </a:lnSpc>
              <a:buFont typeface="+mj-lt"/>
              <a:buAutoNum type="arabicPeriod"/>
            </a:pPr>
            <a:r>
              <a:rPr lang="en-IN" dirty="0"/>
              <a:t>ANALYSIS</a:t>
            </a:r>
          </a:p>
          <a:p>
            <a:pPr marL="457200" indent="-457200">
              <a:lnSpc>
                <a:spcPct val="150000"/>
              </a:lnSpc>
              <a:buFont typeface="+mj-lt"/>
              <a:buAutoNum type="arabicPeriod"/>
            </a:pPr>
            <a:r>
              <a:rPr lang="en-IN" dirty="0"/>
              <a:t>STEPS </a:t>
            </a:r>
          </a:p>
          <a:p>
            <a:pPr marL="457200" indent="-457200">
              <a:lnSpc>
                <a:spcPct val="150000"/>
              </a:lnSpc>
              <a:buFont typeface="+mj-lt"/>
              <a:buAutoNum type="arabicPeriod"/>
            </a:pPr>
            <a:r>
              <a:rPr lang="en-IN" dirty="0"/>
              <a:t>CLUSTERING</a:t>
            </a:r>
          </a:p>
          <a:p>
            <a:pPr marL="457200" indent="-457200">
              <a:lnSpc>
                <a:spcPct val="150000"/>
              </a:lnSpc>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p:txBody>
      </p:sp>
    </p:spTree>
    <p:extLst>
      <p:ext uri="{BB962C8B-B14F-4D97-AF65-F5344CB8AC3E}">
        <p14:creationId xmlns:p14="http://schemas.microsoft.com/office/powerpoint/2010/main" val="2172154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E97D8-A777-45C2-870E-CAED87973FA7}"/>
              </a:ext>
            </a:extLst>
          </p:cNvPr>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r>
              <a:rPr lang="en-IN" dirty="0"/>
              <a:t>WHAT IS CUSTOMER SEGMENTATION?</a:t>
            </a:r>
          </a:p>
        </p:txBody>
      </p:sp>
      <p:sp>
        <p:nvSpPr>
          <p:cNvPr id="3" name="Content Placeholder 2">
            <a:extLst>
              <a:ext uri="{FF2B5EF4-FFF2-40B4-BE49-F238E27FC236}">
                <a16:creationId xmlns:a16="http://schemas.microsoft.com/office/drawing/2014/main" id="{65E3EFC7-E47D-4C72-BA2C-C5FFB27F4FA8}"/>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r>
              <a:rPr lang="en-US" i="0" dirty="0">
                <a:solidFill>
                  <a:srgbClr val="111111"/>
                </a:solidFill>
                <a:effectLst/>
              </a:rPr>
              <a:t>Customer Segmentation is the subdivision of a market into discrete customer groups that share similar characteristics. Customer Segmentation can be a powerful means to identify unsatisfied customer needs. </a:t>
            </a:r>
          </a:p>
          <a:p>
            <a:pPr algn="l" fontAlgn="base"/>
            <a:r>
              <a:rPr lang="en-US" b="0" i="0" dirty="0">
                <a:solidFill>
                  <a:srgbClr val="222222"/>
                </a:solidFill>
                <a:effectLst/>
                <a:latin typeface="openviewregular"/>
              </a:rPr>
              <a:t>That division is based on customers having similar enough:</a:t>
            </a:r>
          </a:p>
          <a:p>
            <a:pPr algn="l" fontAlgn="base">
              <a:buFont typeface="+mj-lt"/>
              <a:buAutoNum type="arabicPeriod"/>
            </a:pPr>
            <a:r>
              <a:rPr lang="en-US" b="0" i="0" dirty="0">
                <a:solidFill>
                  <a:srgbClr val="222222"/>
                </a:solidFill>
                <a:effectLst/>
                <a:latin typeface="openviewregular"/>
              </a:rPr>
              <a:t>Needs, i.e., so that a single whole product can satisfy them.</a:t>
            </a:r>
          </a:p>
          <a:p>
            <a:pPr algn="l" fontAlgn="base">
              <a:buFont typeface="+mj-lt"/>
              <a:buAutoNum type="arabicPeriod"/>
            </a:pPr>
            <a:r>
              <a:rPr lang="en-US" b="0" i="0" dirty="0">
                <a:solidFill>
                  <a:srgbClr val="222222"/>
                </a:solidFill>
                <a:effectLst/>
                <a:latin typeface="openviewregular"/>
              </a:rPr>
              <a:t>Buying characteristics, i.e., responses to messaging, marketing channels, and sales channels, that a single go-to-market approach can be used to sell to them competitively and economically.</a:t>
            </a:r>
          </a:p>
          <a:p>
            <a:endParaRPr lang="en-IN" dirty="0">
              <a:cs typeface="Arial" panose="020B0604020202020204" pitchFamily="34" charset="0"/>
            </a:endParaRPr>
          </a:p>
          <a:p>
            <a:endParaRPr lang="en-IN" sz="2400" dirty="0"/>
          </a:p>
        </p:txBody>
      </p:sp>
    </p:spTree>
    <p:extLst>
      <p:ext uri="{BB962C8B-B14F-4D97-AF65-F5344CB8AC3E}">
        <p14:creationId xmlns:p14="http://schemas.microsoft.com/office/powerpoint/2010/main" val="2121638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27FC5-3418-4D2D-95CE-DF3A22D146D9}"/>
              </a:ext>
            </a:extLst>
          </p:cNvPr>
          <p:cNvSpPr>
            <a:spLocks noGrp="1"/>
          </p:cNvSpPr>
          <p:nvPr>
            <p:ph type="title"/>
          </p:nvPr>
        </p:nvSpPr>
        <p:spPr/>
        <p:style>
          <a:lnRef idx="1">
            <a:schemeClr val="accent2"/>
          </a:lnRef>
          <a:fillRef idx="3">
            <a:schemeClr val="accent2"/>
          </a:fillRef>
          <a:effectRef idx="2">
            <a:schemeClr val="accent2"/>
          </a:effectRef>
          <a:fontRef idx="minor">
            <a:schemeClr val="lt1"/>
          </a:fontRef>
        </p:style>
        <p:txBody>
          <a:bodyPr/>
          <a:lstStyle/>
          <a:p>
            <a:r>
              <a:rPr lang="en-IN" dirty="0"/>
              <a:t>BASIS OF CUSTOMER SEGMENTATION :-</a:t>
            </a:r>
          </a:p>
        </p:txBody>
      </p:sp>
      <p:sp>
        <p:nvSpPr>
          <p:cNvPr id="3" name="Content Placeholder 2">
            <a:extLst>
              <a:ext uri="{FF2B5EF4-FFF2-40B4-BE49-F238E27FC236}">
                <a16:creationId xmlns:a16="http://schemas.microsoft.com/office/drawing/2014/main" id="{91541CE7-6365-4E9B-9677-868199589B85}"/>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algn="l">
              <a:buFont typeface="+mj-lt"/>
              <a:buAutoNum type="arabicPeriod"/>
            </a:pPr>
            <a:r>
              <a:rPr lang="en-US" sz="2000" b="1" i="0" dirty="0">
                <a:solidFill>
                  <a:srgbClr val="111111"/>
                </a:solidFill>
                <a:effectLst/>
              </a:rPr>
              <a:t>Demographic information</a:t>
            </a:r>
          </a:p>
          <a:p>
            <a:pPr algn="l">
              <a:buFont typeface="+mj-lt"/>
              <a:buAutoNum type="arabicPeriod"/>
            </a:pPr>
            <a:r>
              <a:rPr lang="en-US" sz="2000" b="1" i="0" dirty="0">
                <a:solidFill>
                  <a:srgbClr val="111111"/>
                </a:solidFill>
                <a:effectLst/>
              </a:rPr>
              <a:t>Geographical information</a:t>
            </a:r>
          </a:p>
          <a:p>
            <a:pPr algn="l">
              <a:buFont typeface="+mj-lt"/>
              <a:buAutoNum type="arabicPeriod"/>
            </a:pPr>
            <a:r>
              <a:rPr lang="en-US" sz="2000" b="1" i="0" dirty="0">
                <a:solidFill>
                  <a:srgbClr val="111111"/>
                </a:solidFill>
                <a:effectLst/>
              </a:rPr>
              <a:t>Psychographics</a:t>
            </a:r>
          </a:p>
          <a:p>
            <a:pPr algn="l">
              <a:buFont typeface="+mj-lt"/>
              <a:buAutoNum type="arabicPeriod"/>
            </a:pPr>
            <a:r>
              <a:rPr lang="en-US" sz="2000" b="1" i="0" dirty="0">
                <a:solidFill>
                  <a:srgbClr val="111111"/>
                </a:solidFill>
                <a:effectLst/>
              </a:rPr>
              <a:t>Behavioral data</a:t>
            </a:r>
            <a:endParaRPr lang="en-IN" sz="2000" b="1" dirty="0"/>
          </a:p>
        </p:txBody>
      </p:sp>
    </p:spTree>
    <p:extLst>
      <p:ext uri="{BB962C8B-B14F-4D97-AF65-F5344CB8AC3E}">
        <p14:creationId xmlns:p14="http://schemas.microsoft.com/office/powerpoint/2010/main" val="4151302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DAAA6B75-19A3-4696-8F00-CBFD52855F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1965" y="964692"/>
            <a:ext cx="7998899" cy="4775709"/>
          </a:xfrm>
        </p:spPr>
      </p:pic>
    </p:spTree>
    <p:extLst>
      <p:ext uri="{BB962C8B-B14F-4D97-AF65-F5344CB8AC3E}">
        <p14:creationId xmlns:p14="http://schemas.microsoft.com/office/powerpoint/2010/main" val="2877809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4C35A-2AF2-47C0-8314-254F942A6714}"/>
              </a:ext>
            </a:extLst>
          </p:cNvPr>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r>
              <a:rPr lang="en-IN" dirty="0"/>
              <a:t>WHY SEGMENTATION MATTERS?</a:t>
            </a:r>
          </a:p>
        </p:txBody>
      </p:sp>
      <p:sp>
        <p:nvSpPr>
          <p:cNvPr id="3" name="Content Placeholder 2">
            <a:extLst>
              <a:ext uri="{FF2B5EF4-FFF2-40B4-BE49-F238E27FC236}">
                <a16:creationId xmlns:a16="http://schemas.microsoft.com/office/drawing/2014/main" id="{58A43B63-A836-4F13-885C-CE86E1A6593B}"/>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r>
              <a:rPr lang="en-US" dirty="0"/>
              <a:t>Customer Segmentation can be a powerful means to identify unsatisfied customer needs. This technique can be used by companies to outperform the competition by developing uniquely appealing products and services.</a:t>
            </a:r>
          </a:p>
          <a:p>
            <a:pPr marL="342900" indent="-342900">
              <a:buFont typeface="+mj-lt"/>
              <a:buAutoNum type="arabicPeriod"/>
            </a:pPr>
            <a:r>
              <a:rPr lang="en-US" sz="1600" b="1" dirty="0"/>
              <a:t>Focuses The Entire Team On Same Target</a:t>
            </a:r>
          </a:p>
          <a:p>
            <a:pPr marL="342900" indent="-342900">
              <a:buFont typeface="+mj-lt"/>
              <a:buAutoNum type="arabicPeriod"/>
            </a:pPr>
            <a:r>
              <a:rPr lang="en-US" sz="1600" b="1" dirty="0"/>
              <a:t>Gives You A Touchstone For Making Decisions</a:t>
            </a:r>
          </a:p>
          <a:p>
            <a:pPr marL="342900" indent="-342900">
              <a:buFont typeface="+mj-lt"/>
              <a:buAutoNum type="arabicPeriod"/>
            </a:pPr>
            <a:r>
              <a:rPr lang="en-US" sz="1600" b="1" dirty="0"/>
              <a:t>Prioritizes Where To Invest Your Resources</a:t>
            </a:r>
          </a:p>
          <a:p>
            <a:pPr marL="342900" indent="-342900">
              <a:buFont typeface="+mj-lt"/>
              <a:buAutoNum type="arabicPeriod"/>
            </a:pPr>
            <a:r>
              <a:rPr lang="en-US" sz="1600" b="1" dirty="0"/>
              <a:t>Increases Customer Retention</a:t>
            </a:r>
          </a:p>
          <a:p>
            <a:pPr marL="342900" indent="-342900">
              <a:buFont typeface="+mj-lt"/>
              <a:buAutoNum type="arabicPeriod"/>
            </a:pPr>
            <a:r>
              <a:rPr lang="en-US" sz="1600" b="1" dirty="0"/>
              <a:t>Identifies New Market Opportunities</a:t>
            </a:r>
          </a:p>
          <a:p>
            <a:pPr marL="342900" indent="-342900">
              <a:buFont typeface="+mj-lt"/>
              <a:buAutoNum type="arabicPeriod"/>
            </a:pPr>
            <a:endParaRPr lang="en-US" dirty="0"/>
          </a:p>
          <a:p>
            <a:endParaRPr lang="en-IN" dirty="0"/>
          </a:p>
        </p:txBody>
      </p:sp>
    </p:spTree>
    <p:extLst>
      <p:ext uri="{BB962C8B-B14F-4D97-AF65-F5344CB8AC3E}">
        <p14:creationId xmlns:p14="http://schemas.microsoft.com/office/powerpoint/2010/main" val="3688823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586A1-C383-490F-B5EF-48E9087F4EAB}"/>
              </a:ext>
            </a:extLst>
          </p:cNvPr>
          <p:cNvSpPr>
            <a:spLocks noGrp="1"/>
          </p:cNvSpPr>
          <p:nvPr>
            <p:ph type="title"/>
          </p:nvPr>
        </p:nvSpPr>
        <p:spPr>
          <a:xfrm>
            <a:off x="2231136" y="2834640"/>
            <a:ext cx="7729728" cy="1188720"/>
          </a:xfrm>
        </p:spPr>
        <p:style>
          <a:lnRef idx="3">
            <a:schemeClr val="lt1"/>
          </a:lnRef>
          <a:fillRef idx="1">
            <a:schemeClr val="accent1"/>
          </a:fillRef>
          <a:effectRef idx="1">
            <a:schemeClr val="accent1"/>
          </a:effectRef>
          <a:fontRef idx="minor">
            <a:schemeClr val="lt1"/>
          </a:fontRef>
        </p:style>
        <p:txBody>
          <a:bodyPr/>
          <a:lstStyle/>
          <a:p>
            <a:r>
              <a:rPr lang="en-IN" dirty="0"/>
              <a:t>APPROACHES TO CUSTOMER</a:t>
            </a:r>
            <a:br>
              <a:rPr lang="en-IN" dirty="0"/>
            </a:br>
            <a:r>
              <a:rPr lang="en-IN" dirty="0"/>
              <a:t>SEGMENTATION</a:t>
            </a:r>
          </a:p>
        </p:txBody>
      </p:sp>
    </p:spTree>
    <p:extLst>
      <p:ext uri="{BB962C8B-B14F-4D97-AF65-F5344CB8AC3E}">
        <p14:creationId xmlns:p14="http://schemas.microsoft.com/office/powerpoint/2010/main" val="2700767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CB8F9-4CC2-4134-8662-B43B172F7FA1}"/>
              </a:ext>
            </a:extLst>
          </p:cNvPr>
          <p:cNvSpPr>
            <a:spLocks noGrp="1"/>
          </p:cNvSpPr>
          <p:nvPr>
            <p:ph type="title"/>
          </p:nvPr>
        </p:nvSpPr>
        <p:spPr/>
        <p:style>
          <a:lnRef idx="1">
            <a:schemeClr val="accent2"/>
          </a:lnRef>
          <a:fillRef idx="3">
            <a:schemeClr val="accent2"/>
          </a:fillRef>
          <a:effectRef idx="2">
            <a:schemeClr val="accent2"/>
          </a:effectRef>
          <a:fontRef idx="minor">
            <a:schemeClr val="lt1"/>
          </a:fontRef>
        </p:style>
        <p:txBody>
          <a:bodyPr/>
          <a:lstStyle/>
          <a:p>
            <a:r>
              <a:rPr lang="en-IN" dirty="0"/>
              <a:t>3 main approaches:-</a:t>
            </a:r>
          </a:p>
        </p:txBody>
      </p:sp>
      <p:graphicFrame>
        <p:nvGraphicFramePr>
          <p:cNvPr id="5" name="Content Placeholder 4">
            <a:extLst>
              <a:ext uri="{FF2B5EF4-FFF2-40B4-BE49-F238E27FC236}">
                <a16:creationId xmlns:a16="http://schemas.microsoft.com/office/drawing/2014/main" id="{5529AC06-AF64-45D0-8951-43ADBC68F337}"/>
              </a:ext>
            </a:extLst>
          </p:cNvPr>
          <p:cNvGraphicFramePr>
            <a:graphicFrameLocks noGrp="1"/>
          </p:cNvGraphicFramePr>
          <p:nvPr>
            <p:ph idx="1"/>
            <p:extLst>
              <p:ext uri="{D42A27DB-BD31-4B8C-83A1-F6EECF244321}">
                <p14:modId xmlns:p14="http://schemas.microsoft.com/office/powerpoint/2010/main" val="2410483703"/>
              </p:ext>
            </p:extLst>
          </p:nvPr>
        </p:nvGraphicFramePr>
        <p:xfrm>
          <a:off x="2230438" y="2638425"/>
          <a:ext cx="7731125" cy="310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361215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189</TotalTime>
  <Words>832</Words>
  <Application>Microsoft Office PowerPoint</Application>
  <PresentationFormat>Widescreen</PresentationFormat>
  <Paragraphs>100</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Agency FB</vt:lpstr>
      <vt:lpstr>-apple-system</vt:lpstr>
      <vt:lpstr>Arial</vt:lpstr>
      <vt:lpstr>Bahnschrift Condensed</vt:lpstr>
      <vt:lpstr>Gill Sans MT</vt:lpstr>
      <vt:lpstr>openviewregular</vt:lpstr>
      <vt:lpstr>SourceSansPro</vt:lpstr>
      <vt:lpstr>Parcel</vt:lpstr>
      <vt:lpstr>MINI PROJECT</vt:lpstr>
      <vt:lpstr>CUSTOMER SEGMENTATION ANALYSIS</vt:lpstr>
      <vt:lpstr>INDEX</vt:lpstr>
      <vt:lpstr>WHAT IS CUSTOMER SEGMENTATION?</vt:lpstr>
      <vt:lpstr>BASIS OF CUSTOMER SEGMENTATION :-</vt:lpstr>
      <vt:lpstr>PowerPoint Presentation</vt:lpstr>
      <vt:lpstr>WHY SEGMENTATION MATTERS?</vt:lpstr>
      <vt:lpstr>APPROACHES TO CUSTOMER SEGMENTATION</vt:lpstr>
      <vt:lpstr>3 main approaches:-</vt:lpstr>
      <vt:lpstr>PowerPoint Presentation</vt:lpstr>
      <vt:lpstr> What Are Companies That Use Segmentation? </vt:lpstr>
      <vt:lpstr>Benefits of Customer Segmentation</vt:lpstr>
      <vt:lpstr>ANALYSIS:-</vt:lpstr>
      <vt:lpstr>STEPS:-</vt:lpstr>
      <vt:lpstr>NOW,BEFORE ANALYSIS LET’S UNDERSTAND CLUSTERING!</vt:lpstr>
      <vt:lpstr>CLUSTERING:-</vt:lpstr>
      <vt:lpstr>TYPES OF CLUSTERING METHODS:-</vt:lpstr>
      <vt:lpstr>K-means algorithm:-</vt:lpstr>
      <vt:lpstr>ALGORITHM:-</vt:lpstr>
      <vt:lpstr>EXAMPLE:-</vt:lpstr>
      <vt:lpstr>PowerPoint Presentation</vt:lpstr>
      <vt:lpstr>PowerPoint Presentation</vt:lpstr>
      <vt:lpstr>How to choose the value of "K number of clusters" in K-means Clustering? </vt:lpstr>
      <vt:lpstr>IMPLEMENTATION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ENGINEERING</dc:title>
  <dc:creator>NEEL SUTHAR</dc:creator>
  <cp:lastModifiedBy>NEEL SUTHAR</cp:lastModifiedBy>
  <cp:revision>23</cp:revision>
  <dcterms:created xsi:type="dcterms:W3CDTF">2021-02-22T15:35:18Z</dcterms:created>
  <dcterms:modified xsi:type="dcterms:W3CDTF">2022-08-18T16:36:33Z</dcterms:modified>
</cp:coreProperties>
</file>