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Economica"/>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Economica-regular.fntdata"/><Relationship Id="rId21" Type="http://schemas.openxmlformats.org/officeDocument/2006/relationships/font" Target="fonts/Roboto-boldItalic.fntdata"/><Relationship Id="rId24" Type="http://schemas.openxmlformats.org/officeDocument/2006/relationships/font" Target="fonts/Economica-italic.fntdata"/><Relationship Id="rId23" Type="http://schemas.openxmlformats.org/officeDocument/2006/relationships/font" Target="fonts/Economic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Economic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9d3da1dd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9d3da1dd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e907fd4f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9e907fd4f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e907fd4f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9e907fd4f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e907fd4f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e907fd4f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d9c45342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d9c45342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9d3da1dd0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9d3da1dd0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9d3da1dd0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9d3da1dd0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d3da1dd0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d3da1dd0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d3da1dd0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d3da1dd0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d3da1dd0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d3da1dd0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e907fd4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9e907fd4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e907fd4f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9e907fd4f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en.wikipedia.org/wiki/Digital_distribution" TargetMode="External"/><Relationship Id="rId4" Type="http://schemas.openxmlformats.org/officeDocument/2006/relationships/hyperlink" Target="https://en.wikipedia.org/wiki/Google" TargetMode="External"/><Relationship Id="rId5" Type="http://schemas.openxmlformats.org/officeDocument/2006/relationships/hyperlink" Target="https://en.wikipedia.org/wiki/App_store" TargetMode="External"/><Relationship Id="rId6" Type="http://schemas.openxmlformats.org/officeDocument/2006/relationships/hyperlink" Target="https://en.wikipedia.org/wiki/Android_(operating_system)" TargetMode="External"/><Relationship Id="rId7" Type="http://schemas.openxmlformats.org/officeDocument/2006/relationships/hyperlink" Target="https://en.wikipedia.org/wiki/Android_software_development" TargetMode="External"/><Relationship Id="rId8" Type="http://schemas.openxmlformats.org/officeDocument/2006/relationships/hyperlink" Target="https://en.wikipedia.org/wiki/Digital_medi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en.wikipedia.org/wiki/Proprietary_software" TargetMode="External"/><Relationship Id="rId4" Type="http://schemas.openxmlformats.org/officeDocument/2006/relationships/hyperlink" Target="https://en.wikipedia.org/wiki/Mobile_app" TargetMode="External"/><Relationship Id="rId5" Type="http://schemas.openxmlformats.org/officeDocument/2006/relationships/hyperlink" Target="https://en.wikipedia.org/wiki/Software_deploymen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69" name="Google Shape;69;p13"/>
          <p:cNvPicPr preferRelativeResize="0"/>
          <p:nvPr/>
        </p:nvPicPr>
        <p:blipFill>
          <a:blip r:embed="rId3">
            <a:alphaModFix/>
          </a:blip>
          <a:stretch>
            <a:fillRect/>
          </a:stretch>
        </p:blipFill>
        <p:spPr>
          <a:xfrm>
            <a:off x="152400" y="459750"/>
            <a:ext cx="8460225" cy="4531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400">
                <a:latin typeface="Economica"/>
                <a:ea typeface="Economica"/>
                <a:cs typeface="Economica"/>
                <a:sym typeface="Economica"/>
              </a:rPr>
              <a:t>CONCLUSION:-</a:t>
            </a:r>
            <a:endParaRPr b="1" sz="3400">
              <a:latin typeface="Economica"/>
              <a:ea typeface="Economica"/>
              <a:cs typeface="Economica"/>
              <a:sym typeface="Economica"/>
            </a:endParaRPr>
          </a:p>
        </p:txBody>
      </p:sp>
      <p:sp>
        <p:nvSpPr>
          <p:cNvPr id="122" name="Google Shape;122;p2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600">
                <a:solidFill>
                  <a:srgbClr val="000000"/>
                </a:solidFill>
                <a:latin typeface="Arial"/>
                <a:ea typeface="Arial"/>
                <a:cs typeface="Arial"/>
                <a:sym typeface="Arial"/>
              </a:rPr>
              <a:t>For this project, we took the Google Play Store Data sets and analyzed and processed the data. After the data was transformed into a usable set, we used plots and functions to understand the correlations between features. We then used this knowledge to build the best model we could for finding ratings based on the cleaned data set.</a:t>
            </a:r>
            <a:endParaRPr b="1" sz="1600">
              <a:solidFill>
                <a:srgbClr val="000000"/>
              </a:solidFill>
              <a:latin typeface="Arial"/>
              <a:ea typeface="Arial"/>
              <a:cs typeface="Arial"/>
              <a:sym typeface="Arial"/>
            </a:endParaRPr>
          </a:p>
          <a:p>
            <a:pPr indent="-311150" lvl="0" marL="457200" rtl="0" algn="l">
              <a:spcBef>
                <a:spcPts val="1200"/>
              </a:spcBef>
              <a:spcAft>
                <a:spcPts val="0"/>
              </a:spcAft>
              <a:buClr>
                <a:srgbClr val="000000"/>
              </a:buClr>
              <a:buSzPts val="1300"/>
              <a:buFont typeface="Arial"/>
              <a:buChar char="●"/>
            </a:pPr>
            <a:r>
              <a:rPr b="1" lang="en" sz="1600">
                <a:solidFill>
                  <a:srgbClr val="000000"/>
                </a:solidFill>
                <a:latin typeface="Arial"/>
                <a:ea typeface="Arial"/>
                <a:cs typeface="Arial"/>
                <a:sym typeface="Arial"/>
              </a:rPr>
              <a:t>Exploratory data </a:t>
            </a:r>
            <a:r>
              <a:rPr b="1" lang="en" sz="1600">
                <a:solidFill>
                  <a:srgbClr val="000000"/>
                </a:solidFill>
                <a:latin typeface="Arial"/>
                <a:ea typeface="Arial"/>
                <a:cs typeface="Arial"/>
                <a:sym typeface="Arial"/>
              </a:rPr>
              <a:t>analysis</a:t>
            </a:r>
            <a:r>
              <a:rPr b="1" lang="en" sz="1600">
                <a:solidFill>
                  <a:srgbClr val="000000"/>
                </a:solidFill>
                <a:latin typeface="Arial"/>
                <a:ea typeface="Arial"/>
                <a:cs typeface="Arial"/>
                <a:sym typeface="Arial"/>
              </a:rPr>
              <a:t> of the Google play store data was done.</a:t>
            </a:r>
            <a:endParaRPr b="1" sz="16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 sz="1600">
                <a:solidFill>
                  <a:srgbClr val="000000"/>
                </a:solidFill>
                <a:latin typeface="Arial"/>
                <a:ea typeface="Arial"/>
                <a:cs typeface="Arial"/>
                <a:sym typeface="Arial"/>
              </a:rPr>
              <a:t>Top Apps that are most downloaded is found out.</a:t>
            </a:r>
            <a:endParaRPr b="1" sz="1600">
              <a:solidFill>
                <a:srgbClr val="000000"/>
              </a:solidFill>
              <a:latin typeface="Arial"/>
              <a:ea typeface="Arial"/>
              <a:cs typeface="Arial"/>
              <a:sym typeface="Arial"/>
            </a:endParaRPr>
          </a:p>
          <a:p>
            <a:pPr indent="0" lvl="0" marL="0" rtl="0" algn="l">
              <a:spcBef>
                <a:spcPts val="1200"/>
              </a:spcBef>
              <a:spcAft>
                <a:spcPts val="1600"/>
              </a:spcAft>
              <a:buNone/>
            </a:pPr>
            <a:r>
              <a:rPr b="1" lang="en" sz="1600">
                <a:solidFill>
                  <a:srgbClr val="000000"/>
                </a:solidFill>
                <a:latin typeface="Arial"/>
                <a:ea typeface="Arial"/>
                <a:cs typeface="Arial"/>
                <a:sym typeface="Arial"/>
              </a:rPr>
              <a:t>Thus, we can find rating of app using </a:t>
            </a:r>
            <a:r>
              <a:rPr b="1" lang="en" sz="1600">
                <a:solidFill>
                  <a:srgbClr val="000000"/>
                </a:solidFill>
                <a:latin typeface="Arial"/>
                <a:ea typeface="Arial"/>
                <a:cs typeface="Arial"/>
                <a:sym typeface="Arial"/>
              </a:rPr>
              <a:t>random forest</a:t>
            </a:r>
            <a:r>
              <a:rPr b="1" lang="en" sz="1600">
                <a:solidFill>
                  <a:srgbClr val="000000"/>
                </a:solidFill>
                <a:latin typeface="Arial"/>
                <a:ea typeface="Arial"/>
                <a:cs typeface="Arial"/>
                <a:sym typeface="Arial"/>
              </a:rPr>
              <a:t> regression.</a:t>
            </a:r>
            <a:endParaRPr sz="20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500">
                <a:latin typeface="Economica"/>
                <a:ea typeface="Economica"/>
                <a:cs typeface="Economica"/>
                <a:sym typeface="Economica"/>
              </a:rPr>
              <a:t>ACTUAL VS. PREDICTED GRAPH OF RATING:-</a:t>
            </a:r>
            <a:endParaRPr b="1" sz="3500">
              <a:latin typeface="Economica"/>
              <a:ea typeface="Economica"/>
              <a:cs typeface="Economica"/>
              <a:sym typeface="Economica"/>
            </a:endParaRPr>
          </a:p>
        </p:txBody>
      </p:sp>
      <p:sp>
        <p:nvSpPr>
          <p:cNvPr id="128" name="Google Shape;128;p2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9" name="Google Shape;129;p23"/>
          <p:cNvPicPr preferRelativeResize="0"/>
          <p:nvPr/>
        </p:nvPicPr>
        <p:blipFill>
          <a:blip r:embed="rId3">
            <a:alphaModFix/>
          </a:blip>
          <a:stretch>
            <a:fillRect/>
          </a:stretch>
        </p:blipFill>
        <p:spPr>
          <a:xfrm>
            <a:off x="471900" y="1919075"/>
            <a:ext cx="8222100" cy="2710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5300">
                <a:latin typeface="Economica"/>
                <a:ea typeface="Economica"/>
                <a:cs typeface="Economica"/>
                <a:sym typeface="Economica"/>
              </a:rPr>
              <a:t>THANK YOU!!</a:t>
            </a:r>
            <a:endParaRPr b="1" sz="5300">
              <a:latin typeface="Economica"/>
              <a:ea typeface="Economica"/>
              <a:cs typeface="Economica"/>
              <a:sym typeface="Economic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ctrTitle"/>
          </p:nvPr>
        </p:nvSpPr>
        <p:spPr>
          <a:xfrm>
            <a:off x="390525" y="890775"/>
            <a:ext cx="8222100" cy="186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Economica"/>
                <a:ea typeface="Economica"/>
                <a:cs typeface="Economica"/>
                <a:sym typeface="Economica"/>
              </a:rPr>
              <a:t>ANALYSIS OF GOOGLE PLAY STORE </a:t>
            </a:r>
            <a:endParaRPr b="1">
              <a:latin typeface="Economica"/>
              <a:ea typeface="Economica"/>
              <a:cs typeface="Economica"/>
              <a:sym typeface="Economica"/>
            </a:endParaRPr>
          </a:p>
          <a:p>
            <a:pPr indent="0" lvl="0" marL="0" rtl="0" algn="ctr">
              <a:spcBef>
                <a:spcPts val="0"/>
              </a:spcBef>
              <a:spcAft>
                <a:spcPts val="0"/>
              </a:spcAft>
              <a:buNone/>
            </a:pPr>
            <a:r>
              <a:rPr b="1" lang="en">
                <a:latin typeface="Economica"/>
                <a:ea typeface="Economica"/>
                <a:cs typeface="Economica"/>
                <a:sym typeface="Economica"/>
              </a:rPr>
              <a:t>(DATA SCIENCE-3151608)</a:t>
            </a:r>
            <a:endParaRPr b="1">
              <a:latin typeface="Economica"/>
              <a:ea typeface="Economica"/>
              <a:cs typeface="Economica"/>
              <a:sym typeface="Economica"/>
            </a:endParaRPr>
          </a:p>
        </p:txBody>
      </p:sp>
      <p:sp>
        <p:nvSpPr>
          <p:cNvPr id="75" name="Google Shape;75;p14"/>
          <p:cNvSpPr txBox="1"/>
          <p:nvPr>
            <p:ph idx="1" type="subTitle"/>
          </p:nvPr>
        </p:nvSpPr>
        <p:spPr>
          <a:xfrm>
            <a:off x="390525" y="2789110"/>
            <a:ext cx="8222100" cy="16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sz="2500">
              <a:latin typeface="Economica"/>
              <a:ea typeface="Economica"/>
              <a:cs typeface="Economica"/>
              <a:sym typeface="Economica"/>
            </a:endParaRPr>
          </a:p>
          <a:p>
            <a:pPr indent="0" lvl="0" marL="0" rtl="0" algn="ctr">
              <a:spcBef>
                <a:spcPts val="0"/>
              </a:spcBef>
              <a:spcAft>
                <a:spcPts val="0"/>
              </a:spcAft>
              <a:buNone/>
            </a:pPr>
            <a:r>
              <a:rPr b="1" lang="en" sz="2500">
                <a:latin typeface="Economica"/>
                <a:ea typeface="Economica"/>
                <a:cs typeface="Economica"/>
                <a:sym typeface="Economica"/>
              </a:rPr>
              <a:t>PRESENTED BY:-(</a:t>
            </a:r>
            <a:r>
              <a:rPr b="1" lang="en" sz="2500">
                <a:latin typeface="Economica"/>
                <a:ea typeface="Economica"/>
                <a:cs typeface="Economica"/>
                <a:sym typeface="Economica"/>
              </a:rPr>
              <a:t>SEM5)</a:t>
            </a:r>
            <a:endParaRPr b="1" sz="2500">
              <a:latin typeface="Economica"/>
              <a:ea typeface="Economica"/>
              <a:cs typeface="Economica"/>
              <a:sym typeface="Economica"/>
            </a:endParaRPr>
          </a:p>
          <a:p>
            <a:pPr indent="0" lvl="0" marL="0" rtl="0" algn="ctr">
              <a:spcBef>
                <a:spcPts val="0"/>
              </a:spcBef>
              <a:spcAft>
                <a:spcPts val="0"/>
              </a:spcAft>
              <a:buNone/>
            </a:pPr>
            <a:r>
              <a:t/>
            </a:r>
            <a:endParaRPr b="1" sz="2500">
              <a:latin typeface="Economica"/>
              <a:ea typeface="Economica"/>
              <a:cs typeface="Economica"/>
              <a:sym typeface="Economica"/>
            </a:endParaRPr>
          </a:p>
          <a:p>
            <a:pPr indent="0" lvl="0" marL="0" rtl="0" algn="ctr">
              <a:spcBef>
                <a:spcPts val="0"/>
              </a:spcBef>
              <a:spcAft>
                <a:spcPts val="0"/>
              </a:spcAft>
              <a:buNone/>
            </a:pPr>
            <a:r>
              <a:rPr b="1" lang="en" sz="2500">
                <a:latin typeface="Economica"/>
                <a:ea typeface="Economica"/>
                <a:cs typeface="Economica"/>
                <a:sym typeface="Economica"/>
              </a:rPr>
              <a:t>1)SUTHAR NEEL J(180170116046)</a:t>
            </a:r>
            <a:endParaRPr b="1" sz="2500">
              <a:latin typeface="Economica"/>
              <a:ea typeface="Economica"/>
              <a:cs typeface="Economica"/>
              <a:sym typeface="Economica"/>
            </a:endParaRPr>
          </a:p>
          <a:p>
            <a:pPr indent="0" lvl="0" marL="0" rtl="0" algn="ctr">
              <a:spcBef>
                <a:spcPts val="0"/>
              </a:spcBef>
              <a:spcAft>
                <a:spcPts val="0"/>
              </a:spcAft>
              <a:buNone/>
            </a:pPr>
            <a:r>
              <a:rPr b="1" lang="en" sz="2500">
                <a:latin typeface="Economica"/>
                <a:ea typeface="Economica"/>
                <a:cs typeface="Economica"/>
                <a:sym typeface="Economica"/>
              </a:rPr>
              <a:t>2)PATEL JAY A(180170116029)</a:t>
            </a:r>
            <a:endParaRPr b="1" sz="2500">
              <a:latin typeface="Economica"/>
              <a:ea typeface="Economica"/>
              <a:cs typeface="Economica"/>
              <a:sym typeface="Economic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700">
                <a:latin typeface="Economica"/>
                <a:ea typeface="Economica"/>
                <a:cs typeface="Economica"/>
                <a:sym typeface="Economica"/>
              </a:rPr>
              <a:t>INDEX:-</a:t>
            </a:r>
            <a:endParaRPr b="1" sz="4700">
              <a:latin typeface="Economica"/>
              <a:ea typeface="Economica"/>
              <a:cs typeface="Economica"/>
              <a:sym typeface="Economica"/>
            </a:endParaRPr>
          </a:p>
        </p:txBody>
      </p:sp>
      <p:sp>
        <p:nvSpPr>
          <p:cNvPr id="81" name="Google Shape;81;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900"/>
              <a:t>1.AIM </a:t>
            </a:r>
            <a:endParaRPr b="1" sz="1900"/>
          </a:p>
          <a:p>
            <a:pPr indent="0" lvl="0" marL="0" rtl="0" algn="l">
              <a:spcBef>
                <a:spcPts val="1600"/>
              </a:spcBef>
              <a:spcAft>
                <a:spcPts val="0"/>
              </a:spcAft>
              <a:buNone/>
            </a:pPr>
            <a:r>
              <a:rPr b="1" lang="en" sz="1900"/>
              <a:t>2.INTRODUCTION</a:t>
            </a:r>
            <a:endParaRPr b="1" sz="1900"/>
          </a:p>
          <a:p>
            <a:pPr indent="0" lvl="0" marL="0" rtl="0" algn="l">
              <a:spcBef>
                <a:spcPts val="1600"/>
              </a:spcBef>
              <a:spcAft>
                <a:spcPts val="0"/>
              </a:spcAft>
              <a:buNone/>
            </a:pPr>
            <a:r>
              <a:rPr b="1" lang="en" sz="1900"/>
              <a:t>3.DATASET</a:t>
            </a:r>
            <a:endParaRPr b="1" sz="1900"/>
          </a:p>
          <a:p>
            <a:pPr indent="0" lvl="0" marL="0" rtl="0" algn="l">
              <a:spcBef>
                <a:spcPts val="1600"/>
              </a:spcBef>
              <a:spcAft>
                <a:spcPts val="0"/>
              </a:spcAft>
              <a:buNone/>
            </a:pPr>
            <a:r>
              <a:rPr b="1" lang="en" sz="1900"/>
              <a:t>4.BACKGROUND</a:t>
            </a:r>
            <a:endParaRPr b="1" sz="1900"/>
          </a:p>
          <a:p>
            <a:pPr indent="0" lvl="0" marL="0" rtl="0" algn="l">
              <a:spcBef>
                <a:spcPts val="1600"/>
              </a:spcBef>
              <a:spcAft>
                <a:spcPts val="0"/>
              </a:spcAft>
              <a:buNone/>
            </a:pPr>
            <a:r>
              <a:rPr b="1" lang="en" sz="1900"/>
              <a:t>5.IMPLEMENTATION</a:t>
            </a:r>
            <a:endParaRPr b="1" sz="1900"/>
          </a:p>
          <a:p>
            <a:pPr indent="0" lvl="0" marL="0" rtl="0" algn="l">
              <a:spcBef>
                <a:spcPts val="1600"/>
              </a:spcBef>
              <a:spcAft>
                <a:spcPts val="1600"/>
              </a:spcAft>
              <a:buNone/>
            </a:pPr>
            <a:r>
              <a:rPr b="1" lang="en" sz="1900"/>
              <a:t>6.CONCLUSION</a:t>
            </a:r>
            <a:endParaRPr b="1"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545950"/>
            <a:ext cx="8222100" cy="96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800">
                <a:latin typeface="Economica"/>
                <a:ea typeface="Economica"/>
                <a:cs typeface="Economica"/>
                <a:sym typeface="Economica"/>
              </a:rPr>
              <a:t>AIM:-</a:t>
            </a:r>
            <a:endParaRPr b="1" sz="3800">
              <a:latin typeface="Economica"/>
              <a:ea typeface="Economica"/>
              <a:cs typeface="Economica"/>
              <a:sym typeface="Economica"/>
            </a:endParaRPr>
          </a:p>
        </p:txBody>
      </p:sp>
      <p:sp>
        <p:nvSpPr>
          <p:cNvPr id="87" name="Google Shape;87;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700">
                <a:solidFill>
                  <a:srgbClr val="000000"/>
                </a:solidFill>
                <a:latin typeface="Arial"/>
                <a:ea typeface="Arial"/>
                <a:cs typeface="Arial"/>
                <a:sym typeface="Arial"/>
              </a:rPr>
              <a:t>The Internet is a true gold mine of data. E-commerce and review sites are brimming with a lot of untapped data with a prominent potential to convert into meaningful insights that can help with robust decision making. Here, we explore using data science and machine learning techniques on data retrieved from one such avenue on the internet, the Google Play Store.</a:t>
            </a:r>
            <a:r>
              <a:rPr b="1" lang="en" sz="1700">
                <a:solidFill>
                  <a:srgbClr val="24292E"/>
                </a:solidFill>
                <a:latin typeface="Arial"/>
                <a:ea typeface="Arial"/>
                <a:cs typeface="Arial"/>
                <a:sym typeface="Arial"/>
              </a:rPr>
              <a:t>This project aims to employ machine learning &amp; visual analytics concepts to gain insights into how applications become successful and achieve high user ratings.</a:t>
            </a:r>
            <a:endParaRPr b="1" sz="17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800">
                <a:latin typeface="Economica"/>
                <a:ea typeface="Economica"/>
                <a:cs typeface="Economica"/>
                <a:sym typeface="Economica"/>
              </a:rPr>
              <a:t>WHAT IS GOOGLE PLAY STORE?</a:t>
            </a:r>
            <a:endParaRPr b="1" sz="3800">
              <a:latin typeface="Economica"/>
              <a:ea typeface="Economica"/>
              <a:cs typeface="Economica"/>
              <a:sym typeface="Economica"/>
            </a:endParaRPr>
          </a:p>
        </p:txBody>
      </p:sp>
      <p:sp>
        <p:nvSpPr>
          <p:cNvPr id="93" name="Google Shape;93;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700">
                <a:solidFill>
                  <a:srgbClr val="000000"/>
                </a:solidFill>
                <a:latin typeface="Arial"/>
                <a:ea typeface="Arial"/>
                <a:cs typeface="Arial"/>
                <a:sym typeface="Arial"/>
              </a:rPr>
              <a:t>Google Play, formerly Android Market, is a </a:t>
            </a:r>
            <a:r>
              <a:rPr b="1" lang="en" sz="1700">
                <a:solidFill>
                  <a:srgbClr val="000000"/>
                </a:solidFill>
                <a:uFill>
                  <a:noFill/>
                </a:uFill>
                <a:latin typeface="Arial"/>
                <a:ea typeface="Arial"/>
                <a:cs typeface="Arial"/>
                <a:sym typeface="Arial"/>
                <a:hlinkClick r:id="rId3">
                  <a:extLst>
                    <a:ext uri="{A12FA001-AC4F-418D-AE19-62706E023703}">
                      <ahyp:hlinkClr val="tx"/>
                    </a:ext>
                  </a:extLst>
                </a:hlinkClick>
              </a:rPr>
              <a:t>digital distribution</a:t>
            </a:r>
            <a:r>
              <a:rPr b="1" lang="en" sz="1700">
                <a:solidFill>
                  <a:srgbClr val="000000"/>
                </a:solidFill>
                <a:latin typeface="Arial"/>
                <a:ea typeface="Arial"/>
                <a:cs typeface="Arial"/>
                <a:sym typeface="Arial"/>
              </a:rPr>
              <a:t> service operated and developed by </a:t>
            </a:r>
            <a:r>
              <a:rPr b="1" lang="en" sz="1700">
                <a:solidFill>
                  <a:srgbClr val="000000"/>
                </a:solidFill>
                <a:uFill>
                  <a:noFill/>
                </a:uFill>
                <a:latin typeface="Arial"/>
                <a:ea typeface="Arial"/>
                <a:cs typeface="Arial"/>
                <a:sym typeface="Arial"/>
                <a:hlinkClick r:id="rId4">
                  <a:extLst>
                    <a:ext uri="{A12FA001-AC4F-418D-AE19-62706E023703}">
                      <ahyp:hlinkClr val="tx"/>
                    </a:ext>
                  </a:extLst>
                </a:hlinkClick>
              </a:rPr>
              <a:t>Google</a:t>
            </a:r>
            <a:r>
              <a:rPr b="1" lang="en" sz="1700">
                <a:solidFill>
                  <a:srgbClr val="000000"/>
                </a:solidFill>
                <a:latin typeface="Arial"/>
                <a:ea typeface="Arial"/>
                <a:cs typeface="Arial"/>
                <a:sym typeface="Arial"/>
              </a:rPr>
              <a:t>. It serves as the official </a:t>
            </a:r>
            <a:r>
              <a:rPr b="1" lang="en" sz="1700">
                <a:solidFill>
                  <a:srgbClr val="000000"/>
                </a:solidFill>
                <a:uFill>
                  <a:noFill/>
                </a:uFill>
                <a:latin typeface="Arial"/>
                <a:ea typeface="Arial"/>
                <a:cs typeface="Arial"/>
                <a:sym typeface="Arial"/>
                <a:hlinkClick r:id="rId5">
                  <a:extLst>
                    <a:ext uri="{A12FA001-AC4F-418D-AE19-62706E023703}">
                      <ahyp:hlinkClr val="tx"/>
                    </a:ext>
                  </a:extLst>
                </a:hlinkClick>
              </a:rPr>
              <a:t>app store</a:t>
            </a:r>
            <a:r>
              <a:rPr b="1" lang="en" sz="1700">
                <a:solidFill>
                  <a:srgbClr val="000000"/>
                </a:solidFill>
                <a:latin typeface="Arial"/>
                <a:ea typeface="Arial"/>
                <a:cs typeface="Arial"/>
                <a:sym typeface="Arial"/>
              </a:rPr>
              <a:t> for certified devices running on the </a:t>
            </a:r>
            <a:r>
              <a:rPr b="1" lang="en" sz="1700">
                <a:solidFill>
                  <a:srgbClr val="000000"/>
                </a:solidFill>
                <a:uFill>
                  <a:noFill/>
                </a:uFill>
                <a:latin typeface="Arial"/>
                <a:ea typeface="Arial"/>
                <a:cs typeface="Arial"/>
                <a:sym typeface="Arial"/>
                <a:hlinkClick r:id="rId6">
                  <a:extLst>
                    <a:ext uri="{A12FA001-AC4F-418D-AE19-62706E023703}">
                      <ahyp:hlinkClr val="tx"/>
                    </a:ext>
                  </a:extLst>
                </a:hlinkClick>
              </a:rPr>
              <a:t>Android operating system</a:t>
            </a:r>
            <a:r>
              <a:rPr b="1" lang="en" sz="1700">
                <a:solidFill>
                  <a:srgbClr val="000000"/>
                </a:solidFill>
                <a:latin typeface="Arial"/>
                <a:ea typeface="Arial"/>
                <a:cs typeface="Arial"/>
                <a:sym typeface="Arial"/>
              </a:rPr>
              <a:t>, allowing users to browse and download applications developed with the </a:t>
            </a:r>
            <a:r>
              <a:rPr b="1" lang="en" sz="1700">
                <a:solidFill>
                  <a:srgbClr val="000000"/>
                </a:solidFill>
                <a:uFill>
                  <a:noFill/>
                </a:uFill>
                <a:latin typeface="Arial"/>
                <a:ea typeface="Arial"/>
                <a:cs typeface="Arial"/>
                <a:sym typeface="Arial"/>
                <a:hlinkClick r:id="rId7">
                  <a:extLst>
                    <a:ext uri="{A12FA001-AC4F-418D-AE19-62706E023703}">
                      <ahyp:hlinkClr val="tx"/>
                    </a:ext>
                  </a:extLst>
                </a:hlinkClick>
              </a:rPr>
              <a:t>Android software development kit</a:t>
            </a:r>
            <a:r>
              <a:rPr b="1" lang="en" sz="1700">
                <a:solidFill>
                  <a:srgbClr val="000000"/>
                </a:solidFill>
                <a:latin typeface="Arial"/>
                <a:ea typeface="Arial"/>
                <a:cs typeface="Arial"/>
                <a:sym typeface="Arial"/>
              </a:rPr>
              <a:t> (SDK) and published through Google. Google Play also serves as a </a:t>
            </a:r>
            <a:r>
              <a:rPr b="1" lang="en" sz="1700">
                <a:solidFill>
                  <a:srgbClr val="000000"/>
                </a:solidFill>
                <a:uFill>
                  <a:noFill/>
                </a:uFill>
                <a:latin typeface="Arial"/>
                <a:ea typeface="Arial"/>
                <a:cs typeface="Arial"/>
                <a:sym typeface="Arial"/>
                <a:hlinkClick r:id="rId8">
                  <a:extLst>
                    <a:ext uri="{A12FA001-AC4F-418D-AE19-62706E023703}">
                      <ahyp:hlinkClr val="tx"/>
                    </a:ext>
                  </a:extLst>
                </a:hlinkClick>
              </a:rPr>
              <a:t>digital media</a:t>
            </a:r>
            <a:r>
              <a:rPr b="1" lang="en" sz="1700">
                <a:solidFill>
                  <a:srgbClr val="000000"/>
                </a:solidFill>
                <a:latin typeface="Arial"/>
                <a:ea typeface="Arial"/>
                <a:cs typeface="Arial"/>
                <a:sym typeface="Arial"/>
              </a:rPr>
              <a:t> store, offering music, books, movies, and television programs. </a:t>
            </a:r>
            <a:endParaRPr b="1" sz="17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800">
                <a:latin typeface="Economica"/>
                <a:ea typeface="Economica"/>
                <a:cs typeface="Economica"/>
                <a:sym typeface="Economica"/>
              </a:rPr>
              <a:t>WHAT IS GOOGLE PLAY STORE?</a:t>
            </a:r>
            <a:endParaRPr/>
          </a:p>
        </p:txBody>
      </p:sp>
      <p:sp>
        <p:nvSpPr>
          <p:cNvPr id="99" name="Google Shape;99;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000000"/>
                </a:solidFill>
                <a:latin typeface="Arial"/>
                <a:ea typeface="Arial"/>
                <a:cs typeface="Arial"/>
                <a:sym typeface="Arial"/>
              </a:rPr>
              <a:t>Applications are available through Google Play either free of charge or at a cost. They can be downloaded directly on an Android device through the </a:t>
            </a:r>
            <a:r>
              <a:rPr b="1" lang="en" sz="1700">
                <a:solidFill>
                  <a:srgbClr val="000000"/>
                </a:solidFill>
                <a:uFill>
                  <a:noFill/>
                </a:uFill>
                <a:latin typeface="Arial"/>
                <a:ea typeface="Arial"/>
                <a:cs typeface="Arial"/>
                <a:sym typeface="Arial"/>
                <a:hlinkClick r:id="rId3">
                  <a:extLst>
                    <a:ext uri="{A12FA001-AC4F-418D-AE19-62706E023703}">
                      <ahyp:hlinkClr val="tx"/>
                    </a:ext>
                  </a:extLst>
                </a:hlinkClick>
              </a:rPr>
              <a:t>proprietary</a:t>
            </a:r>
            <a:r>
              <a:rPr b="1" lang="en" sz="1700">
                <a:solidFill>
                  <a:srgbClr val="000000"/>
                </a:solidFill>
                <a:latin typeface="Arial"/>
                <a:ea typeface="Arial"/>
                <a:cs typeface="Arial"/>
                <a:sym typeface="Arial"/>
              </a:rPr>
              <a:t> Play Store </a:t>
            </a:r>
            <a:r>
              <a:rPr b="1" lang="en" sz="1700">
                <a:solidFill>
                  <a:srgbClr val="000000"/>
                </a:solidFill>
                <a:uFill>
                  <a:noFill/>
                </a:uFill>
                <a:latin typeface="Arial"/>
                <a:ea typeface="Arial"/>
                <a:cs typeface="Arial"/>
                <a:sym typeface="Arial"/>
                <a:hlinkClick r:id="rId4">
                  <a:extLst>
                    <a:ext uri="{A12FA001-AC4F-418D-AE19-62706E023703}">
                      <ahyp:hlinkClr val="tx"/>
                    </a:ext>
                  </a:extLst>
                </a:hlinkClick>
              </a:rPr>
              <a:t>mobile app</a:t>
            </a:r>
            <a:r>
              <a:rPr b="1" lang="en" sz="1700">
                <a:solidFill>
                  <a:srgbClr val="000000"/>
                </a:solidFill>
                <a:latin typeface="Arial"/>
                <a:ea typeface="Arial"/>
                <a:cs typeface="Arial"/>
                <a:sym typeface="Arial"/>
              </a:rPr>
              <a:t> or by </a:t>
            </a:r>
            <a:r>
              <a:rPr b="1" lang="en" sz="1700">
                <a:solidFill>
                  <a:srgbClr val="000000"/>
                </a:solidFill>
                <a:uFill>
                  <a:noFill/>
                </a:uFill>
                <a:latin typeface="Arial"/>
                <a:ea typeface="Arial"/>
                <a:cs typeface="Arial"/>
                <a:sym typeface="Arial"/>
                <a:hlinkClick r:id="rId5">
                  <a:extLst>
                    <a:ext uri="{A12FA001-AC4F-418D-AE19-62706E023703}">
                      <ahyp:hlinkClr val="tx"/>
                    </a:ext>
                  </a:extLst>
                </a:hlinkClick>
              </a:rPr>
              <a:t>deploying</a:t>
            </a:r>
            <a:r>
              <a:rPr b="1" lang="en" sz="1700">
                <a:solidFill>
                  <a:srgbClr val="000000"/>
                </a:solidFill>
                <a:latin typeface="Arial"/>
                <a:ea typeface="Arial"/>
                <a:cs typeface="Arial"/>
                <a:sym typeface="Arial"/>
              </a:rPr>
              <a:t> the application to a device from the Google Play website. The Google Play store had over 82 billion app downloads in 2016 and has reached over 3.5 million apps published in 2017.</a:t>
            </a:r>
            <a:endParaRPr b="1" sz="17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700">
                <a:latin typeface="Economica"/>
                <a:ea typeface="Economica"/>
                <a:cs typeface="Economica"/>
                <a:sym typeface="Economica"/>
              </a:rPr>
              <a:t>DETAIL OF DATASET:-</a:t>
            </a:r>
            <a:endParaRPr b="1" sz="4000">
              <a:latin typeface="Economica"/>
              <a:ea typeface="Economica"/>
              <a:cs typeface="Economica"/>
              <a:sym typeface="Economica"/>
            </a:endParaRPr>
          </a:p>
        </p:txBody>
      </p:sp>
      <p:sp>
        <p:nvSpPr>
          <p:cNvPr id="105" name="Google Shape;105;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latin typeface="Arial"/>
                <a:ea typeface="Arial"/>
                <a:cs typeface="Arial"/>
                <a:sym typeface="Arial"/>
              </a:rPr>
              <a:t>The Play Store apps data has enormous potential to drive app-making businesses to success. Actionable insights can be drawn for developers to work on and capture the Android market. The dataset is chosen from Kaggle. It is the web  data of around 10k Play Store apps for analyzing the Android market. It consists of in total of 9360 rows and 13 columns.</a:t>
            </a:r>
            <a:endParaRPr b="1" sz="20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400">
                <a:latin typeface="Economica"/>
                <a:ea typeface="Economica"/>
                <a:cs typeface="Economica"/>
                <a:sym typeface="Economica"/>
              </a:rPr>
              <a:t>BACKGROUND:-</a:t>
            </a:r>
            <a:endParaRPr b="1" sz="3400">
              <a:latin typeface="Economica"/>
              <a:ea typeface="Economica"/>
              <a:cs typeface="Economica"/>
              <a:sym typeface="Economica"/>
            </a:endParaRPr>
          </a:p>
        </p:txBody>
      </p:sp>
      <p:sp>
        <p:nvSpPr>
          <p:cNvPr id="111" name="Google Shape;111;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700">
                <a:solidFill>
                  <a:srgbClr val="000000"/>
                </a:solidFill>
                <a:latin typeface="Arial"/>
                <a:ea typeface="Arial"/>
                <a:cs typeface="Arial"/>
                <a:sym typeface="Arial"/>
              </a:rPr>
              <a:t>As mobile apps have become so prevalent, and more and more developers make their livelihood off of mobile development alone. It has become important for developers to be able to predict the success of their app. Our goal was to find the overall rating of an app because so much of the users’ trust in the app comes from that one statistic alone. Higher rated apps are more likely to be recommended and more likely to be trusted by users that find the app while browsing the app store.</a:t>
            </a:r>
            <a:endParaRPr b="1" sz="3300">
              <a:solidFill>
                <a:srgbClr val="000000"/>
              </a:solidFill>
              <a:latin typeface="Arial"/>
              <a:ea typeface="Arial"/>
              <a:cs typeface="Arial"/>
              <a:sym typeface="Arial"/>
            </a:endParaRPr>
          </a:p>
          <a:p>
            <a:pPr indent="0" lvl="0" marL="0" rtl="0" algn="l">
              <a:spcBef>
                <a:spcPts val="0"/>
              </a:spcBef>
              <a:spcAft>
                <a:spcPts val="1600"/>
              </a:spcAft>
              <a:buNone/>
            </a:pPr>
            <a:r>
              <a:t/>
            </a:r>
            <a:endParaRPr b="1" sz="17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490250" y="488250"/>
            <a:ext cx="8185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Economica"/>
                <a:ea typeface="Economica"/>
                <a:cs typeface="Economica"/>
                <a:sym typeface="Economica"/>
              </a:rPr>
              <a:t>DATA FILTERING</a:t>
            </a:r>
            <a:endParaRPr b="1">
              <a:latin typeface="Economica"/>
              <a:ea typeface="Economica"/>
              <a:cs typeface="Economica"/>
              <a:sym typeface="Economica"/>
            </a:endParaRPr>
          </a:p>
          <a:p>
            <a:pPr indent="0" lvl="0" marL="0" rtl="0" algn="l">
              <a:spcBef>
                <a:spcPts val="0"/>
              </a:spcBef>
              <a:spcAft>
                <a:spcPts val="0"/>
              </a:spcAft>
              <a:buNone/>
            </a:pPr>
            <a:r>
              <a:rPr b="1" lang="en">
                <a:latin typeface="Economica"/>
                <a:ea typeface="Economica"/>
                <a:cs typeface="Economica"/>
                <a:sym typeface="Economica"/>
              </a:rPr>
              <a:t>DATA </a:t>
            </a:r>
            <a:r>
              <a:rPr b="1" lang="en">
                <a:latin typeface="Economica"/>
                <a:ea typeface="Economica"/>
                <a:cs typeface="Economica"/>
                <a:sym typeface="Economica"/>
              </a:rPr>
              <a:t>VISUALIZATION</a:t>
            </a:r>
            <a:endParaRPr b="1">
              <a:latin typeface="Economica"/>
              <a:ea typeface="Economica"/>
              <a:cs typeface="Economica"/>
              <a:sym typeface="Economica"/>
            </a:endParaRPr>
          </a:p>
          <a:p>
            <a:pPr indent="0" lvl="0" marL="0" rtl="0" algn="l">
              <a:spcBef>
                <a:spcPts val="0"/>
              </a:spcBef>
              <a:spcAft>
                <a:spcPts val="0"/>
              </a:spcAft>
              <a:buNone/>
            </a:pPr>
            <a:r>
              <a:rPr b="1" lang="en">
                <a:latin typeface="Economica"/>
                <a:ea typeface="Economica"/>
                <a:cs typeface="Economica"/>
                <a:sym typeface="Economica"/>
              </a:rPr>
              <a:t>DATA PREPROCESSING</a:t>
            </a:r>
            <a:endParaRPr b="1">
              <a:latin typeface="Economica"/>
              <a:ea typeface="Economica"/>
              <a:cs typeface="Economica"/>
              <a:sym typeface="Economica"/>
            </a:endParaRPr>
          </a:p>
          <a:p>
            <a:pPr indent="0" lvl="0" marL="0" rtl="0" algn="l">
              <a:spcBef>
                <a:spcPts val="0"/>
              </a:spcBef>
              <a:spcAft>
                <a:spcPts val="0"/>
              </a:spcAft>
              <a:buNone/>
            </a:pPr>
            <a:r>
              <a:rPr b="1" lang="en">
                <a:latin typeface="Economica"/>
                <a:ea typeface="Economica"/>
                <a:cs typeface="Economica"/>
                <a:sym typeface="Economica"/>
              </a:rPr>
              <a:t>PREDICTION</a:t>
            </a:r>
            <a:endParaRPr b="1">
              <a:latin typeface="Economica"/>
              <a:ea typeface="Economica"/>
              <a:cs typeface="Economica"/>
              <a:sym typeface="Economic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