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9" r:id="rId3"/>
    <p:sldId id="286" r:id="rId4"/>
    <p:sldId id="320" r:id="rId5"/>
    <p:sldId id="285" r:id="rId6"/>
    <p:sldId id="287" r:id="rId7"/>
    <p:sldId id="301" r:id="rId8"/>
    <p:sldId id="302" r:id="rId9"/>
    <p:sldId id="300" r:id="rId10"/>
    <p:sldId id="298" r:id="rId11"/>
    <p:sldId id="305" r:id="rId12"/>
    <p:sldId id="306" r:id="rId13"/>
    <p:sldId id="307" r:id="rId14"/>
    <p:sldId id="257" r:id="rId15"/>
    <p:sldId id="261" r:id="rId16"/>
    <p:sldId id="263" r:id="rId17"/>
    <p:sldId id="265" r:id="rId18"/>
    <p:sldId id="266" r:id="rId19"/>
    <p:sldId id="270" r:id="rId20"/>
    <p:sldId id="267" r:id="rId21"/>
    <p:sldId id="271" r:id="rId22"/>
    <p:sldId id="260" r:id="rId23"/>
    <p:sldId id="272" r:id="rId24"/>
    <p:sldId id="312" r:id="rId25"/>
    <p:sldId id="313" r:id="rId26"/>
    <p:sldId id="314" r:id="rId27"/>
    <p:sldId id="315" r:id="rId28"/>
    <p:sldId id="316" r:id="rId29"/>
    <p:sldId id="317" r:id="rId30"/>
    <p:sldId id="319" r:id="rId31"/>
    <p:sldId id="273" r:id="rId32"/>
    <p:sldId id="31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86" d="100"/>
          <a:sy n="86"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00CA2-F0F1-46B1-A833-50BEB0ED757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0E4659CD-CDD6-4338-825E-7F879D3F1F94}">
      <dgm:prSet phldrT="[Text]" custT="1">
        <dgm:style>
          <a:lnRef idx="2">
            <a:schemeClr val="accent1"/>
          </a:lnRef>
          <a:fillRef idx="1">
            <a:schemeClr val="lt1"/>
          </a:fillRef>
          <a:effectRef idx="0">
            <a:schemeClr val="accent1"/>
          </a:effectRef>
          <a:fontRef idx="minor">
            <a:schemeClr val="dk1"/>
          </a:fontRef>
        </dgm:style>
      </dgm:prSet>
      <dgm:spPr/>
      <dgm:t>
        <a:bodyPr/>
        <a:lstStyle/>
        <a:p>
          <a:r>
            <a:rPr lang="en-IN" sz="2400" b="1" dirty="0">
              <a:solidFill>
                <a:schemeClr val="accent1">
                  <a:lumMod val="50000"/>
                </a:schemeClr>
              </a:solidFill>
            </a:rPr>
            <a:t>Graded Sentiment Analysis</a:t>
          </a:r>
        </a:p>
      </dgm:t>
    </dgm:pt>
    <dgm:pt modelId="{33261428-8B98-4D1C-A5A9-734D919F0E2D}" type="parTrans" cxnId="{3E0E062A-E6E9-4591-B33B-4FC26636D784}">
      <dgm:prSet/>
      <dgm:spPr/>
      <dgm:t>
        <a:bodyPr/>
        <a:lstStyle/>
        <a:p>
          <a:endParaRPr lang="en-IN"/>
        </a:p>
      </dgm:t>
    </dgm:pt>
    <dgm:pt modelId="{CAB6FC43-69FF-4F61-A101-DB000FA08D89}" type="sibTrans" cxnId="{3E0E062A-E6E9-4591-B33B-4FC26636D784}">
      <dgm:prSet/>
      <dgm:spPr/>
      <dgm:t>
        <a:bodyPr/>
        <a:lstStyle/>
        <a:p>
          <a:endParaRPr lang="en-IN"/>
        </a:p>
      </dgm:t>
    </dgm:pt>
    <dgm:pt modelId="{91CD438E-18FB-4528-95B7-4A3B626161B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IN" sz="2000" b="1" dirty="0"/>
            <a:t>Very positive</a:t>
          </a:r>
        </a:p>
      </dgm:t>
    </dgm:pt>
    <dgm:pt modelId="{C9305EC1-E294-40AA-9853-BAC3C8C08ACA}" type="parTrans" cxnId="{EB924971-2FCC-46F9-82B4-EED1675C382E}">
      <dgm:prSet/>
      <dgm:spPr/>
      <dgm:t>
        <a:bodyPr/>
        <a:lstStyle/>
        <a:p>
          <a:endParaRPr lang="en-IN"/>
        </a:p>
      </dgm:t>
    </dgm:pt>
    <dgm:pt modelId="{D069AF09-2B87-49CA-AE00-A52B0CC0472F}" type="sibTrans" cxnId="{EB924971-2FCC-46F9-82B4-EED1675C382E}">
      <dgm:prSet/>
      <dgm:spPr/>
      <dgm:t>
        <a:bodyPr/>
        <a:lstStyle/>
        <a:p>
          <a:endParaRPr lang="en-IN"/>
        </a:p>
      </dgm:t>
    </dgm:pt>
    <dgm:pt modelId="{4CF6CBDF-35ED-4956-8A0F-3375D648A945}">
      <dgm:prSet phldrT="[Text]" custT="1">
        <dgm:style>
          <a:lnRef idx="2">
            <a:schemeClr val="accent1"/>
          </a:lnRef>
          <a:fillRef idx="1">
            <a:schemeClr val="lt1"/>
          </a:fillRef>
          <a:effectRef idx="0">
            <a:schemeClr val="accent1"/>
          </a:effectRef>
          <a:fontRef idx="minor">
            <a:schemeClr val="dk1"/>
          </a:fontRef>
        </dgm:style>
      </dgm:prSet>
      <dgm:spPr/>
      <dgm:t>
        <a:bodyPr/>
        <a:lstStyle/>
        <a:p>
          <a:r>
            <a:rPr lang="en-IN" sz="2400" b="1" i="0" dirty="0">
              <a:solidFill>
                <a:schemeClr val="accent1">
                  <a:lumMod val="50000"/>
                </a:schemeClr>
              </a:solidFill>
            </a:rPr>
            <a:t>Emotion detection</a:t>
          </a:r>
          <a:endParaRPr lang="en-IN" sz="2400" b="1" dirty="0">
            <a:solidFill>
              <a:schemeClr val="accent1">
                <a:lumMod val="50000"/>
              </a:schemeClr>
            </a:solidFill>
          </a:endParaRPr>
        </a:p>
      </dgm:t>
    </dgm:pt>
    <dgm:pt modelId="{C851865A-B372-4BC3-8E88-385D7A3D4B02}" type="parTrans" cxnId="{9294C959-2188-43B0-85A9-35EBADBAE81E}">
      <dgm:prSet/>
      <dgm:spPr/>
      <dgm:t>
        <a:bodyPr/>
        <a:lstStyle/>
        <a:p>
          <a:endParaRPr lang="en-IN"/>
        </a:p>
      </dgm:t>
    </dgm:pt>
    <dgm:pt modelId="{CBA26FDF-9014-47E1-A71A-7A719D8606FE}" type="sibTrans" cxnId="{9294C959-2188-43B0-85A9-35EBADBAE81E}">
      <dgm:prSet/>
      <dgm:spPr/>
      <dgm:t>
        <a:bodyPr/>
        <a:lstStyle/>
        <a:p>
          <a:endParaRPr lang="en-IN"/>
        </a:p>
      </dgm:t>
    </dgm:pt>
    <dgm:pt modelId="{FDB176E1-64DD-44E4-B713-FAA24BD45CC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000" b="1" i="0" dirty="0"/>
            <a:t>To detect emotions, like happiness, frustration, anger, and sadness.</a:t>
          </a:r>
          <a:endParaRPr lang="en-IN" sz="2000" b="1" dirty="0"/>
        </a:p>
      </dgm:t>
    </dgm:pt>
    <dgm:pt modelId="{3C008082-4BB4-4E9A-8ACC-4B25F39273CF}" type="parTrans" cxnId="{F7573DD8-B23E-4E09-AE23-C3AD0EE21763}">
      <dgm:prSet/>
      <dgm:spPr/>
      <dgm:t>
        <a:bodyPr/>
        <a:lstStyle/>
        <a:p>
          <a:endParaRPr lang="en-IN"/>
        </a:p>
      </dgm:t>
    </dgm:pt>
    <dgm:pt modelId="{646671EC-58E4-4081-AD60-0A7444CBFF96}" type="sibTrans" cxnId="{F7573DD8-B23E-4E09-AE23-C3AD0EE21763}">
      <dgm:prSet/>
      <dgm:spPr/>
      <dgm:t>
        <a:bodyPr/>
        <a:lstStyle/>
        <a:p>
          <a:endParaRPr lang="en-IN"/>
        </a:p>
      </dgm:t>
    </dgm:pt>
    <dgm:pt modelId="{C6DC6030-2FD3-4158-A920-27EF59F982C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IN" sz="2400" b="1" i="0" dirty="0">
              <a:solidFill>
                <a:schemeClr val="accent1">
                  <a:lumMod val="50000"/>
                </a:schemeClr>
              </a:solidFill>
            </a:rPr>
            <a:t>Aspect-based Sentiment Analysis</a:t>
          </a:r>
          <a:endParaRPr lang="en-IN" sz="2400" b="1" dirty="0">
            <a:solidFill>
              <a:schemeClr val="accent1">
                <a:lumMod val="50000"/>
              </a:schemeClr>
            </a:solidFill>
          </a:endParaRPr>
        </a:p>
      </dgm:t>
    </dgm:pt>
    <dgm:pt modelId="{14ADEB5C-0CFB-40E7-BBE8-DBD4741FF08F}" type="parTrans" cxnId="{E87AAFF0-7C52-4CBE-A906-86C9F963818F}">
      <dgm:prSet/>
      <dgm:spPr/>
      <dgm:t>
        <a:bodyPr/>
        <a:lstStyle/>
        <a:p>
          <a:endParaRPr lang="en-IN"/>
        </a:p>
      </dgm:t>
    </dgm:pt>
    <dgm:pt modelId="{168DAF67-D837-413F-9718-05F42866ACF8}" type="sibTrans" cxnId="{E87AAFF0-7C52-4CBE-A906-86C9F963818F}">
      <dgm:prSet/>
      <dgm:spPr/>
      <dgm:t>
        <a:bodyPr/>
        <a:lstStyle/>
        <a:p>
          <a:endParaRPr lang="en-IN"/>
        </a:p>
      </dgm:t>
    </dgm:pt>
    <dgm:pt modelId="{71711239-1CAA-4C05-995C-410A3735E01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000" b="1" i="0" dirty="0"/>
            <a:t>Want to know which particular aspects or features people are mentioning in a positive, neutral, or negative way.</a:t>
          </a:r>
          <a:endParaRPr lang="en-IN" sz="2000" b="1" dirty="0"/>
        </a:p>
      </dgm:t>
    </dgm:pt>
    <dgm:pt modelId="{43BDC1CC-ECAD-4ED2-972F-1B77DC59C4E7}" type="parTrans" cxnId="{E76261D5-9C6A-412C-B722-4BA9F2C2C18B}">
      <dgm:prSet/>
      <dgm:spPr/>
      <dgm:t>
        <a:bodyPr/>
        <a:lstStyle/>
        <a:p>
          <a:endParaRPr lang="en-IN"/>
        </a:p>
      </dgm:t>
    </dgm:pt>
    <dgm:pt modelId="{EEB6B117-C82E-454F-B3BA-886B67F39B94}" type="sibTrans" cxnId="{E76261D5-9C6A-412C-B722-4BA9F2C2C18B}">
      <dgm:prSet/>
      <dgm:spPr/>
      <dgm:t>
        <a:bodyPr/>
        <a:lstStyle/>
        <a:p>
          <a:endParaRPr lang="en-IN"/>
        </a:p>
      </dgm:t>
    </dgm:pt>
    <dgm:pt modelId="{E852876E-9F19-4EB2-B999-640BE1C7CC74}">
      <dgm:prSet custT="1">
        <dgm:style>
          <a:lnRef idx="2">
            <a:schemeClr val="accent1"/>
          </a:lnRef>
          <a:fillRef idx="1">
            <a:schemeClr val="lt1"/>
          </a:fillRef>
          <a:effectRef idx="0">
            <a:schemeClr val="accent1"/>
          </a:effectRef>
          <a:fontRef idx="minor">
            <a:schemeClr val="dk1"/>
          </a:fontRef>
        </dgm:style>
      </dgm:prSet>
      <dgm:spPr/>
      <dgm:t>
        <a:bodyPr/>
        <a:lstStyle/>
        <a:p>
          <a:r>
            <a:rPr lang="en-IN" sz="2000" b="1"/>
            <a:t>Positive</a:t>
          </a:r>
        </a:p>
      </dgm:t>
    </dgm:pt>
    <dgm:pt modelId="{028D51C4-5358-4D49-8701-13F1B8C81314}" type="parTrans" cxnId="{420C73EC-61C5-4BD0-8FC1-D5DAE960EDA6}">
      <dgm:prSet/>
      <dgm:spPr/>
      <dgm:t>
        <a:bodyPr/>
        <a:lstStyle/>
        <a:p>
          <a:endParaRPr lang="en-IN"/>
        </a:p>
      </dgm:t>
    </dgm:pt>
    <dgm:pt modelId="{0944C0CD-E5EB-4743-ADF0-06E03E9811A8}" type="sibTrans" cxnId="{420C73EC-61C5-4BD0-8FC1-D5DAE960EDA6}">
      <dgm:prSet/>
      <dgm:spPr/>
      <dgm:t>
        <a:bodyPr/>
        <a:lstStyle/>
        <a:p>
          <a:endParaRPr lang="en-IN"/>
        </a:p>
      </dgm:t>
    </dgm:pt>
    <dgm:pt modelId="{47C4CFE7-10F2-436B-B76F-0106DB1013B0}">
      <dgm:prSet custT="1">
        <dgm:style>
          <a:lnRef idx="2">
            <a:schemeClr val="accent1"/>
          </a:lnRef>
          <a:fillRef idx="1">
            <a:schemeClr val="lt1"/>
          </a:fillRef>
          <a:effectRef idx="0">
            <a:schemeClr val="accent1"/>
          </a:effectRef>
          <a:fontRef idx="minor">
            <a:schemeClr val="dk1"/>
          </a:fontRef>
        </dgm:style>
      </dgm:prSet>
      <dgm:spPr/>
      <dgm:t>
        <a:bodyPr/>
        <a:lstStyle/>
        <a:p>
          <a:r>
            <a:rPr lang="en-IN" sz="2000" b="1"/>
            <a:t>Neutral</a:t>
          </a:r>
        </a:p>
      </dgm:t>
    </dgm:pt>
    <dgm:pt modelId="{EED3DBB9-EA6F-402D-991C-99DEBFE725E4}" type="parTrans" cxnId="{2926DF8E-9A0F-4D57-AECC-AEDEB0F95CC3}">
      <dgm:prSet/>
      <dgm:spPr/>
      <dgm:t>
        <a:bodyPr/>
        <a:lstStyle/>
        <a:p>
          <a:endParaRPr lang="en-IN"/>
        </a:p>
      </dgm:t>
    </dgm:pt>
    <dgm:pt modelId="{F804E62B-8BD1-4B98-9D36-E1A5CEB1B397}" type="sibTrans" cxnId="{2926DF8E-9A0F-4D57-AECC-AEDEB0F95CC3}">
      <dgm:prSet/>
      <dgm:spPr/>
      <dgm:t>
        <a:bodyPr/>
        <a:lstStyle/>
        <a:p>
          <a:endParaRPr lang="en-IN"/>
        </a:p>
      </dgm:t>
    </dgm:pt>
    <dgm:pt modelId="{5F0F1FD2-F62D-4E31-970C-65D8D06DA6CE}">
      <dgm:prSet custT="1">
        <dgm:style>
          <a:lnRef idx="2">
            <a:schemeClr val="accent1"/>
          </a:lnRef>
          <a:fillRef idx="1">
            <a:schemeClr val="lt1"/>
          </a:fillRef>
          <a:effectRef idx="0">
            <a:schemeClr val="accent1"/>
          </a:effectRef>
          <a:fontRef idx="minor">
            <a:schemeClr val="dk1"/>
          </a:fontRef>
        </dgm:style>
      </dgm:prSet>
      <dgm:spPr/>
      <dgm:t>
        <a:bodyPr/>
        <a:lstStyle/>
        <a:p>
          <a:r>
            <a:rPr lang="en-IN" sz="2000" b="1" dirty="0"/>
            <a:t>Negative</a:t>
          </a:r>
        </a:p>
      </dgm:t>
    </dgm:pt>
    <dgm:pt modelId="{E6F14847-9E41-4E4C-A6F0-DBEEA321B43E}" type="parTrans" cxnId="{55858DD9-20C8-4DEA-8EFA-6DA07E7B1F99}">
      <dgm:prSet/>
      <dgm:spPr/>
      <dgm:t>
        <a:bodyPr/>
        <a:lstStyle/>
        <a:p>
          <a:endParaRPr lang="en-IN"/>
        </a:p>
      </dgm:t>
    </dgm:pt>
    <dgm:pt modelId="{15478783-BAE7-4523-B75C-BF00D14405D5}" type="sibTrans" cxnId="{55858DD9-20C8-4DEA-8EFA-6DA07E7B1F99}">
      <dgm:prSet/>
      <dgm:spPr/>
      <dgm:t>
        <a:bodyPr/>
        <a:lstStyle/>
        <a:p>
          <a:endParaRPr lang="en-IN"/>
        </a:p>
      </dgm:t>
    </dgm:pt>
    <dgm:pt modelId="{219BA26B-7139-43C4-8765-FC4434F59615}">
      <dgm:prSet custT="1">
        <dgm:style>
          <a:lnRef idx="2">
            <a:schemeClr val="accent1"/>
          </a:lnRef>
          <a:fillRef idx="1">
            <a:schemeClr val="lt1"/>
          </a:fillRef>
          <a:effectRef idx="0">
            <a:schemeClr val="accent1"/>
          </a:effectRef>
          <a:fontRef idx="minor">
            <a:schemeClr val="dk1"/>
          </a:fontRef>
        </dgm:style>
      </dgm:prSet>
      <dgm:spPr/>
      <dgm:t>
        <a:bodyPr/>
        <a:lstStyle/>
        <a:p>
          <a:r>
            <a:rPr lang="en-IN" sz="2000" b="1" dirty="0"/>
            <a:t>Very negative</a:t>
          </a:r>
        </a:p>
      </dgm:t>
    </dgm:pt>
    <dgm:pt modelId="{55354B6D-C299-442C-86DB-AA2D4676D3BE}" type="parTrans" cxnId="{91C891F0-FAC1-466A-ACC5-C2809928F3F7}">
      <dgm:prSet/>
      <dgm:spPr/>
      <dgm:t>
        <a:bodyPr/>
        <a:lstStyle/>
        <a:p>
          <a:endParaRPr lang="en-IN"/>
        </a:p>
      </dgm:t>
    </dgm:pt>
    <dgm:pt modelId="{BEBE1902-D2F9-4BBF-8DFB-EA1EC0C3748F}" type="sibTrans" cxnId="{91C891F0-FAC1-466A-ACC5-C2809928F3F7}">
      <dgm:prSet/>
      <dgm:spPr/>
      <dgm:t>
        <a:bodyPr/>
        <a:lstStyle/>
        <a:p>
          <a:endParaRPr lang="en-IN"/>
        </a:p>
      </dgm:t>
    </dgm:pt>
    <dgm:pt modelId="{1DBEC787-7586-4C4B-ADB8-C9875AF36304}" type="pres">
      <dgm:prSet presAssocID="{AED00CA2-F0F1-46B1-A833-50BEB0ED7571}" presName="Name0" presStyleCnt="0">
        <dgm:presLayoutVars>
          <dgm:dir/>
          <dgm:resizeHandles val="exact"/>
        </dgm:presLayoutVars>
      </dgm:prSet>
      <dgm:spPr/>
    </dgm:pt>
    <dgm:pt modelId="{A42649C0-7D4F-4C0F-8DB8-69B0B13AF65A}" type="pres">
      <dgm:prSet presAssocID="{0E4659CD-CDD6-4338-825E-7F879D3F1F94}" presName="node" presStyleLbl="node1" presStyleIdx="0" presStyleCnt="3">
        <dgm:presLayoutVars>
          <dgm:bulletEnabled val="1"/>
        </dgm:presLayoutVars>
      </dgm:prSet>
      <dgm:spPr/>
    </dgm:pt>
    <dgm:pt modelId="{C6458C54-E468-49AA-B29F-94748C2102B8}" type="pres">
      <dgm:prSet presAssocID="{CAB6FC43-69FF-4F61-A101-DB000FA08D89}" presName="sibTrans" presStyleCnt="0"/>
      <dgm:spPr/>
    </dgm:pt>
    <dgm:pt modelId="{5166DF67-EF2A-4277-BC8D-DD03486FF106}" type="pres">
      <dgm:prSet presAssocID="{4CF6CBDF-35ED-4956-8A0F-3375D648A945}" presName="node" presStyleLbl="node1" presStyleIdx="1" presStyleCnt="3">
        <dgm:presLayoutVars>
          <dgm:bulletEnabled val="1"/>
        </dgm:presLayoutVars>
      </dgm:prSet>
      <dgm:spPr/>
    </dgm:pt>
    <dgm:pt modelId="{DA86D812-5B3F-4F56-BA73-533B035D1405}" type="pres">
      <dgm:prSet presAssocID="{CBA26FDF-9014-47E1-A71A-7A719D8606FE}" presName="sibTrans" presStyleCnt="0"/>
      <dgm:spPr/>
    </dgm:pt>
    <dgm:pt modelId="{25282742-B0C5-4A0D-A611-ECE5AEF41F78}" type="pres">
      <dgm:prSet presAssocID="{C6DC6030-2FD3-4158-A920-27EF59F982C2}" presName="node" presStyleLbl="node1" presStyleIdx="2" presStyleCnt="3">
        <dgm:presLayoutVars>
          <dgm:bulletEnabled val="1"/>
        </dgm:presLayoutVars>
      </dgm:prSet>
      <dgm:spPr/>
    </dgm:pt>
  </dgm:ptLst>
  <dgm:cxnLst>
    <dgm:cxn modelId="{3E0E062A-E6E9-4591-B33B-4FC26636D784}" srcId="{AED00CA2-F0F1-46B1-A833-50BEB0ED7571}" destId="{0E4659CD-CDD6-4338-825E-7F879D3F1F94}" srcOrd="0" destOrd="0" parTransId="{33261428-8B98-4D1C-A5A9-734D919F0E2D}" sibTransId="{CAB6FC43-69FF-4F61-A101-DB000FA08D89}"/>
    <dgm:cxn modelId="{6BF45D2E-54F5-4304-AA52-D3FE5EA09737}" type="presOf" srcId="{71711239-1CAA-4C05-995C-410A3735E012}" destId="{25282742-B0C5-4A0D-A611-ECE5AEF41F78}" srcOrd="0" destOrd="1" presId="urn:microsoft.com/office/officeart/2005/8/layout/hList6"/>
    <dgm:cxn modelId="{59081363-3027-43EB-AACD-54D35CE18B96}" type="presOf" srcId="{219BA26B-7139-43C4-8765-FC4434F59615}" destId="{A42649C0-7D4F-4C0F-8DB8-69B0B13AF65A}" srcOrd="0" destOrd="5" presId="urn:microsoft.com/office/officeart/2005/8/layout/hList6"/>
    <dgm:cxn modelId="{A806AB48-D266-4426-B48D-37925EEA22CB}" type="presOf" srcId="{FDB176E1-64DD-44E4-B713-FAA24BD45CC6}" destId="{5166DF67-EF2A-4277-BC8D-DD03486FF106}" srcOrd="0" destOrd="1" presId="urn:microsoft.com/office/officeart/2005/8/layout/hList6"/>
    <dgm:cxn modelId="{6CF2774B-9CC4-4023-BAB3-B2845B3D5C86}" type="presOf" srcId="{AED00CA2-F0F1-46B1-A833-50BEB0ED7571}" destId="{1DBEC787-7586-4C4B-ADB8-C9875AF36304}" srcOrd="0" destOrd="0" presId="urn:microsoft.com/office/officeart/2005/8/layout/hList6"/>
    <dgm:cxn modelId="{E7E9F74B-0716-4B7A-B10E-C0213E0A8BE4}" type="presOf" srcId="{4CF6CBDF-35ED-4956-8A0F-3375D648A945}" destId="{5166DF67-EF2A-4277-BC8D-DD03486FF106}" srcOrd="0" destOrd="0" presId="urn:microsoft.com/office/officeart/2005/8/layout/hList6"/>
    <dgm:cxn modelId="{EB924971-2FCC-46F9-82B4-EED1675C382E}" srcId="{0E4659CD-CDD6-4338-825E-7F879D3F1F94}" destId="{91CD438E-18FB-4528-95B7-4A3B626161BC}" srcOrd="0" destOrd="0" parTransId="{C9305EC1-E294-40AA-9853-BAC3C8C08ACA}" sibTransId="{D069AF09-2B87-49CA-AE00-A52B0CC0472F}"/>
    <dgm:cxn modelId="{C8C89951-E0E7-4BCE-8A61-26E14B194D54}" type="presOf" srcId="{0E4659CD-CDD6-4338-825E-7F879D3F1F94}" destId="{A42649C0-7D4F-4C0F-8DB8-69B0B13AF65A}" srcOrd="0" destOrd="0" presId="urn:microsoft.com/office/officeart/2005/8/layout/hList6"/>
    <dgm:cxn modelId="{45F5AD57-8D59-4A6C-BE18-DCC26F5FCFC9}" type="presOf" srcId="{C6DC6030-2FD3-4158-A920-27EF59F982C2}" destId="{25282742-B0C5-4A0D-A611-ECE5AEF41F78}" srcOrd="0" destOrd="0" presId="urn:microsoft.com/office/officeart/2005/8/layout/hList6"/>
    <dgm:cxn modelId="{9294C959-2188-43B0-85A9-35EBADBAE81E}" srcId="{AED00CA2-F0F1-46B1-A833-50BEB0ED7571}" destId="{4CF6CBDF-35ED-4956-8A0F-3375D648A945}" srcOrd="1" destOrd="0" parTransId="{C851865A-B372-4BC3-8E88-385D7A3D4B02}" sibTransId="{CBA26FDF-9014-47E1-A71A-7A719D8606FE}"/>
    <dgm:cxn modelId="{2926DF8E-9A0F-4D57-AECC-AEDEB0F95CC3}" srcId="{0E4659CD-CDD6-4338-825E-7F879D3F1F94}" destId="{47C4CFE7-10F2-436B-B76F-0106DB1013B0}" srcOrd="2" destOrd="0" parTransId="{EED3DBB9-EA6F-402D-991C-99DEBFE725E4}" sibTransId="{F804E62B-8BD1-4B98-9D36-E1A5CEB1B397}"/>
    <dgm:cxn modelId="{7879A4A5-C6C9-4EE2-8189-991512E568FB}" type="presOf" srcId="{5F0F1FD2-F62D-4E31-970C-65D8D06DA6CE}" destId="{A42649C0-7D4F-4C0F-8DB8-69B0B13AF65A}" srcOrd="0" destOrd="4" presId="urn:microsoft.com/office/officeart/2005/8/layout/hList6"/>
    <dgm:cxn modelId="{E76261D5-9C6A-412C-B722-4BA9F2C2C18B}" srcId="{C6DC6030-2FD3-4158-A920-27EF59F982C2}" destId="{71711239-1CAA-4C05-995C-410A3735E012}" srcOrd="0" destOrd="0" parTransId="{43BDC1CC-ECAD-4ED2-972F-1B77DC59C4E7}" sibTransId="{EEB6B117-C82E-454F-B3BA-886B67F39B94}"/>
    <dgm:cxn modelId="{F7573DD8-B23E-4E09-AE23-C3AD0EE21763}" srcId="{4CF6CBDF-35ED-4956-8A0F-3375D648A945}" destId="{FDB176E1-64DD-44E4-B713-FAA24BD45CC6}" srcOrd="0" destOrd="0" parTransId="{3C008082-4BB4-4E9A-8ACC-4B25F39273CF}" sibTransId="{646671EC-58E4-4081-AD60-0A7444CBFF96}"/>
    <dgm:cxn modelId="{55858DD9-20C8-4DEA-8EFA-6DA07E7B1F99}" srcId="{0E4659CD-CDD6-4338-825E-7F879D3F1F94}" destId="{5F0F1FD2-F62D-4E31-970C-65D8D06DA6CE}" srcOrd="3" destOrd="0" parTransId="{E6F14847-9E41-4E4C-A6F0-DBEEA321B43E}" sibTransId="{15478783-BAE7-4523-B75C-BF00D14405D5}"/>
    <dgm:cxn modelId="{0500FBDF-1D27-4299-9CA6-D79BF8DA0F28}" type="presOf" srcId="{47C4CFE7-10F2-436B-B76F-0106DB1013B0}" destId="{A42649C0-7D4F-4C0F-8DB8-69B0B13AF65A}" srcOrd="0" destOrd="3" presId="urn:microsoft.com/office/officeart/2005/8/layout/hList6"/>
    <dgm:cxn modelId="{D7FB65EA-D835-430A-865A-5F0C18F03354}" type="presOf" srcId="{91CD438E-18FB-4528-95B7-4A3B626161BC}" destId="{A42649C0-7D4F-4C0F-8DB8-69B0B13AF65A}" srcOrd="0" destOrd="1" presId="urn:microsoft.com/office/officeart/2005/8/layout/hList6"/>
    <dgm:cxn modelId="{99F98CEA-7615-4B1A-AE24-521123E93551}" type="presOf" srcId="{E852876E-9F19-4EB2-B999-640BE1C7CC74}" destId="{A42649C0-7D4F-4C0F-8DB8-69B0B13AF65A}" srcOrd="0" destOrd="2" presId="urn:microsoft.com/office/officeart/2005/8/layout/hList6"/>
    <dgm:cxn modelId="{420C73EC-61C5-4BD0-8FC1-D5DAE960EDA6}" srcId="{0E4659CD-CDD6-4338-825E-7F879D3F1F94}" destId="{E852876E-9F19-4EB2-B999-640BE1C7CC74}" srcOrd="1" destOrd="0" parTransId="{028D51C4-5358-4D49-8701-13F1B8C81314}" sibTransId="{0944C0CD-E5EB-4743-ADF0-06E03E9811A8}"/>
    <dgm:cxn modelId="{91C891F0-FAC1-466A-ACC5-C2809928F3F7}" srcId="{0E4659CD-CDD6-4338-825E-7F879D3F1F94}" destId="{219BA26B-7139-43C4-8765-FC4434F59615}" srcOrd="4" destOrd="0" parTransId="{55354B6D-C299-442C-86DB-AA2D4676D3BE}" sibTransId="{BEBE1902-D2F9-4BBF-8DFB-EA1EC0C3748F}"/>
    <dgm:cxn modelId="{E87AAFF0-7C52-4CBE-A906-86C9F963818F}" srcId="{AED00CA2-F0F1-46B1-A833-50BEB0ED7571}" destId="{C6DC6030-2FD3-4158-A920-27EF59F982C2}" srcOrd="2" destOrd="0" parTransId="{14ADEB5C-0CFB-40E7-BBE8-DBD4741FF08F}" sibTransId="{168DAF67-D837-413F-9718-05F42866ACF8}"/>
    <dgm:cxn modelId="{AC8BE3F7-8B23-4DE9-8A42-4C37D36499F5}" type="presParOf" srcId="{1DBEC787-7586-4C4B-ADB8-C9875AF36304}" destId="{A42649C0-7D4F-4C0F-8DB8-69B0B13AF65A}" srcOrd="0" destOrd="0" presId="urn:microsoft.com/office/officeart/2005/8/layout/hList6"/>
    <dgm:cxn modelId="{E987402B-6F2E-4A3B-A623-73F61E9AB35B}" type="presParOf" srcId="{1DBEC787-7586-4C4B-ADB8-C9875AF36304}" destId="{C6458C54-E468-49AA-B29F-94748C2102B8}" srcOrd="1" destOrd="0" presId="urn:microsoft.com/office/officeart/2005/8/layout/hList6"/>
    <dgm:cxn modelId="{EF0F8508-903E-4464-A6EE-0CA4E13B034D}" type="presParOf" srcId="{1DBEC787-7586-4C4B-ADB8-C9875AF36304}" destId="{5166DF67-EF2A-4277-BC8D-DD03486FF106}" srcOrd="2" destOrd="0" presId="urn:microsoft.com/office/officeart/2005/8/layout/hList6"/>
    <dgm:cxn modelId="{6B92542B-FA48-446E-98AC-442C64671DC6}" type="presParOf" srcId="{1DBEC787-7586-4C4B-ADB8-C9875AF36304}" destId="{DA86D812-5B3F-4F56-BA73-533B035D1405}" srcOrd="3" destOrd="0" presId="urn:microsoft.com/office/officeart/2005/8/layout/hList6"/>
    <dgm:cxn modelId="{6CBB4A96-E3C3-4BEA-83C9-98F0072AAC52}" type="presParOf" srcId="{1DBEC787-7586-4C4B-ADB8-C9875AF36304}" destId="{25282742-B0C5-4A0D-A611-ECE5AEF41F7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A342E-CAF5-4260-A297-2434808A907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B30EC305-E430-44CE-B1BF-D3DBF9601770}">
      <dgm:prSet phldrT="[Text]"/>
      <dgm:spPr/>
      <dgm:t>
        <a:bodyPr/>
        <a:lstStyle/>
        <a:p>
          <a:r>
            <a:rPr lang="en-IN" dirty="0">
              <a:latin typeface="Bahnschrift" panose="020B0502040204020203" pitchFamily="34" charset="0"/>
            </a:rPr>
            <a:t>Businesses and Organizations</a:t>
          </a:r>
        </a:p>
      </dgm:t>
    </dgm:pt>
    <dgm:pt modelId="{81E57B4C-734E-4C45-BBD2-81E8C2EA279A}" type="parTrans" cxnId="{FF5428F7-67D2-4AF9-8FC4-5AB772EC328D}">
      <dgm:prSet/>
      <dgm:spPr/>
      <dgm:t>
        <a:bodyPr/>
        <a:lstStyle/>
        <a:p>
          <a:endParaRPr lang="en-IN"/>
        </a:p>
      </dgm:t>
    </dgm:pt>
    <dgm:pt modelId="{FC949EA2-BB0B-46DF-9E8E-52B4DA5A8EDF}" type="sibTrans" cxnId="{FF5428F7-67D2-4AF9-8FC4-5AB772EC328D}">
      <dgm:prSet/>
      <dgm:spPr/>
      <dgm:t>
        <a:bodyPr/>
        <a:lstStyle/>
        <a:p>
          <a:endParaRPr lang="en-IN"/>
        </a:p>
      </dgm:t>
    </dgm:pt>
    <dgm:pt modelId="{FAD565CE-67C7-4A49-A700-8E77424B053B}">
      <dgm:prSet phldrT="[Text]" custT="1"/>
      <dgm:spPr/>
      <dgm:t>
        <a:bodyPr/>
        <a:lstStyle/>
        <a:p>
          <a:r>
            <a:rPr lang="en-IN" sz="1400" dirty="0">
              <a:latin typeface="Bahnschrift" panose="020B0502040204020203" pitchFamily="34" charset="0"/>
            </a:rPr>
            <a:t>Consumer or public opinion about their products and services</a:t>
          </a:r>
        </a:p>
      </dgm:t>
    </dgm:pt>
    <dgm:pt modelId="{C9CA2C80-143E-4E45-BA7D-089B81FF2AE0}" type="parTrans" cxnId="{5EC23A10-CEA2-4AAE-B7DE-4A0ADBDF9F2D}">
      <dgm:prSet/>
      <dgm:spPr/>
      <dgm:t>
        <a:bodyPr/>
        <a:lstStyle/>
        <a:p>
          <a:endParaRPr lang="en-IN"/>
        </a:p>
      </dgm:t>
    </dgm:pt>
    <dgm:pt modelId="{029BC826-EA12-4618-9D15-B0EBEC86E958}" type="sibTrans" cxnId="{5EC23A10-CEA2-4AAE-B7DE-4A0ADBDF9F2D}">
      <dgm:prSet/>
      <dgm:spPr/>
      <dgm:t>
        <a:bodyPr/>
        <a:lstStyle/>
        <a:p>
          <a:endParaRPr lang="en-IN"/>
        </a:p>
      </dgm:t>
    </dgm:pt>
    <dgm:pt modelId="{7D4136CA-DF33-4BD1-85C8-88D6F81045CA}">
      <dgm:prSet phldrT="[Text]" custT="1"/>
      <dgm:spPr/>
      <dgm:t>
        <a:bodyPr/>
        <a:lstStyle/>
        <a:p>
          <a:r>
            <a:rPr lang="en-IN" sz="1400" dirty="0">
              <a:latin typeface="Bahnschrift" panose="020B0502040204020203" pitchFamily="34" charset="0"/>
            </a:rPr>
            <a:t>Surveys, Opinion polls, Focus groups</a:t>
          </a:r>
        </a:p>
      </dgm:t>
    </dgm:pt>
    <dgm:pt modelId="{E558EDAF-ECF0-4EEF-B6CA-A73D33FBCFCD}" type="parTrans" cxnId="{70328BFC-E140-4C18-BE46-14A8936A35D1}">
      <dgm:prSet/>
      <dgm:spPr/>
      <dgm:t>
        <a:bodyPr/>
        <a:lstStyle/>
        <a:p>
          <a:endParaRPr lang="en-IN"/>
        </a:p>
      </dgm:t>
    </dgm:pt>
    <dgm:pt modelId="{0327F09B-E9A1-47D8-991A-C04345A8A0F1}" type="sibTrans" cxnId="{70328BFC-E140-4C18-BE46-14A8936A35D1}">
      <dgm:prSet/>
      <dgm:spPr/>
      <dgm:t>
        <a:bodyPr/>
        <a:lstStyle/>
        <a:p>
          <a:endParaRPr lang="en-IN"/>
        </a:p>
      </dgm:t>
    </dgm:pt>
    <dgm:pt modelId="{D6E466E7-2167-4874-BA5E-185C7E4C3B8E}">
      <dgm:prSet phldrT="[Text]"/>
      <dgm:spPr/>
      <dgm:t>
        <a:bodyPr/>
        <a:lstStyle/>
        <a:p>
          <a:r>
            <a:rPr lang="en-IN" dirty="0">
              <a:latin typeface="Bahnschrift" panose="020B0502040204020203" pitchFamily="34" charset="0"/>
            </a:rPr>
            <a:t>Individual Consumers</a:t>
          </a:r>
        </a:p>
      </dgm:t>
    </dgm:pt>
    <dgm:pt modelId="{340C2A12-E524-4E46-9E7C-A5DE6E1C7332}" type="parTrans" cxnId="{3F8CDC65-159A-4AFA-8310-22CBBC70F171}">
      <dgm:prSet/>
      <dgm:spPr/>
      <dgm:t>
        <a:bodyPr/>
        <a:lstStyle/>
        <a:p>
          <a:endParaRPr lang="en-IN"/>
        </a:p>
      </dgm:t>
    </dgm:pt>
    <dgm:pt modelId="{4E7252E7-718C-4DE9-B188-BED76FB3EDF4}" type="sibTrans" cxnId="{3F8CDC65-159A-4AFA-8310-22CBBC70F171}">
      <dgm:prSet/>
      <dgm:spPr/>
      <dgm:t>
        <a:bodyPr/>
        <a:lstStyle/>
        <a:p>
          <a:endParaRPr lang="en-IN"/>
        </a:p>
      </dgm:t>
    </dgm:pt>
    <dgm:pt modelId="{9DD513DC-E3C5-47D6-B15C-C75197BCC853}">
      <dgm:prSet phldrT="[Text]" custT="1"/>
      <dgm:spPr/>
      <dgm:t>
        <a:bodyPr/>
        <a:lstStyle/>
        <a:p>
          <a:r>
            <a:rPr lang="en-IN" sz="1400" dirty="0">
              <a:latin typeface="Bahnschrift" panose="020B0502040204020203" pitchFamily="34" charset="0"/>
            </a:rPr>
            <a:t>Opinions of a existing users of a product before purchasing it</a:t>
          </a:r>
        </a:p>
      </dgm:t>
    </dgm:pt>
    <dgm:pt modelId="{C8A37F8D-9AEB-4DB7-BB02-8646C0743F9C}" type="parTrans" cxnId="{3E7B6697-195D-488F-999B-9DCB2A46A628}">
      <dgm:prSet/>
      <dgm:spPr/>
      <dgm:t>
        <a:bodyPr/>
        <a:lstStyle/>
        <a:p>
          <a:endParaRPr lang="en-IN"/>
        </a:p>
      </dgm:t>
    </dgm:pt>
    <dgm:pt modelId="{0530E644-99B0-440A-8269-B7189BCC21C7}" type="sibTrans" cxnId="{3E7B6697-195D-488F-999B-9DCB2A46A628}">
      <dgm:prSet/>
      <dgm:spPr/>
      <dgm:t>
        <a:bodyPr/>
        <a:lstStyle/>
        <a:p>
          <a:endParaRPr lang="en-IN"/>
        </a:p>
      </dgm:t>
    </dgm:pt>
    <dgm:pt modelId="{D0B67CDB-9284-4965-B036-E64D23A16004}">
      <dgm:prSet phldrT="[Text]" custT="1"/>
      <dgm:spPr/>
      <dgm:t>
        <a:bodyPr/>
        <a:lstStyle/>
        <a:p>
          <a:r>
            <a:rPr lang="en-IN" sz="1400" dirty="0">
              <a:latin typeface="Bahnschrift" panose="020B0502040204020203" pitchFamily="34" charset="0"/>
            </a:rPr>
            <a:t>Ask friends, Reviews</a:t>
          </a:r>
        </a:p>
      </dgm:t>
    </dgm:pt>
    <dgm:pt modelId="{FAFA4DD4-EAD6-43E4-AB7E-45828F7E1B62}" type="parTrans" cxnId="{9036F31D-2052-4D62-82CF-2F2B0691D284}">
      <dgm:prSet/>
      <dgm:spPr/>
      <dgm:t>
        <a:bodyPr/>
        <a:lstStyle/>
        <a:p>
          <a:endParaRPr lang="en-IN"/>
        </a:p>
      </dgm:t>
    </dgm:pt>
    <dgm:pt modelId="{E4DACAC9-B286-4760-9AB0-910CFA2A86D0}" type="sibTrans" cxnId="{9036F31D-2052-4D62-82CF-2F2B0691D284}">
      <dgm:prSet/>
      <dgm:spPr/>
      <dgm:t>
        <a:bodyPr/>
        <a:lstStyle/>
        <a:p>
          <a:endParaRPr lang="en-IN"/>
        </a:p>
      </dgm:t>
    </dgm:pt>
    <dgm:pt modelId="{A468EFD5-4BC3-443E-9C6D-E853207C2AE2}" type="pres">
      <dgm:prSet presAssocID="{977A342E-CAF5-4260-A297-2434808A907D}" presName="Name0" presStyleCnt="0">
        <dgm:presLayoutVars>
          <dgm:dir/>
          <dgm:animLvl val="lvl"/>
          <dgm:resizeHandles/>
        </dgm:presLayoutVars>
      </dgm:prSet>
      <dgm:spPr/>
    </dgm:pt>
    <dgm:pt modelId="{7130E5D4-7BB4-480E-BE9E-9474CBCF594C}" type="pres">
      <dgm:prSet presAssocID="{B30EC305-E430-44CE-B1BF-D3DBF9601770}" presName="linNode" presStyleCnt="0"/>
      <dgm:spPr/>
    </dgm:pt>
    <dgm:pt modelId="{CCD3AD85-91D9-469B-9FF8-D2B17E5A1DD4}" type="pres">
      <dgm:prSet presAssocID="{B30EC305-E430-44CE-B1BF-D3DBF9601770}" presName="parentShp" presStyleLbl="node1" presStyleIdx="0" presStyleCnt="2">
        <dgm:presLayoutVars>
          <dgm:bulletEnabled val="1"/>
        </dgm:presLayoutVars>
      </dgm:prSet>
      <dgm:spPr/>
    </dgm:pt>
    <dgm:pt modelId="{D788E07A-F17F-451E-9101-94AFE9CE30E2}" type="pres">
      <dgm:prSet presAssocID="{B30EC305-E430-44CE-B1BF-D3DBF9601770}" presName="childShp" presStyleLbl="bgAccFollowNode1" presStyleIdx="0" presStyleCnt="2" custScaleX="130250">
        <dgm:presLayoutVars>
          <dgm:bulletEnabled val="1"/>
        </dgm:presLayoutVars>
      </dgm:prSet>
      <dgm:spPr/>
    </dgm:pt>
    <dgm:pt modelId="{8F422A81-361C-43DD-BC72-F009A26987D2}" type="pres">
      <dgm:prSet presAssocID="{FC949EA2-BB0B-46DF-9E8E-52B4DA5A8EDF}" presName="spacing" presStyleCnt="0"/>
      <dgm:spPr/>
    </dgm:pt>
    <dgm:pt modelId="{9636D226-2B4C-41E2-A4C7-F537C5C06E12}" type="pres">
      <dgm:prSet presAssocID="{D6E466E7-2167-4874-BA5E-185C7E4C3B8E}" presName="linNode" presStyleCnt="0"/>
      <dgm:spPr/>
    </dgm:pt>
    <dgm:pt modelId="{81D1BE92-3605-46B6-8672-798CA9A57801}" type="pres">
      <dgm:prSet presAssocID="{D6E466E7-2167-4874-BA5E-185C7E4C3B8E}" presName="parentShp" presStyleLbl="node1" presStyleIdx="1" presStyleCnt="2">
        <dgm:presLayoutVars>
          <dgm:bulletEnabled val="1"/>
        </dgm:presLayoutVars>
      </dgm:prSet>
      <dgm:spPr/>
    </dgm:pt>
    <dgm:pt modelId="{C1520333-2067-4673-A03F-651BBF711EF2}" type="pres">
      <dgm:prSet presAssocID="{D6E466E7-2167-4874-BA5E-185C7E4C3B8E}" presName="childShp" presStyleLbl="bgAccFollowNode1" presStyleIdx="1" presStyleCnt="2" custScaleX="130948">
        <dgm:presLayoutVars>
          <dgm:bulletEnabled val="1"/>
        </dgm:presLayoutVars>
      </dgm:prSet>
      <dgm:spPr/>
    </dgm:pt>
  </dgm:ptLst>
  <dgm:cxnLst>
    <dgm:cxn modelId="{5EC23A10-CEA2-4AAE-B7DE-4A0ADBDF9F2D}" srcId="{B30EC305-E430-44CE-B1BF-D3DBF9601770}" destId="{FAD565CE-67C7-4A49-A700-8E77424B053B}" srcOrd="0" destOrd="0" parTransId="{C9CA2C80-143E-4E45-BA7D-089B81FF2AE0}" sibTransId="{029BC826-EA12-4618-9D15-B0EBEC86E958}"/>
    <dgm:cxn modelId="{2D50091C-4C4D-4B2E-96E9-5DA9B92E29A8}" type="presOf" srcId="{B30EC305-E430-44CE-B1BF-D3DBF9601770}" destId="{CCD3AD85-91D9-469B-9FF8-D2B17E5A1DD4}" srcOrd="0" destOrd="0" presId="urn:microsoft.com/office/officeart/2005/8/layout/vList6"/>
    <dgm:cxn modelId="{9036F31D-2052-4D62-82CF-2F2B0691D284}" srcId="{D6E466E7-2167-4874-BA5E-185C7E4C3B8E}" destId="{D0B67CDB-9284-4965-B036-E64D23A16004}" srcOrd="1" destOrd="0" parTransId="{FAFA4DD4-EAD6-43E4-AB7E-45828F7E1B62}" sibTransId="{E4DACAC9-B286-4760-9AB0-910CFA2A86D0}"/>
    <dgm:cxn modelId="{541ED136-C0DD-4853-9791-664B55D6BB00}" type="presOf" srcId="{977A342E-CAF5-4260-A297-2434808A907D}" destId="{A468EFD5-4BC3-443E-9C6D-E853207C2AE2}" srcOrd="0" destOrd="0" presId="urn:microsoft.com/office/officeart/2005/8/layout/vList6"/>
    <dgm:cxn modelId="{3F8CDC65-159A-4AFA-8310-22CBBC70F171}" srcId="{977A342E-CAF5-4260-A297-2434808A907D}" destId="{D6E466E7-2167-4874-BA5E-185C7E4C3B8E}" srcOrd="1" destOrd="0" parTransId="{340C2A12-E524-4E46-9E7C-A5DE6E1C7332}" sibTransId="{4E7252E7-718C-4DE9-B188-BED76FB3EDF4}"/>
    <dgm:cxn modelId="{D1266F52-17D3-40AF-9295-C4CAEBF6A1B3}" type="presOf" srcId="{9DD513DC-E3C5-47D6-B15C-C75197BCC853}" destId="{C1520333-2067-4673-A03F-651BBF711EF2}" srcOrd="0" destOrd="0" presId="urn:microsoft.com/office/officeart/2005/8/layout/vList6"/>
    <dgm:cxn modelId="{BFA6237A-556E-4A17-B9CF-916E2278E73F}" type="presOf" srcId="{FAD565CE-67C7-4A49-A700-8E77424B053B}" destId="{D788E07A-F17F-451E-9101-94AFE9CE30E2}" srcOrd="0" destOrd="0" presId="urn:microsoft.com/office/officeart/2005/8/layout/vList6"/>
    <dgm:cxn modelId="{96958394-8738-4A9E-B732-189E41787975}" type="presOf" srcId="{D0B67CDB-9284-4965-B036-E64D23A16004}" destId="{C1520333-2067-4673-A03F-651BBF711EF2}" srcOrd="0" destOrd="1" presId="urn:microsoft.com/office/officeart/2005/8/layout/vList6"/>
    <dgm:cxn modelId="{3E7B6697-195D-488F-999B-9DCB2A46A628}" srcId="{D6E466E7-2167-4874-BA5E-185C7E4C3B8E}" destId="{9DD513DC-E3C5-47D6-B15C-C75197BCC853}" srcOrd="0" destOrd="0" parTransId="{C8A37F8D-9AEB-4DB7-BB02-8646C0743F9C}" sibTransId="{0530E644-99B0-440A-8269-B7189BCC21C7}"/>
    <dgm:cxn modelId="{7C91BB9E-5484-4256-BCD1-1321DC6F9CB2}" type="presOf" srcId="{7D4136CA-DF33-4BD1-85C8-88D6F81045CA}" destId="{D788E07A-F17F-451E-9101-94AFE9CE30E2}" srcOrd="0" destOrd="1" presId="urn:microsoft.com/office/officeart/2005/8/layout/vList6"/>
    <dgm:cxn modelId="{226709DE-1F32-4DE5-9608-85C415869A1F}" type="presOf" srcId="{D6E466E7-2167-4874-BA5E-185C7E4C3B8E}" destId="{81D1BE92-3605-46B6-8672-798CA9A57801}" srcOrd="0" destOrd="0" presId="urn:microsoft.com/office/officeart/2005/8/layout/vList6"/>
    <dgm:cxn modelId="{FF5428F7-67D2-4AF9-8FC4-5AB772EC328D}" srcId="{977A342E-CAF5-4260-A297-2434808A907D}" destId="{B30EC305-E430-44CE-B1BF-D3DBF9601770}" srcOrd="0" destOrd="0" parTransId="{81E57B4C-734E-4C45-BBD2-81E8C2EA279A}" sibTransId="{FC949EA2-BB0B-46DF-9E8E-52B4DA5A8EDF}"/>
    <dgm:cxn modelId="{70328BFC-E140-4C18-BE46-14A8936A35D1}" srcId="{B30EC305-E430-44CE-B1BF-D3DBF9601770}" destId="{7D4136CA-DF33-4BD1-85C8-88D6F81045CA}" srcOrd="1" destOrd="0" parTransId="{E558EDAF-ECF0-4EEF-B6CA-A73D33FBCFCD}" sibTransId="{0327F09B-E9A1-47D8-991A-C04345A8A0F1}"/>
    <dgm:cxn modelId="{9DE25677-D5D4-406A-8FE0-09D74A3D2ABB}" type="presParOf" srcId="{A468EFD5-4BC3-443E-9C6D-E853207C2AE2}" destId="{7130E5D4-7BB4-480E-BE9E-9474CBCF594C}" srcOrd="0" destOrd="0" presId="urn:microsoft.com/office/officeart/2005/8/layout/vList6"/>
    <dgm:cxn modelId="{2AFD59CE-BFD6-4DB2-82EC-E6F71AD63125}" type="presParOf" srcId="{7130E5D4-7BB4-480E-BE9E-9474CBCF594C}" destId="{CCD3AD85-91D9-469B-9FF8-D2B17E5A1DD4}" srcOrd="0" destOrd="0" presId="urn:microsoft.com/office/officeart/2005/8/layout/vList6"/>
    <dgm:cxn modelId="{D1CA603B-B54F-45DF-B4D8-BC0BFE048610}" type="presParOf" srcId="{7130E5D4-7BB4-480E-BE9E-9474CBCF594C}" destId="{D788E07A-F17F-451E-9101-94AFE9CE30E2}" srcOrd="1" destOrd="0" presId="urn:microsoft.com/office/officeart/2005/8/layout/vList6"/>
    <dgm:cxn modelId="{E2E273DF-1AFC-49D4-B058-CE83E62CAB92}" type="presParOf" srcId="{A468EFD5-4BC3-443E-9C6D-E853207C2AE2}" destId="{8F422A81-361C-43DD-BC72-F009A26987D2}" srcOrd="1" destOrd="0" presId="urn:microsoft.com/office/officeart/2005/8/layout/vList6"/>
    <dgm:cxn modelId="{6B98D96B-4C11-4CA7-900A-41B9F2DB8A20}" type="presParOf" srcId="{A468EFD5-4BC3-443E-9C6D-E853207C2AE2}" destId="{9636D226-2B4C-41E2-A4C7-F537C5C06E12}" srcOrd="2" destOrd="0" presId="urn:microsoft.com/office/officeart/2005/8/layout/vList6"/>
    <dgm:cxn modelId="{F159E161-C2FB-43D4-8E42-60A51AE1A4FE}" type="presParOf" srcId="{9636D226-2B4C-41E2-A4C7-F537C5C06E12}" destId="{81D1BE92-3605-46B6-8672-798CA9A57801}" srcOrd="0" destOrd="0" presId="urn:microsoft.com/office/officeart/2005/8/layout/vList6"/>
    <dgm:cxn modelId="{1A29F11E-C408-4DE4-80D8-80B93DC82473}" type="presParOf" srcId="{9636D226-2B4C-41E2-A4C7-F537C5C06E12}" destId="{C1520333-2067-4673-A03F-651BBF711EF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5ADE1-DF46-4DE5-88AD-DA3A69CD494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FA75E2E-60D6-41D0-9E5A-0FA2BB326240}">
      <dgm:prSet custT="1">
        <dgm:style>
          <a:lnRef idx="2">
            <a:schemeClr val="accent1"/>
          </a:lnRef>
          <a:fillRef idx="1">
            <a:schemeClr val="lt1"/>
          </a:fillRef>
          <a:effectRef idx="0">
            <a:schemeClr val="accent1"/>
          </a:effectRef>
          <a:fontRef idx="minor">
            <a:schemeClr val="dk1"/>
          </a:fontRef>
        </dgm:style>
      </dgm:prSet>
      <dgm:spPr>
        <a:effectLst>
          <a:outerShdw blurRad="50800" dist="38100" dir="5400000" algn="t" rotWithShape="0">
            <a:prstClr val="black">
              <a:alpha val="40000"/>
            </a:prstClr>
          </a:outerShdw>
        </a:effectLst>
      </dgm:spPr>
      <dgm:t>
        <a:bodyPr/>
        <a:lstStyle/>
        <a:p>
          <a:r>
            <a:rPr lang="en-IN" sz="5400" b="1" dirty="0">
              <a:latin typeface="Agency FB" panose="020B0503020202020204" pitchFamily="34" charset="0"/>
            </a:rPr>
            <a:t>SENTIMENT ANALYSIS</a:t>
          </a:r>
        </a:p>
      </dgm:t>
    </dgm:pt>
    <dgm:pt modelId="{1ADD3EA4-9D5C-4812-961E-F13ACCE9109A}" type="parTrans" cxnId="{9A0CD17F-2D4A-4281-94D6-F9E541498CB4}">
      <dgm:prSet/>
      <dgm:spPr/>
      <dgm:t>
        <a:bodyPr/>
        <a:lstStyle/>
        <a:p>
          <a:endParaRPr lang="en-IN"/>
        </a:p>
      </dgm:t>
    </dgm:pt>
    <dgm:pt modelId="{A46957CF-8FDE-420B-9E1F-E09C52B81328}" type="sibTrans" cxnId="{9A0CD17F-2D4A-4281-94D6-F9E541498CB4}">
      <dgm:prSet/>
      <dgm:spPr>
        <a:solidFill>
          <a:schemeClr val="accent2"/>
        </a:solidFill>
      </dgm:spPr>
      <dgm:t>
        <a:bodyPr/>
        <a:lstStyle/>
        <a:p>
          <a:endParaRPr lang="en-IN"/>
        </a:p>
      </dgm:t>
    </dgm:pt>
    <dgm:pt modelId="{D5AD4C24-F2D8-46C3-8311-43CEC565A695}">
      <dgm:prSet custT="1">
        <dgm:style>
          <a:lnRef idx="2">
            <a:schemeClr val="accent2"/>
          </a:lnRef>
          <a:fillRef idx="1">
            <a:schemeClr val="lt1"/>
          </a:fillRef>
          <a:effectRef idx="0">
            <a:schemeClr val="accent2"/>
          </a:effectRef>
          <a:fontRef idx="minor">
            <a:schemeClr val="dk1"/>
          </a:fontRef>
        </dgm:style>
      </dgm:prSet>
      <dgm:spPr>
        <a:effectLst>
          <a:outerShdw blurRad="50800" dist="38100" dir="2700000" algn="tl" rotWithShape="0">
            <a:prstClr val="black">
              <a:alpha val="40000"/>
            </a:prstClr>
          </a:outerShdw>
        </a:effectLst>
      </dgm:spPr>
      <dgm:t>
        <a:bodyPr/>
        <a:lstStyle/>
        <a:p>
          <a:r>
            <a:rPr lang="en-US" sz="2400" b="1" dirty="0">
              <a:latin typeface="Calibri" panose="020F0502020204030204" pitchFamily="34" charset="0"/>
              <a:cs typeface="Calibri" panose="020F0502020204030204" pitchFamily="34" charset="0"/>
            </a:rPr>
            <a:t>Consider the following phrases:</a:t>
          </a:r>
        </a:p>
        <a:p>
          <a:r>
            <a:rPr lang="en-US" sz="2000" b="1" dirty="0"/>
            <a:t>“Titanic is a great movie.”</a:t>
          </a:r>
        </a:p>
        <a:p>
          <a:r>
            <a:rPr lang="en-US" sz="2000" b="1" dirty="0"/>
            <a:t>“Titanic is not a great movie.”</a:t>
          </a:r>
        </a:p>
        <a:p>
          <a:r>
            <a:rPr lang="en-US" sz="2000" b="1" dirty="0"/>
            <a:t>“Titanic is a movie.”</a:t>
          </a:r>
          <a:endParaRPr lang="en-IN" sz="2800" dirty="0">
            <a:latin typeface="Calibri" panose="020F0502020204030204" pitchFamily="34" charset="0"/>
            <a:cs typeface="Calibri" panose="020F0502020204030204" pitchFamily="34" charset="0"/>
          </a:endParaRPr>
        </a:p>
      </dgm:t>
    </dgm:pt>
    <dgm:pt modelId="{6522B5CD-437F-46E5-8601-AD6F345F109F}" type="parTrans" cxnId="{0894B61C-193E-4B3E-8B5E-B7D805BB02A4}">
      <dgm:prSet/>
      <dgm:spPr/>
      <dgm:t>
        <a:bodyPr/>
        <a:lstStyle/>
        <a:p>
          <a:endParaRPr lang="en-IN"/>
        </a:p>
      </dgm:t>
    </dgm:pt>
    <dgm:pt modelId="{AC51D2D1-9F10-4EBA-A121-2D3511D6D71E}" type="sibTrans" cxnId="{0894B61C-193E-4B3E-8B5E-B7D805BB02A4}">
      <dgm:prSet/>
      <dgm:spPr/>
      <dgm:t>
        <a:bodyPr/>
        <a:lstStyle/>
        <a:p>
          <a:endParaRPr lang="en-IN"/>
        </a:p>
      </dgm:t>
    </dgm:pt>
    <dgm:pt modelId="{D64C7171-665A-40A1-A224-610B4E87BCC5}" type="pres">
      <dgm:prSet presAssocID="{7105ADE1-DF46-4DE5-88AD-DA3A69CD4948}" presName="Name0" presStyleCnt="0">
        <dgm:presLayoutVars>
          <dgm:dir/>
          <dgm:resizeHandles val="exact"/>
        </dgm:presLayoutVars>
      </dgm:prSet>
      <dgm:spPr/>
    </dgm:pt>
    <dgm:pt modelId="{6BE6F6E9-5C7D-4A4B-B6BD-11C95B0D5989}" type="pres">
      <dgm:prSet presAssocID="{FFA75E2E-60D6-41D0-9E5A-0FA2BB326240}" presName="node" presStyleLbl="node1" presStyleIdx="0" presStyleCnt="2">
        <dgm:presLayoutVars>
          <dgm:bulletEnabled val="1"/>
        </dgm:presLayoutVars>
      </dgm:prSet>
      <dgm:spPr/>
    </dgm:pt>
    <dgm:pt modelId="{A236CA4A-5551-41C6-96E1-681BD464530B}" type="pres">
      <dgm:prSet presAssocID="{A46957CF-8FDE-420B-9E1F-E09C52B81328}" presName="sibTrans" presStyleLbl="sibTrans2D1" presStyleIdx="0" presStyleCnt="1"/>
      <dgm:spPr/>
    </dgm:pt>
    <dgm:pt modelId="{AF072CA4-D848-4F2E-9F0C-6097F5CACFD9}" type="pres">
      <dgm:prSet presAssocID="{A46957CF-8FDE-420B-9E1F-E09C52B81328}" presName="connectorText" presStyleLbl="sibTrans2D1" presStyleIdx="0" presStyleCnt="1"/>
      <dgm:spPr/>
    </dgm:pt>
    <dgm:pt modelId="{840DCCB1-F52F-4CBA-AFF1-2DEBCE2C85CB}" type="pres">
      <dgm:prSet presAssocID="{D5AD4C24-F2D8-46C3-8311-43CEC565A695}" presName="node" presStyleLbl="node1" presStyleIdx="1" presStyleCnt="2">
        <dgm:presLayoutVars>
          <dgm:bulletEnabled val="1"/>
        </dgm:presLayoutVars>
      </dgm:prSet>
      <dgm:spPr/>
    </dgm:pt>
  </dgm:ptLst>
  <dgm:cxnLst>
    <dgm:cxn modelId="{0894B61C-193E-4B3E-8B5E-B7D805BB02A4}" srcId="{7105ADE1-DF46-4DE5-88AD-DA3A69CD4948}" destId="{D5AD4C24-F2D8-46C3-8311-43CEC565A695}" srcOrd="1" destOrd="0" parTransId="{6522B5CD-437F-46E5-8601-AD6F345F109F}" sibTransId="{AC51D2D1-9F10-4EBA-A121-2D3511D6D71E}"/>
    <dgm:cxn modelId="{061FDC35-F24D-4F2A-83AD-D4F671EA42B6}" type="presOf" srcId="{D5AD4C24-F2D8-46C3-8311-43CEC565A695}" destId="{840DCCB1-F52F-4CBA-AFF1-2DEBCE2C85CB}" srcOrd="0" destOrd="0" presId="urn:microsoft.com/office/officeart/2005/8/layout/process1"/>
    <dgm:cxn modelId="{9A0CD17F-2D4A-4281-94D6-F9E541498CB4}" srcId="{7105ADE1-DF46-4DE5-88AD-DA3A69CD4948}" destId="{FFA75E2E-60D6-41D0-9E5A-0FA2BB326240}" srcOrd="0" destOrd="0" parTransId="{1ADD3EA4-9D5C-4812-961E-F13ACCE9109A}" sibTransId="{A46957CF-8FDE-420B-9E1F-E09C52B81328}"/>
    <dgm:cxn modelId="{62B09A85-B748-4D58-B532-F68114FA1D8F}" type="presOf" srcId="{A46957CF-8FDE-420B-9E1F-E09C52B81328}" destId="{AF072CA4-D848-4F2E-9F0C-6097F5CACFD9}" srcOrd="1" destOrd="0" presId="urn:microsoft.com/office/officeart/2005/8/layout/process1"/>
    <dgm:cxn modelId="{3A0320B8-E85E-43E3-B0D6-91B0682C3E4A}" type="presOf" srcId="{7105ADE1-DF46-4DE5-88AD-DA3A69CD4948}" destId="{D64C7171-665A-40A1-A224-610B4E87BCC5}" srcOrd="0" destOrd="0" presId="urn:microsoft.com/office/officeart/2005/8/layout/process1"/>
    <dgm:cxn modelId="{47FFDFEC-AEB8-4520-8F46-5D863AF9B9CC}" type="presOf" srcId="{FFA75E2E-60D6-41D0-9E5A-0FA2BB326240}" destId="{6BE6F6E9-5C7D-4A4B-B6BD-11C95B0D5989}" srcOrd="0" destOrd="0" presId="urn:microsoft.com/office/officeart/2005/8/layout/process1"/>
    <dgm:cxn modelId="{789270FF-CFDA-4628-AAC2-7EB81AFD1AD5}" type="presOf" srcId="{A46957CF-8FDE-420B-9E1F-E09C52B81328}" destId="{A236CA4A-5551-41C6-96E1-681BD464530B}" srcOrd="0" destOrd="0" presId="urn:microsoft.com/office/officeart/2005/8/layout/process1"/>
    <dgm:cxn modelId="{9BE8F292-15F6-41A2-853E-74F26ECB7FFA}" type="presParOf" srcId="{D64C7171-665A-40A1-A224-610B4E87BCC5}" destId="{6BE6F6E9-5C7D-4A4B-B6BD-11C95B0D5989}" srcOrd="0" destOrd="0" presId="urn:microsoft.com/office/officeart/2005/8/layout/process1"/>
    <dgm:cxn modelId="{4679DFB1-DFAE-4149-AF09-B5088520A85D}" type="presParOf" srcId="{D64C7171-665A-40A1-A224-610B4E87BCC5}" destId="{A236CA4A-5551-41C6-96E1-681BD464530B}" srcOrd="1" destOrd="0" presId="urn:microsoft.com/office/officeart/2005/8/layout/process1"/>
    <dgm:cxn modelId="{B404B027-EB5F-48C8-BC9B-6CF0E089D708}" type="presParOf" srcId="{A236CA4A-5551-41C6-96E1-681BD464530B}" destId="{AF072CA4-D848-4F2E-9F0C-6097F5CACFD9}" srcOrd="0" destOrd="0" presId="urn:microsoft.com/office/officeart/2005/8/layout/process1"/>
    <dgm:cxn modelId="{F15E501F-D3E6-472F-87D7-6DB4D7D7AA62}" type="presParOf" srcId="{D64C7171-665A-40A1-A224-610B4E87BCC5}" destId="{840DCCB1-F52F-4CBA-AFF1-2DEBCE2C85C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F10D4-6D17-4174-B738-A85E691D5AB6}" type="doc">
      <dgm:prSet loTypeId="urn:microsoft.com/office/officeart/2005/8/layout/arrow6" loCatId="process" qsTypeId="urn:microsoft.com/office/officeart/2005/8/quickstyle/simple1" qsCatId="simple" csTypeId="urn:microsoft.com/office/officeart/2005/8/colors/accent3_1" csCatId="accent3" phldr="1"/>
      <dgm:spPr/>
      <dgm:t>
        <a:bodyPr/>
        <a:lstStyle/>
        <a:p>
          <a:endParaRPr lang="en-IN"/>
        </a:p>
      </dgm:t>
    </dgm:pt>
    <dgm:pt modelId="{69BBD54E-260E-4396-A086-B7698F6CDABB}">
      <dgm:prSet phldrT="[Text]" custT="1"/>
      <dgm:spPr/>
      <dgm:t>
        <a:bodyPr/>
        <a:lstStyle/>
        <a:p>
          <a:r>
            <a:rPr lang="en-IN" sz="2800" b="1" dirty="0"/>
            <a:t>I read a book yesterday.</a:t>
          </a:r>
        </a:p>
      </dgm:t>
    </dgm:pt>
    <dgm:pt modelId="{9462EABB-0EA0-449F-A704-AFF591115D59}" type="parTrans" cxnId="{CE5E222F-4D45-44EC-8C51-7B956A7E41A8}">
      <dgm:prSet/>
      <dgm:spPr/>
      <dgm:t>
        <a:bodyPr/>
        <a:lstStyle/>
        <a:p>
          <a:endParaRPr lang="en-IN"/>
        </a:p>
      </dgm:t>
    </dgm:pt>
    <dgm:pt modelId="{77B4AE36-6B7D-4A35-9D52-E01D61DF482F}" type="sibTrans" cxnId="{CE5E222F-4D45-44EC-8C51-7B956A7E41A8}">
      <dgm:prSet/>
      <dgm:spPr/>
      <dgm:t>
        <a:bodyPr/>
        <a:lstStyle/>
        <a:p>
          <a:endParaRPr lang="en-IN"/>
        </a:p>
      </dgm:t>
    </dgm:pt>
    <dgm:pt modelId="{015327A1-276A-410F-A7E3-F08DD3920749}">
      <dgm:prSet phldrT="[Text]" custT="1"/>
      <dgm:spPr/>
      <dgm:t>
        <a:bodyPr/>
        <a:lstStyle/>
        <a:p>
          <a:r>
            <a:rPr lang="en-IN" sz="2800" b="1" dirty="0"/>
            <a:t>Can you read the letter now?</a:t>
          </a:r>
        </a:p>
      </dgm:t>
    </dgm:pt>
    <dgm:pt modelId="{E4BF3FF5-35C5-4170-8613-1757DC966A61}" type="parTrans" cxnId="{22F70F01-11F4-4F9A-A604-F7E0703C9F1F}">
      <dgm:prSet/>
      <dgm:spPr/>
      <dgm:t>
        <a:bodyPr/>
        <a:lstStyle/>
        <a:p>
          <a:endParaRPr lang="en-IN"/>
        </a:p>
      </dgm:t>
    </dgm:pt>
    <dgm:pt modelId="{7C480ACD-5763-487A-8C01-95693479991E}" type="sibTrans" cxnId="{22F70F01-11F4-4F9A-A604-F7E0703C9F1F}">
      <dgm:prSet/>
      <dgm:spPr/>
      <dgm:t>
        <a:bodyPr/>
        <a:lstStyle/>
        <a:p>
          <a:endParaRPr lang="en-IN"/>
        </a:p>
      </dgm:t>
    </dgm:pt>
    <dgm:pt modelId="{3DD4BF6A-389F-4B59-AC5E-2226AD651321}" type="pres">
      <dgm:prSet presAssocID="{EC0F10D4-6D17-4174-B738-A85E691D5AB6}" presName="compositeShape" presStyleCnt="0">
        <dgm:presLayoutVars>
          <dgm:chMax val="2"/>
          <dgm:dir/>
          <dgm:resizeHandles val="exact"/>
        </dgm:presLayoutVars>
      </dgm:prSet>
      <dgm:spPr/>
    </dgm:pt>
    <dgm:pt modelId="{1C11C2F7-8C43-4AC6-959D-F14BF1448F56}" type="pres">
      <dgm:prSet presAssocID="{EC0F10D4-6D17-4174-B738-A85E691D5AB6}" presName="ribbon" presStyleLbl="node1" presStyleIdx="0" presStyleCnt="1"/>
      <dgm:spPr/>
    </dgm:pt>
    <dgm:pt modelId="{4120E9A7-2A7A-4BD9-91B5-919189130E3E}" type="pres">
      <dgm:prSet presAssocID="{EC0F10D4-6D17-4174-B738-A85E691D5AB6}" presName="leftArrowText" presStyleLbl="node1" presStyleIdx="0" presStyleCnt="1">
        <dgm:presLayoutVars>
          <dgm:chMax val="0"/>
          <dgm:bulletEnabled val="1"/>
        </dgm:presLayoutVars>
      </dgm:prSet>
      <dgm:spPr/>
    </dgm:pt>
    <dgm:pt modelId="{E85F22B8-0629-4BBD-BDBF-68ED0946C703}" type="pres">
      <dgm:prSet presAssocID="{EC0F10D4-6D17-4174-B738-A85E691D5AB6}" presName="rightArrowText" presStyleLbl="node1" presStyleIdx="0" presStyleCnt="1">
        <dgm:presLayoutVars>
          <dgm:chMax val="0"/>
          <dgm:bulletEnabled val="1"/>
        </dgm:presLayoutVars>
      </dgm:prSet>
      <dgm:spPr/>
    </dgm:pt>
  </dgm:ptLst>
  <dgm:cxnLst>
    <dgm:cxn modelId="{22F70F01-11F4-4F9A-A604-F7E0703C9F1F}" srcId="{EC0F10D4-6D17-4174-B738-A85E691D5AB6}" destId="{015327A1-276A-410F-A7E3-F08DD3920749}" srcOrd="1" destOrd="0" parTransId="{E4BF3FF5-35C5-4170-8613-1757DC966A61}" sibTransId="{7C480ACD-5763-487A-8C01-95693479991E}"/>
    <dgm:cxn modelId="{40624327-51D8-4B81-BA6F-70F3736B71C5}" type="presOf" srcId="{69BBD54E-260E-4396-A086-B7698F6CDABB}" destId="{4120E9A7-2A7A-4BD9-91B5-919189130E3E}" srcOrd="0" destOrd="0" presId="urn:microsoft.com/office/officeart/2005/8/layout/arrow6"/>
    <dgm:cxn modelId="{7C38DD2D-6F0F-46AF-8C84-402748C159AE}" type="presOf" srcId="{EC0F10D4-6D17-4174-B738-A85E691D5AB6}" destId="{3DD4BF6A-389F-4B59-AC5E-2226AD651321}" srcOrd="0" destOrd="0" presId="urn:microsoft.com/office/officeart/2005/8/layout/arrow6"/>
    <dgm:cxn modelId="{CE5E222F-4D45-44EC-8C51-7B956A7E41A8}" srcId="{EC0F10D4-6D17-4174-B738-A85E691D5AB6}" destId="{69BBD54E-260E-4396-A086-B7698F6CDABB}" srcOrd="0" destOrd="0" parTransId="{9462EABB-0EA0-449F-A704-AFF591115D59}" sibTransId="{77B4AE36-6B7D-4A35-9D52-E01D61DF482F}"/>
    <dgm:cxn modelId="{454BA89D-81D6-4B58-B762-2023210B5A65}" type="presOf" srcId="{015327A1-276A-410F-A7E3-F08DD3920749}" destId="{E85F22B8-0629-4BBD-BDBF-68ED0946C703}" srcOrd="0" destOrd="0" presId="urn:microsoft.com/office/officeart/2005/8/layout/arrow6"/>
    <dgm:cxn modelId="{F718BBCA-8275-4537-99E8-2609EDEC6587}" type="presParOf" srcId="{3DD4BF6A-389F-4B59-AC5E-2226AD651321}" destId="{1C11C2F7-8C43-4AC6-959D-F14BF1448F56}" srcOrd="0" destOrd="0" presId="urn:microsoft.com/office/officeart/2005/8/layout/arrow6"/>
    <dgm:cxn modelId="{5DA43B36-2A27-4A95-8B2E-659DD0EF80A6}" type="presParOf" srcId="{3DD4BF6A-389F-4B59-AC5E-2226AD651321}" destId="{4120E9A7-2A7A-4BD9-91B5-919189130E3E}" srcOrd="1" destOrd="0" presId="urn:microsoft.com/office/officeart/2005/8/layout/arrow6"/>
    <dgm:cxn modelId="{7F9D292B-A5B0-4C3F-BA2C-052E079F7B3C}" type="presParOf" srcId="{3DD4BF6A-389F-4B59-AC5E-2226AD651321}" destId="{E85F22B8-0629-4BBD-BDBF-68ED0946C703}"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649C0-7D4F-4C0F-8DB8-69B0B13AF65A}">
      <dsp:nvSpPr>
        <dsp:cNvPr id="0" name=""/>
        <dsp:cNvSpPr/>
      </dsp:nvSpPr>
      <dsp:spPr>
        <a:xfrm rot="16200000">
          <a:off x="-428240" y="429468"/>
          <a:ext cx="4051300" cy="3192363"/>
        </a:xfrm>
        <a:prstGeom prst="flowChartManualOperation">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IN" sz="2400" b="1" kern="1200" dirty="0">
              <a:solidFill>
                <a:schemeClr val="accent1">
                  <a:lumMod val="50000"/>
                </a:schemeClr>
              </a:solidFill>
            </a:rPr>
            <a:t>Graded Sentiment Analysis</a:t>
          </a:r>
        </a:p>
        <a:p>
          <a:pPr marL="228600" lvl="1" indent="-228600" algn="l" defTabSz="889000">
            <a:lnSpc>
              <a:spcPct val="90000"/>
            </a:lnSpc>
            <a:spcBef>
              <a:spcPct val="0"/>
            </a:spcBef>
            <a:spcAft>
              <a:spcPct val="15000"/>
            </a:spcAft>
            <a:buChar char="•"/>
          </a:pPr>
          <a:r>
            <a:rPr lang="en-IN" sz="2000" b="1" kern="1200" dirty="0"/>
            <a:t>Very positive</a:t>
          </a:r>
        </a:p>
        <a:p>
          <a:pPr marL="228600" lvl="1" indent="-228600" algn="l" defTabSz="889000">
            <a:lnSpc>
              <a:spcPct val="90000"/>
            </a:lnSpc>
            <a:spcBef>
              <a:spcPct val="0"/>
            </a:spcBef>
            <a:spcAft>
              <a:spcPct val="15000"/>
            </a:spcAft>
            <a:buChar char="•"/>
          </a:pPr>
          <a:r>
            <a:rPr lang="en-IN" sz="2000" b="1" kern="1200"/>
            <a:t>Positive</a:t>
          </a:r>
        </a:p>
        <a:p>
          <a:pPr marL="228600" lvl="1" indent="-228600" algn="l" defTabSz="889000">
            <a:lnSpc>
              <a:spcPct val="90000"/>
            </a:lnSpc>
            <a:spcBef>
              <a:spcPct val="0"/>
            </a:spcBef>
            <a:spcAft>
              <a:spcPct val="15000"/>
            </a:spcAft>
            <a:buChar char="•"/>
          </a:pPr>
          <a:r>
            <a:rPr lang="en-IN" sz="2000" b="1" kern="1200"/>
            <a:t>Neutral</a:t>
          </a:r>
        </a:p>
        <a:p>
          <a:pPr marL="228600" lvl="1" indent="-228600" algn="l" defTabSz="889000">
            <a:lnSpc>
              <a:spcPct val="90000"/>
            </a:lnSpc>
            <a:spcBef>
              <a:spcPct val="0"/>
            </a:spcBef>
            <a:spcAft>
              <a:spcPct val="15000"/>
            </a:spcAft>
            <a:buChar char="•"/>
          </a:pPr>
          <a:r>
            <a:rPr lang="en-IN" sz="2000" b="1" kern="1200" dirty="0"/>
            <a:t>Negative</a:t>
          </a:r>
        </a:p>
        <a:p>
          <a:pPr marL="228600" lvl="1" indent="-228600" algn="l" defTabSz="889000">
            <a:lnSpc>
              <a:spcPct val="90000"/>
            </a:lnSpc>
            <a:spcBef>
              <a:spcPct val="0"/>
            </a:spcBef>
            <a:spcAft>
              <a:spcPct val="15000"/>
            </a:spcAft>
            <a:buChar char="•"/>
          </a:pPr>
          <a:r>
            <a:rPr lang="en-IN" sz="2000" b="1" kern="1200" dirty="0"/>
            <a:t>Very negative</a:t>
          </a:r>
        </a:p>
      </dsp:txBody>
      <dsp:txXfrm rot="5400000">
        <a:off x="1229" y="810259"/>
        <a:ext cx="3192363" cy="2430780"/>
      </dsp:txXfrm>
    </dsp:sp>
    <dsp:sp modelId="{5166DF67-EF2A-4277-BC8D-DD03486FF106}">
      <dsp:nvSpPr>
        <dsp:cNvPr id="0" name=""/>
        <dsp:cNvSpPr/>
      </dsp:nvSpPr>
      <dsp:spPr>
        <a:xfrm rot="16200000">
          <a:off x="3003549" y="429468"/>
          <a:ext cx="4051300" cy="3192363"/>
        </a:xfrm>
        <a:prstGeom prst="flowChartManualOperation">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IN" sz="2400" b="1" i="0" kern="1200" dirty="0">
              <a:solidFill>
                <a:schemeClr val="accent1">
                  <a:lumMod val="50000"/>
                </a:schemeClr>
              </a:solidFill>
            </a:rPr>
            <a:t>Emotion detection</a:t>
          </a:r>
          <a:endParaRPr lang="en-IN" sz="2400" b="1" kern="1200" dirty="0">
            <a:solidFill>
              <a:schemeClr val="accent1">
                <a:lumMod val="50000"/>
              </a:schemeClr>
            </a:solidFill>
          </a:endParaRPr>
        </a:p>
        <a:p>
          <a:pPr marL="228600" lvl="1" indent="-228600" algn="l" defTabSz="889000">
            <a:lnSpc>
              <a:spcPct val="90000"/>
            </a:lnSpc>
            <a:spcBef>
              <a:spcPct val="0"/>
            </a:spcBef>
            <a:spcAft>
              <a:spcPct val="15000"/>
            </a:spcAft>
            <a:buChar char="•"/>
          </a:pPr>
          <a:r>
            <a:rPr lang="en-US" sz="2000" b="1" i="0" kern="1200" dirty="0"/>
            <a:t>To detect emotions, like happiness, frustration, anger, and sadness.</a:t>
          </a:r>
          <a:endParaRPr lang="en-IN" sz="2000" b="1" kern="1200" dirty="0"/>
        </a:p>
      </dsp:txBody>
      <dsp:txXfrm rot="5400000">
        <a:off x="3433018" y="810259"/>
        <a:ext cx="3192363" cy="2430780"/>
      </dsp:txXfrm>
    </dsp:sp>
    <dsp:sp modelId="{25282742-B0C5-4A0D-A611-ECE5AEF41F78}">
      <dsp:nvSpPr>
        <dsp:cNvPr id="0" name=""/>
        <dsp:cNvSpPr/>
      </dsp:nvSpPr>
      <dsp:spPr>
        <a:xfrm rot="16200000">
          <a:off x="6435340" y="429468"/>
          <a:ext cx="4051300" cy="3192363"/>
        </a:xfrm>
        <a:prstGeom prst="flowChartManualOperation">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IN" sz="2400" b="1" i="0" kern="1200" dirty="0">
              <a:solidFill>
                <a:schemeClr val="accent1">
                  <a:lumMod val="50000"/>
                </a:schemeClr>
              </a:solidFill>
            </a:rPr>
            <a:t>Aspect-based Sentiment Analysis</a:t>
          </a:r>
          <a:endParaRPr lang="en-IN" sz="2400" b="1" kern="1200" dirty="0">
            <a:solidFill>
              <a:schemeClr val="accent1">
                <a:lumMod val="50000"/>
              </a:schemeClr>
            </a:solidFill>
          </a:endParaRPr>
        </a:p>
        <a:p>
          <a:pPr marL="228600" lvl="1" indent="-228600" algn="l" defTabSz="889000">
            <a:lnSpc>
              <a:spcPct val="90000"/>
            </a:lnSpc>
            <a:spcBef>
              <a:spcPct val="0"/>
            </a:spcBef>
            <a:spcAft>
              <a:spcPct val="15000"/>
            </a:spcAft>
            <a:buChar char="•"/>
          </a:pPr>
          <a:r>
            <a:rPr lang="en-US" sz="2000" b="1" i="0" kern="1200" dirty="0"/>
            <a:t>Want to know which particular aspects or features people are mentioning in a positive, neutral, or negative way.</a:t>
          </a:r>
          <a:endParaRPr lang="en-IN" sz="2000" b="1" kern="1200" dirty="0"/>
        </a:p>
      </dsp:txBody>
      <dsp:txXfrm rot="5400000">
        <a:off x="6864809" y="810259"/>
        <a:ext cx="3192363" cy="2430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8E07A-F17F-451E-9101-94AFE9CE30E2}">
      <dsp:nvSpPr>
        <dsp:cNvPr id="0" name=""/>
        <dsp:cNvSpPr/>
      </dsp:nvSpPr>
      <dsp:spPr>
        <a:xfrm>
          <a:off x="1921620" y="300"/>
          <a:ext cx="3749922" cy="11738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Bahnschrift" panose="020B0502040204020203" pitchFamily="34" charset="0"/>
            </a:rPr>
            <a:t>Consumer or public opinion about their products and services</a:t>
          </a:r>
        </a:p>
        <a:p>
          <a:pPr marL="114300" lvl="1" indent="-114300" algn="l" defTabSz="622300">
            <a:lnSpc>
              <a:spcPct val="90000"/>
            </a:lnSpc>
            <a:spcBef>
              <a:spcPct val="0"/>
            </a:spcBef>
            <a:spcAft>
              <a:spcPct val="15000"/>
            </a:spcAft>
            <a:buChar char="•"/>
          </a:pPr>
          <a:r>
            <a:rPr lang="en-IN" sz="1400" kern="1200" dirty="0">
              <a:latin typeface="Bahnschrift" panose="020B0502040204020203" pitchFamily="34" charset="0"/>
            </a:rPr>
            <a:t>Surveys, Opinion polls, Focus groups</a:t>
          </a:r>
        </a:p>
      </dsp:txBody>
      <dsp:txXfrm>
        <a:off x="1921620" y="147036"/>
        <a:ext cx="3309713" cy="880418"/>
      </dsp:txXfrm>
    </dsp:sp>
    <dsp:sp modelId="{CCD3AD85-91D9-469B-9FF8-D2B17E5A1DD4}">
      <dsp:nvSpPr>
        <dsp:cNvPr id="0" name=""/>
        <dsp:cNvSpPr/>
      </dsp:nvSpPr>
      <dsp:spPr>
        <a:xfrm>
          <a:off x="2274" y="300"/>
          <a:ext cx="1919345" cy="1173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panose="020B0502040204020203" pitchFamily="34" charset="0"/>
            </a:rPr>
            <a:t>Businesses and Organizations</a:t>
          </a:r>
        </a:p>
      </dsp:txBody>
      <dsp:txXfrm>
        <a:off x="59579" y="57605"/>
        <a:ext cx="1804735" cy="1059280"/>
      </dsp:txXfrm>
    </dsp:sp>
    <dsp:sp modelId="{C1520333-2067-4673-A03F-651BBF711EF2}">
      <dsp:nvSpPr>
        <dsp:cNvPr id="0" name=""/>
        <dsp:cNvSpPr/>
      </dsp:nvSpPr>
      <dsp:spPr>
        <a:xfrm>
          <a:off x="1914778" y="1291581"/>
          <a:ext cx="3756957" cy="11738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Bahnschrift" panose="020B0502040204020203" pitchFamily="34" charset="0"/>
            </a:rPr>
            <a:t>Opinions of a existing users of a product before purchasing it</a:t>
          </a:r>
        </a:p>
        <a:p>
          <a:pPr marL="114300" lvl="1" indent="-114300" algn="l" defTabSz="622300">
            <a:lnSpc>
              <a:spcPct val="90000"/>
            </a:lnSpc>
            <a:spcBef>
              <a:spcPct val="0"/>
            </a:spcBef>
            <a:spcAft>
              <a:spcPct val="15000"/>
            </a:spcAft>
            <a:buChar char="•"/>
          </a:pPr>
          <a:r>
            <a:rPr lang="en-IN" sz="1400" kern="1200" dirty="0">
              <a:latin typeface="Bahnschrift" panose="020B0502040204020203" pitchFamily="34" charset="0"/>
            </a:rPr>
            <a:t>Ask friends, Reviews</a:t>
          </a:r>
        </a:p>
      </dsp:txBody>
      <dsp:txXfrm>
        <a:off x="1914778" y="1438317"/>
        <a:ext cx="3316748" cy="880418"/>
      </dsp:txXfrm>
    </dsp:sp>
    <dsp:sp modelId="{81D1BE92-3605-46B6-8672-798CA9A57801}">
      <dsp:nvSpPr>
        <dsp:cNvPr id="0" name=""/>
        <dsp:cNvSpPr/>
      </dsp:nvSpPr>
      <dsp:spPr>
        <a:xfrm>
          <a:off x="2081" y="1291581"/>
          <a:ext cx="1912696" cy="1173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Bahnschrift" panose="020B0502040204020203" pitchFamily="34" charset="0"/>
            </a:rPr>
            <a:t>Individual Consumers</a:t>
          </a:r>
        </a:p>
      </dsp:txBody>
      <dsp:txXfrm>
        <a:off x="59386" y="1348886"/>
        <a:ext cx="1798086" cy="1059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6F6E9-5C7D-4A4B-B6BD-11C95B0D5989}">
      <dsp:nvSpPr>
        <dsp:cNvPr id="0" name=""/>
        <dsp:cNvSpPr/>
      </dsp:nvSpPr>
      <dsp:spPr>
        <a:xfrm>
          <a:off x="1964" y="768587"/>
          <a:ext cx="4189362" cy="2513617"/>
        </a:xfrm>
        <a:prstGeom prst="roundRect">
          <a:avLst>
            <a:gd name="adj" fmla="val 10000"/>
          </a:avLst>
        </a:prstGeom>
        <a:solidFill>
          <a:schemeClr val="lt1"/>
        </a:solidFill>
        <a:ln w="12700" cap="flat" cmpd="sng" algn="ctr">
          <a:solidFill>
            <a:schemeClr val="accent1"/>
          </a:solidFill>
          <a:prstDash val="solid"/>
        </a:ln>
        <a:effectLst>
          <a:outerShdw blurRad="50800" dist="38100" dir="5400000" algn="t"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IN" sz="5400" b="1" kern="1200" dirty="0">
              <a:latin typeface="Agency FB" panose="020B0503020202020204" pitchFamily="34" charset="0"/>
            </a:rPr>
            <a:t>SENTIMENT ANALYSIS</a:t>
          </a:r>
        </a:p>
      </dsp:txBody>
      <dsp:txXfrm>
        <a:off x="75585" y="842208"/>
        <a:ext cx="4042120" cy="2366375"/>
      </dsp:txXfrm>
    </dsp:sp>
    <dsp:sp modelId="{A236CA4A-5551-41C6-96E1-681BD464530B}">
      <dsp:nvSpPr>
        <dsp:cNvPr id="0" name=""/>
        <dsp:cNvSpPr/>
      </dsp:nvSpPr>
      <dsp:spPr>
        <a:xfrm>
          <a:off x="4610263" y="1505915"/>
          <a:ext cx="888144" cy="103896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IN" sz="4700" kern="1200"/>
        </a:p>
      </dsp:txBody>
      <dsp:txXfrm>
        <a:off x="4610263" y="1713707"/>
        <a:ext cx="621701" cy="623377"/>
      </dsp:txXfrm>
    </dsp:sp>
    <dsp:sp modelId="{840DCCB1-F52F-4CBA-AFF1-2DEBCE2C85CB}">
      <dsp:nvSpPr>
        <dsp:cNvPr id="0" name=""/>
        <dsp:cNvSpPr/>
      </dsp:nvSpPr>
      <dsp:spPr>
        <a:xfrm>
          <a:off x="5867072" y="768587"/>
          <a:ext cx="4189362" cy="2513617"/>
        </a:xfrm>
        <a:prstGeom prst="roundRect">
          <a:avLst>
            <a:gd name="adj" fmla="val 10000"/>
          </a:avLst>
        </a:prstGeom>
        <a:solidFill>
          <a:schemeClr val="lt1"/>
        </a:solidFill>
        <a:ln w="12700" cap="flat" cmpd="sng" algn="ctr">
          <a:solidFill>
            <a:schemeClr val="accent2"/>
          </a:solidFill>
          <a:prstDash val="solid"/>
        </a:ln>
        <a:effectLst>
          <a:outerShdw blurRad="50800" dist="38100" dir="2700000" algn="tl" rotWithShape="0">
            <a:prstClr val="black">
              <a:alpha val="40000"/>
            </a:prstClr>
          </a:outerShdw>
        </a:effectLst>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Consider the following phrases:</a:t>
          </a:r>
        </a:p>
        <a:p>
          <a:pPr marL="0" lvl="0" indent="0" algn="ctr" defTabSz="1066800">
            <a:lnSpc>
              <a:spcPct val="90000"/>
            </a:lnSpc>
            <a:spcBef>
              <a:spcPct val="0"/>
            </a:spcBef>
            <a:spcAft>
              <a:spcPct val="35000"/>
            </a:spcAft>
            <a:buNone/>
          </a:pPr>
          <a:r>
            <a:rPr lang="en-US" sz="2000" b="1" kern="1200" dirty="0"/>
            <a:t>“Titanic is a great movie.”</a:t>
          </a:r>
        </a:p>
        <a:p>
          <a:pPr marL="0" lvl="0" indent="0" algn="ctr" defTabSz="1066800">
            <a:lnSpc>
              <a:spcPct val="90000"/>
            </a:lnSpc>
            <a:spcBef>
              <a:spcPct val="0"/>
            </a:spcBef>
            <a:spcAft>
              <a:spcPct val="35000"/>
            </a:spcAft>
            <a:buNone/>
          </a:pPr>
          <a:r>
            <a:rPr lang="en-US" sz="2000" b="1" kern="1200" dirty="0"/>
            <a:t>“Titanic is not a great movie.”</a:t>
          </a:r>
        </a:p>
        <a:p>
          <a:pPr marL="0" lvl="0" indent="0" algn="ctr" defTabSz="1066800">
            <a:lnSpc>
              <a:spcPct val="90000"/>
            </a:lnSpc>
            <a:spcBef>
              <a:spcPct val="0"/>
            </a:spcBef>
            <a:spcAft>
              <a:spcPct val="35000"/>
            </a:spcAft>
            <a:buNone/>
          </a:pPr>
          <a:r>
            <a:rPr lang="en-US" sz="2000" b="1" kern="1200" dirty="0"/>
            <a:t>“Titanic is a movie.”</a:t>
          </a:r>
          <a:endParaRPr lang="en-IN" sz="2800" kern="1200" dirty="0">
            <a:latin typeface="Calibri" panose="020F0502020204030204" pitchFamily="34" charset="0"/>
            <a:cs typeface="Calibri" panose="020F0502020204030204" pitchFamily="34" charset="0"/>
          </a:endParaRPr>
        </a:p>
      </dsp:txBody>
      <dsp:txXfrm>
        <a:off x="5940693" y="842208"/>
        <a:ext cx="4042120" cy="2366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1C2F7-8C43-4AC6-959D-F14BF1448F56}">
      <dsp:nvSpPr>
        <dsp:cNvPr id="0" name=""/>
        <dsp:cNvSpPr/>
      </dsp:nvSpPr>
      <dsp:spPr>
        <a:xfrm>
          <a:off x="0" y="13970"/>
          <a:ext cx="10058399" cy="4023360"/>
        </a:xfrm>
        <a:prstGeom prst="leftRightRibb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0E9A7-2A7A-4BD9-91B5-919189130E3E}">
      <dsp:nvSpPr>
        <dsp:cNvPr id="0" name=""/>
        <dsp:cNvSpPr/>
      </dsp:nvSpPr>
      <dsp:spPr>
        <a:xfrm>
          <a:off x="1207008" y="718057"/>
          <a:ext cx="3319272" cy="197144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I read a book yesterday.</a:t>
          </a:r>
        </a:p>
      </dsp:txBody>
      <dsp:txXfrm>
        <a:off x="1207008" y="718057"/>
        <a:ext cx="3319272" cy="1971446"/>
      </dsp:txXfrm>
    </dsp:sp>
    <dsp:sp modelId="{E85F22B8-0629-4BBD-BDBF-68ED0946C703}">
      <dsp:nvSpPr>
        <dsp:cNvPr id="0" name=""/>
        <dsp:cNvSpPr/>
      </dsp:nvSpPr>
      <dsp:spPr>
        <a:xfrm>
          <a:off x="5029199" y="1361795"/>
          <a:ext cx="3922776" cy="197144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t>Can you read the letter now?</a:t>
          </a:r>
        </a:p>
      </dsp:txBody>
      <dsp:txXfrm>
        <a:off x="5029199" y="1361795"/>
        <a:ext cx="3922776" cy="197144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766998DE-4A91-4E99-9418-47143D002BD3}" type="slidenum">
              <a:rPr lang="en-IN" smtClean="0"/>
              <a:t>‹#›</a:t>
            </a:fld>
            <a:endParaRPr lang="en-IN"/>
          </a:p>
        </p:txBody>
      </p:sp>
    </p:spTree>
    <p:extLst>
      <p:ext uri="{BB962C8B-B14F-4D97-AF65-F5344CB8AC3E}">
        <p14:creationId xmlns:p14="http://schemas.microsoft.com/office/powerpoint/2010/main" val="197568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00905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128712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20504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AA24F5C-46F5-48FF-AE6E-0D1A5468BF05}" type="datetimeFigureOut">
              <a:rPr lang="en-IN" smtClean="0"/>
              <a:t>05-05-2022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66998DE-4A91-4E99-9418-47143D002BD3}" type="slidenum">
              <a:rPr lang="en-IN" smtClean="0"/>
              <a:t>‹#›</a:t>
            </a:fld>
            <a:endParaRPr lang="en-IN"/>
          </a:p>
        </p:txBody>
      </p:sp>
    </p:spTree>
    <p:extLst>
      <p:ext uri="{BB962C8B-B14F-4D97-AF65-F5344CB8AC3E}">
        <p14:creationId xmlns:p14="http://schemas.microsoft.com/office/powerpoint/2010/main" val="29891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4F5C-46F5-48FF-AE6E-0D1A5468BF05}"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29953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4F5C-46F5-48FF-AE6E-0D1A5468BF05}"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162475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4F5C-46F5-48FF-AE6E-0D1A5468BF05}"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9537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4F5C-46F5-48FF-AE6E-0D1A5468BF05}"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285615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4F5C-46F5-48FF-AE6E-0D1A5468BF05}"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6723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4F5C-46F5-48FF-AE6E-0D1A5468BF05}" type="datetimeFigureOut">
              <a:rPr lang="en-IN" smtClean="0"/>
              <a:t>05-05-2022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32098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A24F5C-46F5-48FF-AE6E-0D1A5468BF05}" type="datetimeFigureOut">
              <a:rPr lang="en-IN" smtClean="0"/>
              <a:t>05-05-2022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766998DE-4A91-4E99-9418-47143D002BD3}" type="slidenum">
              <a:rPr lang="en-IN" smtClean="0"/>
              <a:t>‹#›</a:t>
            </a:fld>
            <a:endParaRPr lang="en-IN"/>
          </a:p>
        </p:txBody>
      </p:sp>
    </p:spTree>
    <p:extLst>
      <p:ext uri="{BB962C8B-B14F-4D97-AF65-F5344CB8AC3E}">
        <p14:creationId xmlns:p14="http://schemas.microsoft.com/office/powerpoint/2010/main" val="21290487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C6B3-8AFB-4932-9443-42893785718C}"/>
              </a:ext>
            </a:extLst>
          </p:cNvPr>
          <p:cNvSpPr>
            <a:spLocks noGrp="1"/>
          </p:cNvSpPr>
          <p:nvPr>
            <p:ph type="ctrTitle"/>
          </p:nvPr>
        </p:nvSpPr>
        <p:spPr/>
        <p:txBody>
          <a:bodyPr/>
          <a:lstStyle/>
          <a:p>
            <a:pPr algn="ctr"/>
            <a:r>
              <a:rPr lang="en-IN" sz="6000" dirty="0"/>
              <a:t>Sentimental Analysis and Opinion Mining</a:t>
            </a:r>
          </a:p>
        </p:txBody>
      </p:sp>
      <p:sp>
        <p:nvSpPr>
          <p:cNvPr id="3" name="Subtitle 2">
            <a:extLst>
              <a:ext uri="{FF2B5EF4-FFF2-40B4-BE49-F238E27FC236}">
                <a16:creationId xmlns:a16="http://schemas.microsoft.com/office/drawing/2014/main" id="{2DBCE21D-F558-472B-A003-5CE00A663CC5}"/>
              </a:ext>
            </a:extLst>
          </p:cNvPr>
          <p:cNvSpPr>
            <a:spLocks noGrp="1"/>
          </p:cNvSpPr>
          <p:nvPr>
            <p:ph type="subTitle" idx="1"/>
          </p:nvPr>
        </p:nvSpPr>
        <p:spPr>
          <a:xfrm>
            <a:off x="2089404" y="4757049"/>
            <a:ext cx="7891272" cy="1159424"/>
          </a:xfrm>
        </p:spPr>
        <p:txBody>
          <a:bodyPr/>
          <a:lstStyle/>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PRESENTED BY:-</a:t>
            </a:r>
          </a:p>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SUTHAR NEEL J (180170116046)</a:t>
            </a:r>
          </a:p>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JAMNAL HARDIK (180170116014)</a:t>
            </a:r>
          </a:p>
          <a:p>
            <a:pPr algn="ctr"/>
            <a:endParaRPr lang="en-IN" dirty="0">
              <a:solidFill>
                <a:schemeClr val="accent1">
                  <a:lumMod val="50000"/>
                </a:schemeClr>
              </a:solidFill>
            </a:endParaRPr>
          </a:p>
        </p:txBody>
      </p:sp>
      <p:sp>
        <p:nvSpPr>
          <p:cNvPr id="4" name="TextBox 3">
            <a:extLst>
              <a:ext uri="{FF2B5EF4-FFF2-40B4-BE49-F238E27FC236}">
                <a16:creationId xmlns:a16="http://schemas.microsoft.com/office/drawing/2014/main" id="{4267DD4B-B73D-4371-8C80-CF6637AA48AB}"/>
              </a:ext>
            </a:extLst>
          </p:cNvPr>
          <p:cNvSpPr txBox="1"/>
          <p:nvPr/>
        </p:nvSpPr>
        <p:spPr>
          <a:xfrm>
            <a:off x="0" y="6205492"/>
            <a:ext cx="3364637" cy="923330"/>
          </a:xfrm>
          <a:prstGeom prst="rect">
            <a:avLst/>
          </a:prstGeom>
          <a:noFill/>
        </p:spPr>
        <p:txBody>
          <a:bodyPr wrap="square" rtlCol="0">
            <a:spAutoFit/>
          </a:bodyPr>
          <a:lstStyle/>
          <a:p>
            <a:r>
              <a:rPr lang="en-IN" sz="1800" b="1" dirty="0">
                <a:solidFill>
                  <a:schemeClr val="tx1">
                    <a:lumMod val="85000"/>
                    <a:lumOff val="15000"/>
                  </a:schemeClr>
                </a:solidFill>
                <a:latin typeface="Bahnschrift SemiBold SemiConden" panose="020B0502040204020203" pitchFamily="34" charset="0"/>
              </a:rPr>
              <a:t>GUIDED BY: -</a:t>
            </a:r>
          </a:p>
          <a:p>
            <a:r>
              <a:rPr lang="en-IN" sz="1800" b="1" dirty="0">
                <a:solidFill>
                  <a:schemeClr val="tx1">
                    <a:lumMod val="85000"/>
                    <a:lumOff val="15000"/>
                  </a:schemeClr>
                </a:solidFill>
                <a:latin typeface="Bahnschrift SemiBold SemiConden" panose="020B0502040204020203" pitchFamily="34" charset="0"/>
              </a:rPr>
              <a:t>PROF. CHETNA CHAND</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24832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37AC3-164A-4C1D-8098-6B4CBD5DB20D}"/>
              </a:ext>
            </a:extLst>
          </p:cNvPr>
          <p:cNvSpPr>
            <a:spLocks noGrp="1"/>
          </p:cNvSpPr>
          <p:nvPr>
            <p:ph type="title"/>
          </p:nvPr>
        </p:nvSpPr>
        <p:spPr>
          <a:xfrm>
            <a:off x="1066800" y="2624328"/>
            <a:ext cx="10058400" cy="1609344"/>
          </a:xfrm>
          <a:ln/>
          <a:effectLst>
            <a:outerShdw blurRad="76200" dir="13500000" sy="23000" kx="1200000" algn="br"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a:lstStyle/>
          <a:p>
            <a:pPr algn="ctr"/>
            <a:r>
              <a:rPr lang="en-IN" spc="600" dirty="0">
                <a:latin typeface="Bahnschrift" panose="020B0502040204020203" pitchFamily="34" charset="0"/>
              </a:rPr>
              <a:t>IMPLEMENTATION</a:t>
            </a:r>
          </a:p>
        </p:txBody>
      </p:sp>
    </p:spTree>
    <p:extLst>
      <p:ext uri="{BB962C8B-B14F-4D97-AF65-F5344CB8AC3E}">
        <p14:creationId xmlns:p14="http://schemas.microsoft.com/office/powerpoint/2010/main" val="38665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Results using Neural Network</a:t>
            </a:r>
            <a:endParaRPr lang="en-IN" sz="2600" dirty="0"/>
          </a:p>
        </p:txBody>
      </p:sp>
      <p:pic>
        <p:nvPicPr>
          <p:cNvPr id="4" name="Content Placeholder 3">
            <a:extLst>
              <a:ext uri="{FF2B5EF4-FFF2-40B4-BE49-F238E27FC236}">
                <a16:creationId xmlns:a16="http://schemas.microsoft.com/office/drawing/2014/main" id="{1295DC95-95E4-D604-AFC3-AEFCADDC7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249" y="2014991"/>
            <a:ext cx="2506741" cy="4051300"/>
          </a:xfrm>
        </p:spPr>
      </p:pic>
      <p:pic>
        <p:nvPicPr>
          <p:cNvPr id="6" name="Picture 5">
            <a:extLst>
              <a:ext uri="{FF2B5EF4-FFF2-40B4-BE49-F238E27FC236}">
                <a16:creationId xmlns:a16="http://schemas.microsoft.com/office/drawing/2014/main" id="{AAFFE19C-A378-85D6-2D90-36C4B718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921" y="1975757"/>
            <a:ext cx="2606916" cy="4129768"/>
          </a:xfrm>
          <a:prstGeom prst="rect">
            <a:avLst/>
          </a:prstGeom>
        </p:spPr>
      </p:pic>
    </p:spTree>
    <p:extLst>
      <p:ext uri="{BB962C8B-B14F-4D97-AF65-F5344CB8AC3E}">
        <p14:creationId xmlns:p14="http://schemas.microsoft.com/office/powerpoint/2010/main" val="211406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AF36-5B80-47AF-8DEC-F1C0FC691FAC}"/>
              </a:ext>
            </a:extLst>
          </p:cNvPr>
          <p:cNvSpPr>
            <a:spLocks noGrp="1"/>
          </p:cNvSpPr>
          <p:nvPr>
            <p:ph type="ctrTitle"/>
          </p:nvPr>
        </p:nvSpPr>
        <p:spPr/>
        <p:txBody>
          <a:bodyPr/>
          <a:lstStyle/>
          <a:p>
            <a:pPr algn="ctr"/>
            <a:r>
              <a:rPr lang="en-IN" dirty="0"/>
              <a:t>BERT ALGORITHM</a:t>
            </a:r>
          </a:p>
        </p:txBody>
      </p:sp>
      <p:sp>
        <p:nvSpPr>
          <p:cNvPr id="3" name="Subtitle 2">
            <a:extLst>
              <a:ext uri="{FF2B5EF4-FFF2-40B4-BE49-F238E27FC236}">
                <a16:creationId xmlns:a16="http://schemas.microsoft.com/office/drawing/2014/main" id="{97EE97F9-B263-42AC-94AC-7F389F4EE316}"/>
              </a:ext>
            </a:extLst>
          </p:cNvPr>
          <p:cNvSpPr>
            <a:spLocks noGrp="1"/>
          </p:cNvSpPr>
          <p:nvPr>
            <p:ph type="subTitle" idx="1"/>
          </p:nvPr>
        </p:nvSpPr>
        <p:spPr/>
        <p:txBody>
          <a:bodyPr>
            <a:normAutofit/>
          </a:bodyPr>
          <a:lstStyle/>
          <a:p>
            <a:r>
              <a:rPr lang="en-US" sz="2800" i="0" dirty="0">
                <a:solidFill>
                  <a:schemeClr val="accent1">
                    <a:lumMod val="50000"/>
                  </a:schemeClr>
                </a:solidFill>
                <a:effectLst/>
                <a:latin typeface="+mn-lt"/>
              </a:rPr>
              <a:t>State of the art language model for NLP</a:t>
            </a:r>
          </a:p>
          <a:p>
            <a:endParaRPr lang="en-IN" sz="2800" dirty="0">
              <a:solidFill>
                <a:srgbClr val="6B536B"/>
              </a:solidFill>
              <a:latin typeface="+mn-lt"/>
            </a:endParaRPr>
          </a:p>
        </p:txBody>
      </p:sp>
    </p:spTree>
    <p:extLst>
      <p:ext uri="{BB962C8B-B14F-4D97-AF65-F5344CB8AC3E}">
        <p14:creationId xmlns:p14="http://schemas.microsoft.com/office/powerpoint/2010/main" val="410054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2600" spc="300" dirty="0">
                <a:latin typeface="Bahnschrift" panose="020B0502040204020203" pitchFamily="34" charset="0"/>
              </a:rPr>
              <a:t>TRADITIONAL AND MODERN APPROACHES</a:t>
            </a:r>
            <a:endParaRPr lang="en-IN" sz="2600" spc="300" dirty="0">
              <a:latin typeface="Bahnschrift" panose="020B0502040204020203" pitchFamily="34" charset="0"/>
            </a:endParaRPr>
          </a:p>
        </p:txBody>
      </p:sp>
      <p:sp>
        <p:nvSpPr>
          <p:cNvPr id="7" name="Content Placeholder 6">
            <a:extLst>
              <a:ext uri="{FF2B5EF4-FFF2-40B4-BE49-F238E27FC236}">
                <a16:creationId xmlns:a16="http://schemas.microsoft.com/office/drawing/2014/main" id="{48CF132B-039E-4BE0-8AA4-FDDA52AC2195}"/>
              </a:ext>
            </a:extLst>
          </p:cNvPr>
          <p:cNvSpPr>
            <a:spLocks noGrp="1"/>
          </p:cNvSpPr>
          <p:nvPr>
            <p:ph idx="1"/>
          </p:nvPr>
        </p:nvSpPr>
        <p:spPr/>
        <p:txBody>
          <a:bodyPr>
            <a:normAutofit/>
          </a:bodyPr>
          <a:lstStyle/>
          <a:p>
            <a:r>
              <a:rPr lang="en-US" sz="1600" dirty="0">
                <a:latin typeface="Bahnschrift" panose="020B0502040204020203" pitchFamily="34" charset="0"/>
              </a:rPr>
              <a:t> </a:t>
            </a:r>
            <a:endParaRPr lang="en-IN" sz="1600" dirty="0">
              <a:latin typeface="Bahnschrift" panose="020B0502040204020203" pitchFamily="34" charset="0"/>
            </a:endParaRPr>
          </a:p>
        </p:txBody>
      </p:sp>
      <p:pic>
        <p:nvPicPr>
          <p:cNvPr id="4" name="Picture 3">
            <a:extLst>
              <a:ext uri="{FF2B5EF4-FFF2-40B4-BE49-F238E27FC236}">
                <a16:creationId xmlns:a16="http://schemas.microsoft.com/office/drawing/2014/main" id="{66C1D194-AF08-44D3-BF17-4D20747B4D75}"/>
              </a:ext>
            </a:extLst>
          </p:cNvPr>
          <p:cNvPicPr>
            <a:picLocks noChangeAspect="1"/>
          </p:cNvPicPr>
          <p:nvPr/>
        </p:nvPicPr>
        <p:blipFill>
          <a:blip r:embed="rId2"/>
          <a:stretch>
            <a:fillRect/>
          </a:stretch>
        </p:blipFill>
        <p:spPr>
          <a:xfrm>
            <a:off x="2937769" y="2121408"/>
            <a:ext cx="6316462" cy="3947789"/>
          </a:xfrm>
          <a:prstGeom prst="rect">
            <a:avLst/>
          </a:prstGeom>
        </p:spPr>
      </p:pic>
    </p:spTree>
    <p:extLst>
      <p:ext uri="{BB962C8B-B14F-4D97-AF65-F5344CB8AC3E}">
        <p14:creationId xmlns:p14="http://schemas.microsoft.com/office/powerpoint/2010/main" val="111570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lstStyle/>
          <a:p>
            <a:r>
              <a:rPr lang="en-IN" dirty="0"/>
              <a:t>KEYWORDS</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IN" dirty="0"/>
              <a:t>Transformers</a:t>
            </a:r>
          </a:p>
          <a:p>
            <a:r>
              <a:rPr lang="en-IN" dirty="0"/>
              <a:t>Contextual Embeddings</a:t>
            </a:r>
          </a:p>
          <a:p>
            <a:r>
              <a:rPr lang="en-IN" dirty="0"/>
              <a:t>Pre training: Bidirectional and directional</a:t>
            </a:r>
          </a:p>
          <a:p>
            <a:r>
              <a:rPr lang="en-IN" dirty="0"/>
              <a:t>Fine-tuning</a:t>
            </a:r>
          </a:p>
          <a:p>
            <a:endParaRPr lang="en-IN" dirty="0"/>
          </a:p>
        </p:txBody>
      </p:sp>
    </p:spTree>
    <p:extLst>
      <p:ext uri="{BB962C8B-B14F-4D97-AF65-F5344CB8AC3E}">
        <p14:creationId xmlns:p14="http://schemas.microsoft.com/office/powerpoint/2010/main" val="143554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IN" dirty="0"/>
              <a:t>2018 was a turning point for Natural Language Processing(NLP).</a:t>
            </a:r>
          </a:p>
          <a:p>
            <a:r>
              <a:rPr lang="en-IN" dirty="0"/>
              <a:t>Multiple algorithms like</a:t>
            </a:r>
          </a:p>
          <a:p>
            <a:pPr marL="457200" indent="-457200">
              <a:buFont typeface="+mj-lt"/>
              <a:buAutoNum type="arabicPeriod"/>
            </a:pPr>
            <a:r>
              <a:rPr lang="en-IN" b="1" dirty="0"/>
              <a:t>ELMO</a:t>
            </a:r>
          </a:p>
          <a:p>
            <a:pPr marL="457200" indent="-457200">
              <a:buFont typeface="+mj-lt"/>
              <a:buAutoNum type="arabicPeriod"/>
            </a:pPr>
            <a:r>
              <a:rPr lang="en-IN" b="1" dirty="0"/>
              <a:t>Open AI GPT</a:t>
            </a:r>
          </a:p>
          <a:p>
            <a:pPr marL="457200" indent="-457200">
              <a:buFont typeface="+mj-lt"/>
              <a:buAutoNum type="arabicPeriod"/>
            </a:pPr>
            <a:r>
              <a:rPr lang="en-IN" b="1" dirty="0"/>
              <a:t>BERT</a:t>
            </a:r>
          </a:p>
        </p:txBody>
      </p:sp>
    </p:spTree>
    <p:extLst>
      <p:ext uri="{BB962C8B-B14F-4D97-AF65-F5344CB8AC3E}">
        <p14:creationId xmlns:p14="http://schemas.microsoft.com/office/powerpoint/2010/main" val="15030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lstStyle/>
          <a:p>
            <a:r>
              <a:rPr lang="en-IN" dirty="0" err="1"/>
              <a:t>ELMo</a:t>
            </a:r>
            <a:endParaRPr lang="en-IN" dirty="0"/>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xfrm>
            <a:off x="1069848" y="2121408"/>
            <a:ext cx="10058400" cy="4430312"/>
          </a:xfrm>
          <a:solidFill>
            <a:schemeClr val="bg1"/>
          </a:solidFill>
        </p:spPr>
        <p:txBody>
          <a:bodyPr numCol="2"/>
          <a:lstStyle/>
          <a:p>
            <a:r>
              <a:rPr lang="en-IN" dirty="0"/>
              <a:t>Embeddings from Language Model</a:t>
            </a:r>
          </a:p>
          <a:p>
            <a:r>
              <a:rPr lang="en-IN" dirty="0"/>
              <a:t>Deep contextualized word representation</a:t>
            </a:r>
          </a:p>
          <a:p>
            <a:r>
              <a:rPr lang="en-US" dirty="0"/>
              <a:t>“Instead of using a fixed embedding for each word, ELMo looks at the entire sentence before assigning each word in it an embedding.”</a:t>
            </a:r>
          </a:p>
          <a:p>
            <a:r>
              <a:rPr lang="en-US" dirty="0"/>
              <a:t>WHY?</a:t>
            </a:r>
          </a:p>
          <a:p>
            <a:r>
              <a:rPr lang="en-US" dirty="0"/>
              <a:t>Producing different representations for words that share same spelling but have different meanings.</a:t>
            </a:r>
          </a:p>
          <a:p>
            <a:r>
              <a:rPr lang="en-US" dirty="0"/>
              <a:t>Example:- “Bank” in “River Bank” and “Bank Balance”</a:t>
            </a:r>
          </a:p>
        </p:txBody>
      </p:sp>
      <p:pic>
        <p:nvPicPr>
          <p:cNvPr id="4" name="Content Placeholder 4">
            <a:extLst>
              <a:ext uri="{FF2B5EF4-FFF2-40B4-BE49-F238E27FC236}">
                <a16:creationId xmlns:a16="http://schemas.microsoft.com/office/drawing/2014/main" id="{85DEFEF5-3B85-1F61-D1C2-C6992CAF5DB6}"/>
              </a:ext>
            </a:extLst>
          </p:cNvPr>
          <p:cNvPicPr>
            <a:picLocks noChangeAspect="1"/>
          </p:cNvPicPr>
          <p:nvPr/>
        </p:nvPicPr>
        <p:blipFill>
          <a:blip r:embed="rId2"/>
          <a:stretch>
            <a:fillRect/>
          </a:stretch>
        </p:blipFill>
        <p:spPr>
          <a:xfrm>
            <a:off x="6139382" y="2228295"/>
            <a:ext cx="4982770" cy="3701988"/>
          </a:xfrm>
          <a:prstGeom prst="rect">
            <a:avLst/>
          </a:prstGeom>
          <a:solidFill>
            <a:schemeClr val="bg1"/>
          </a:solidFill>
        </p:spPr>
      </p:pic>
    </p:spTree>
    <p:extLst>
      <p:ext uri="{BB962C8B-B14F-4D97-AF65-F5344CB8AC3E}">
        <p14:creationId xmlns:p14="http://schemas.microsoft.com/office/powerpoint/2010/main" val="382788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How is </a:t>
            </a:r>
            <a:r>
              <a:rPr lang="en-IN" sz="4000" dirty="0" err="1"/>
              <a:t>ELMo</a:t>
            </a:r>
            <a:r>
              <a:rPr lang="en-IN" sz="4000" dirty="0"/>
              <a:t> different from NLP?</a:t>
            </a:r>
          </a:p>
        </p:txBody>
      </p:sp>
      <p:graphicFrame>
        <p:nvGraphicFramePr>
          <p:cNvPr id="4" name="Content Placeholder 3">
            <a:extLst>
              <a:ext uri="{FF2B5EF4-FFF2-40B4-BE49-F238E27FC236}">
                <a16:creationId xmlns:a16="http://schemas.microsoft.com/office/drawing/2014/main" id="{5D8F8F3C-7351-4594-BDCB-6F5804ABB3B0}"/>
              </a:ext>
            </a:extLst>
          </p:cNvPr>
          <p:cNvGraphicFramePr>
            <a:graphicFrameLocks noGrp="1"/>
          </p:cNvGraphicFramePr>
          <p:nvPr>
            <p:ph idx="1"/>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a:extLst>
              <a:ext uri="{FF2B5EF4-FFF2-40B4-BE49-F238E27FC236}">
                <a16:creationId xmlns:a16="http://schemas.microsoft.com/office/drawing/2014/main" id="{A188DADD-D727-4F46-B805-93FC3224C412}"/>
              </a:ext>
            </a:extLst>
          </p:cNvPr>
          <p:cNvCxnSpPr>
            <a:cxnSpLocks/>
          </p:cNvCxnSpPr>
          <p:nvPr/>
        </p:nvCxnSpPr>
        <p:spPr>
          <a:xfrm>
            <a:off x="532660" y="6594182"/>
            <a:ext cx="1358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4916A-AF03-4BA3-99F2-B1255816C358}"/>
              </a:ext>
            </a:extLst>
          </p:cNvPr>
          <p:cNvSpPr txBox="1"/>
          <p:nvPr/>
        </p:nvSpPr>
        <p:spPr>
          <a:xfrm>
            <a:off x="1890943" y="6409516"/>
            <a:ext cx="2201662" cy="369332"/>
          </a:xfrm>
          <a:prstGeom prst="rect">
            <a:avLst/>
          </a:prstGeom>
          <a:noFill/>
        </p:spPr>
        <p:txBody>
          <a:bodyPr wrap="square" rtlCol="0">
            <a:spAutoFit/>
          </a:bodyPr>
          <a:lstStyle/>
          <a:p>
            <a:r>
              <a:rPr lang="en-IN" b="1" dirty="0"/>
              <a:t>Polysemy</a:t>
            </a:r>
          </a:p>
        </p:txBody>
      </p:sp>
    </p:spTree>
    <p:extLst>
      <p:ext uri="{BB962C8B-B14F-4D97-AF65-F5344CB8AC3E}">
        <p14:creationId xmlns:p14="http://schemas.microsoft.com/office/powerpoint/2010/main" val="4911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What else we can do with </a:t>
            </a:r>
            <a:r>
              <a:rPr lang="en-IN" sz="4000" dirty="0" err="1"/>
              <a:t>ELMo</a:t>
            </a:r>
            <a:r>
              <a:rPr lang="en-IN" sz="4000" dirty="0"/>
              <a:t>?</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US" dirty="0"/>
              <a:t>Machine Translation</a:t>
            </a:r>
          </a:p>
          <a:p>
            <a:r>
              <a:rPr lang="en-US" dirty="0"/>
              <a:t>Language Modeling</a:t>
            </a:r>
          </a:p>
          <a:p>
            <a:r>
              <a:rPr lang="en-US" dirty="0"/>
              <a:t>Text Summarization</a:t>
            </a:r>
          </a:p>
          <a:p>
            <a:r>
              <a:rPr lang="en-US" dirty="0"/>
              <a:t>Text classification</a:t>
            </a:r>
          </a:p>
          <a:p>
            <a:r>
              <a:rPr lang="en-US" dirty="0"/>
              <a:t>Q/A systems</a:t>
            </a:r>
          </a:p>
        </p:txBody>
      </p:sp>
    </p:spTree>
    <p:extLst>
      <p:ext uri="{BB962C8B-B14F-4D97-AF65-F5344CB8AC3E}">
        <p14:creationId xmlns:p14="http://schemas.microsoft.com/office/powerpoint/2010/main" val="82731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CONTEXTUAL REPRESENTATIONS </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pPr marL="0" indent="0">
              <a:buNone/>
            </a:pPr>
            <a:r>
              <a:rPr lang="en-US" dirty="0"/>
              <a:t>ELMo: Deep Contextual Word Embeddings, AI2 &amp; University of Washington, 2017</a:t>
            </a:r>
          </a:p>
          <a:p>
            <a:endParaRPr lang="en-IN" dirty="0"/>
          </a:p>
        </p:txBody>
      </p:sp>
      <p:pic>
        <p:nvPicPr>
          <p:cNvPr id="6" name="Picture 5">
            <a:extLst>
              <a:ext uri="{FF2B5EF4-FFF2-40B4-BE49-F238E27FC236}">
                <a16:creationId xmlns:a16="http://schemas.microsoft.com/office/drawing/2014/main" id="{BEC7B5B5-08FE-41D3-9B73-0604E5B9B1C9}"/>
              </a:ext>
            </a:extLst>
          </p:cNvPr>
          <p:cNvPicPr>
            <a:picLocks noChangeAspect="1"/>
          </p:cNvPicPr>
          <p:nvPr/>
        </p:nvPicPr>
        <p:blipFill>
          <a:blip r:embed="rId2"/>
          <a:stretch>
            <a:fillRect/>
          </a:stretch>
        </p:blipFill>
        <p:spPr>
          <a:xfrm>
            <a:off x="1744603" y="2832035"/>
            <a:ext cx="8702794" cy="2933954"/>
          </a:xfrm>
          <a:prstGeom prst="rect">
            <a:avLst/>
          </a:prstGeom>
        </p:spPr>
      </p:pic>
    </p:spTree>
    <p:extLst>
      <p:ext uri="{BB962C8B-B14F-4D97-AF65-F5344CB8AC3E}">
        <p14:creationId xmlns:p14="http://schemas.microsoft.com/office/powerpoint/2010/main" val="302865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69491F-38CA-4E33-97A3-74F407A8E498}"/>
              </a:ext>
            </a:extLst>
          </p:cNvPr>
          <p:cNvSpPr txBox="1">
            <a:spLocks/>
          </p:cNvSpPr>
          <p:nvPr/>
        </p:nvSpPr>
        <p:spPr>
          <a:xfrm>
            <a:off x="969265" y="2858251"/>
            <a:ext cx="4486656" cy="114149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4400" b="1" spc="600" dirty="0"/>
              <a:t>INDEX</a:t>
            </a:r>
          </a:p>
        </p:txBody>
      </p:sp>
      <p:sp>
        <p:nvSpPr>
          <p:cNvPr id="4" name="Content Placeholder 2">
            <a:extLst>
              <a:ext uri="{FF2B5EF4-FFF2-40B4-BE49-F238E27FC236}">
                <a16:creationId xmlns:a16="http://schemas.microsoft.com/office/drawing/2014/main" id="{7B24C91A-23B0-497C-ABC1-9EAEC9BA02C6}"/>
              </a:ext>
            </a:extLst>
          </p:cNvPr>
          <p:cNvSpPr txBox="1">
            <a:spLocks/>
          </p:cNvSpPr>
          <p:nvPr/>
        </p:nvSpPr>
        <p:spPr>
          <a:xfrm>
            <a:off x="6736081" y="804671"/>
            <a:ext cx="4815840" cy="5248656"/>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dk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dk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9pPr>
          </a:lstStyle>
          <a:p>
            <a:pPr marL="457200" indent="-457200">
              <a:lnSpc>
                <a:spcPct val="150000"/>
              </a:lnSpc>
              <a:buFont typeface="+mj-lt"/>
              <a:buAutoNum type="arabicPeriod"/>
            </a:pPr>
            <a:r>
              <a:rPr lang="en-IN" b="1" spc="300" dirty="0">
                <a:latin typeface="Agency FB" panose="020B0503020202020204" pitchFamily="34" charset="0"/>
              </a:rPr>
              <a:t>WHAT IS SENTIMENT ANALYSIS?</a:t>
            </a:r>
          </a:p>
          <a:p>
            <a:pPr marL="457200" indent="-457200">
              <a:lnSpc>
                <a:spcPct val="150000"/>
              </a:lnSpc>
              <a:buFont typeface="+mj-lt"/>
              <a:buAutoNum type="arabicPeriod"/>
            </a:pPr>
            <a:r>
              <a:rPr lang="en-IN" b="1" spc="300" dirty="0">
                <a:latin typeface="Agency FB" panose="020B0503020202020204" pitchFamily="34" charset="0"/>
              </a:rPr>
              <a:t>WHY?</a:t>
            </a:r>
          </a:p>
          <a:p>
            <a:pPr marL="457200" indent="-457200">
              <a:lnSpc>
                <a:spcPct val="150000"/>
              </a:lnSpc>
              <a:buFont typeface="+mj-lt"/>
              <a:buAutoNum type="arabicPeriod"/>
            </a:pPr>
            <a:r>
              <a:rPr lang="en-IN" b="1" spc="300" dirty="0">
                <a:latin typeface="Agency FB" panose="020B0503020202020204" pitchFamily="34" charset="0"/>
              </a:rPr>
              <a:t>EXAMPLE OF SENTIMENT ANALYSIS</a:t>
            </a:r>
          </a:p>
          <a:p>
            <a:pPr marL="457200" indent="-457200">
              <a:lnSpc>
                <a:spcPct val="150000"/>
              </a:lnSpc>
              <a:buFont typeface="+mj-lt"/>
              <a:buAutoNum type="arabicPeriod"/>
            </a:pPr>
            <a:r>
              <a:rPr lang="en-IN" b="1" spc="300" dirty="0">
                <a:latin typeface="Agency FB" panose="020B0503020202020204" pitchFamily="34" charset="0"/>
              </a:rPr>
              <a:t>APPLICATIONS</a:t>
            </a:r>
          </a:p>
          <a:p>
            <a:pPr marL="457200" indent="-457200">
              <a:lnSpc>
                <a:spcPct val="150000"/>
              </a:lnSpc>
              <a:buFont typeface="+mj-lt"/>
              <a:buAutoNum type="arabicPeriod"/>
            </a:pPr>
            <a:r>
              <a:rPr lang="en-IN" b="1" spc="300" dirty="0">
                <a:latin typeface="Agency FB" panose="020B0503020202020204" pitchFamily="34" charset="0"/>
              </a:rPr>
              <a:t>ISSUES IN SENTIMENT ANALYSIS</a:t>
            </a:r>
          </a:p>
          <a:p>
            <a:pPr marL="457200" indent="-457200">
              <a:lnSpc>
                <a:spcPct val="150000"/>
              </a:lnSpc>
              <a:buFont typeface="+mj-lt"/>
              <a:buAutoNum type="arabicPeriod"/>
            </a:pPr>
            <a:r>
              <a:rPr lang="en-IN" b="1" spc="300" dirty="0">
                <a:latin typeface="Agency FB" panose="020B0503020202020204" pitchFamily="34" charset="0"/>
              </a:rPr>
              <a:t>BERT ALGORITHM</a:t>
            </a:r>
          </a:p>
          <a:p>
            <a:pPr marL="457200" indent="-457200">
              <a:lnSpc>
                <a:spcPct val="150000"/>
              </a:lnSpc>
              <a:buFont typeface="+mj-lt"/>
              <a:buAutoNum type="arabicPeriod"/>
            </a:pPr>
            <a:r>
              <a:rPr lang="en-IN" b="1" spc="300" dirty="0">
                <a:latin typeface="Agency FB" panose="020B0503020202020204" pitchFamily="34" charset="0"/>
              </a:rPr>
              <a:t>IMPLEMENTATION</a:t>
            </a:r>
          </a:p>
          <a:p>
            <a:pPr marL="457200" indent="-457200">
              <a:lnSpc>
                <a:spcPct val="150000"/>
              </a:lnSpc>
              <a:buFont typeface="+mj-lt"/>
              <a:buAutoNum type="arabicPeriod"/>
            </a:pPr>
            <a:endParaRPr lang="en-IN" b="1" spc="300" dirty="0">
              <a:latin typeface="Agency FB" panose="020B0503020202020204" pitchFamily="34" charset="0"/>
            </a:endParaRP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5" name="Arrow: Right 4">
            <a:extLst>
              <a:ext uri="{FF2B5EF4-FFF2-40B4-BE49-F238E27FC236}">
                <a16:creationId xmlns:a16="http://schemas.microsoft.com/office/drawing/2014/main" id="{CD42D498-0C04-4EBC-A40C-DB09017B7B08}"/>
              </a:ext>
            </a:extLst>
          </p:cNvPr>
          <p:cNvSpPr/>
          <p:nvPr/>
        </p:nvSpPr>
        <p:spPr>
          <a:xfrm>
            <a:off x="5610225" y="3228975"/>
            <a:ext cx="952500" cy="400050"/>
          </a:xfrm>
          <a:prstGeom prst="rightArrow">
            <a:avLst>
              <a:gd name="adj1" fmla="val 50000"/>
              <a:gd name="adj2" fmla="val 59524"/>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463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lstStyle/>
          <a:p>
            <a:r>
              <a:rPr lang="en-IN" dirty="0"/>
              <a:t>Open AI GPT</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US" dirty="0"/>
              <a:t>Generative Pre-trained Transformer</a:t>
            </a:r>
          </a:p>
          <a:p>
            <a:r>
              <a:rPr lang="en-US" dirty="0"/>
              <a:t>Autoregressive language model that uses deep learning to produce human-like text.</a:t>
            </a:r>
          </a:p>
          <a:p>
            <a:r>
              <a:rPr lang="en-US" dirty="0"/>
              <a:t>Developed by Open AI</a:t>
            </a:r>
          </a:p>
          <a:p>
            <a:pPr marL="457200" indent="-457200">
              <a:buFont typeface="+mj-lt"/>
              <a:buAutoNum type="arabicPeriod"/>
            </a:pPr>
            <a:r>
              <a:rPr lang="en-US" dirty="0"/>
              <a:t>GPT1</a:t>
            </a:r>
          </a:p>
          <a:p>
            <a:pPr marL="457200" indent="-457200">
              <a:buFont typeface="+mj-lt"/>
              <a:buAutoNum type="arabicPeriod"/>
            </a:pPr>
            <a:r>
              <a:rPr lang="en-US" dirty="0"/>
              <a:t>GPT2</a:t>
            </a:r>
          </a:p>
          <a:p>
            <a:pPr marL="457200" indent="-457200">
              <a:buFont typeface="+mj-lt"/>
              <a:buAutoNum type="arabicPeriod"/>
            </a:pPr>
            <a:r>
              <a:rPr lang="en-US" dirty="0"/>
              <a:t>GPT3 (June 11,2020)</a:t>
            </a:r>
          </a:p>
          <a:p>
            <a:r>
              <a:rPr lang="en-US" dirty="0"/>
              <a:t>GPT-3’s full version has a capacity of 175 billion machine learning parameters.</a:t>
            </a:r>
          </a:p>
        </p:txBody>
      </p:sp>
    </p:spTree>
    <p:extLst>
      <p:ext uri="{BB962C8B-B14F-4D97-AF65-F5344CB8AC3E}">
        <p14:creationId xmlns:p14="http://schemas.microsoft.com/office/powerpoint/2010/main" val="404512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CONTEXTUAL REPRESENTATIONS </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US" dirty="0"/>
              <a:t>Improving Language Understanding by Generative Pre-Training, Open AI, 2018</a:t>
            </a:r>
            <a:endParaRPr lang="en-IN" dirty="0"/>
          </a:p>
        </p:txBody>
      </p:sp>
      <p:pic>
        <p:nvPicPr>
          <p:cNvPr id="5" name="Picture 4">
            <a:extLst>
              <a:ext uri="{FF2B5EF4-FFF2-40B4-BE49-F238E27FC236}">
                <a16:creationId xmlns:a16="http://schemas.microsoft.com/office/drawing/2014/main" id="{4F0E49EF-EA8F-418A-80EC-6C7E60778B79}"/>
              </a:ext>
            </a:extLst>
          </p:cNvPr>
          <p:cNvPicPr>
            <a:picLocks noChangeAspect="1"/>
          </p:cNvPicPr>
          <p:nvPr/>
        </p:nvPicPr>
        <p:blipFill>
          <a:blip r:embed="rId2"/>
          <a:stretch>
            <a:fillRect/>
          </a:stretch>
        </p:blipFill>
        <p:spPr>
          <a:xfrm>
            <a:off x="1828430" y="3056137"/>
            <a:ext cx="8535140" cy="2537680"/>
          </a:xfrm>
          <a:prstGeom prst="rect">
            <a:avLst/>
          </a:prstGeom>
        </p:spPr>
      </p:pic>
    </p:spTree>
    <p:extLst>
      <p:ext uri="{BB962C8B-B14F-4D97-AF65-F5344CB8AC3E}">
        <p14:creationId xmlns:p14="http://schemas.microsoft.com/office/powerpoint/2010/main" val="199249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lstStyle/>
          <a:p>
            <a:r>
              <a:rPr lang="en-IN" dirty="0"/>
              <a:t>BERT ALGORITHM</a:t>
            </a:r>
          </a:p>
        </p:txBody>
      </p:sp>
      <p:sp>
        <p:nvSpPr>
          <p:cNvPr id="3" name="Content Placeholder 2">
            <a:extLst>
              <a:ext uri="{FF2B5EF4-FFF2-40B4-BE49-F238E27FC236}">
                <a16:creationId xmlns:a16="http://schemas.microsoft.com/office/drawing/2014/main" id="{FD526B9C-5504-46F4-88A5-36F2EF635770}"/>
              </a:ext>
            </a:extLst>
          </p:cNvPr>
          <p:cNvSpPr>
            <a:spLocks noGrp="1"/>
          </p:cNvSpPr>
          <p:nvPr>
            <p:ph idx="1"/>
          </p:nvPr>
        </p:nvSpPr>
        <p:spPr>
          <a:solidFill>
            <a:schemeClr val="bg1"/>
          </a:solidFill>
        </p:spPr>
        <p:txBody>
          <a:bodyPr/>
          <a:lstStyle/>
          <a:p>
            <a:r>
              <a:rPr lang="en-IN" dirty="0"/>
              <a:t>Bidirectional Encoder Representations from Transformers</a:t>
            </a:r>
          </a:p>
          <a:p>
            <a:r>
              <a:rPr lang="en-US" dirty="0"/>
              <a:t>Pre-training of Deep Bidirectional Transformers for Language Understanding</a:t>
            </a:r>
          </a:p>
          <a:p>
            <a:r>
              <a:rPr lang="en-US" dirty="0"/>
              <a:t>BERT is an open source language representation model developed by researchers in Google AI.</a:t>
            </a:r>
          </a:p>
          <a:p>
            <a:endParaRPr lang="en-IN" dirty="0"/>
          </a:p>
        </p:txBody>
      </p:sp>
      <p:pic>
        <p:nvPicPr>
          <p:cNvPr id="5" name="Picture 4">
            <a:extLst>
              <a:ext uri="{FF2B5EF4-FFF2-40B4-BE49-F238E27FC236}">
                <a16:creationId xmlns:a16="http://schemas.microsoft.com/office/drawing/2014/main" id="{0F40D6D9-E173-4480-895E-2C0581D864F5}"/>
              </a:ext>
            </a:extLst>
          </p:cNvPr>
          <p:cNvPicPr>
            <a:picLocks noChangeAspect="1"/>
          </p:cNvPicPr>
          <p:nvPr/>
        </p:nvPicPr>
        <p:blipFill>
          <a:blip r:embed="rId2"/>
          <a:stretch>
            <a:fillRect/>
          </a:stretch>
        </p:blipFill>
        <p:spPr>
          <a:xfrm>
            <a:off x="4708453" y="3668915"/>
            <a:ext cx="2775093" cy="2343270"/>
          </a:xfrm>
          <a:prstGeom prst="rect">
            <a:avLst/>
          </a:prstGeom>
        </p:spPr>
      </p:pic>
    </p:spTree>
    <p:extLst>
      <p:ext uri="{BB962C8B-B14F-4D97-AF65-F5344CB8AC3E}">
        <p14:creationId xmlns:p14="http://schemas.microsoft.com/office/powerpoint/2010/main" val="3024885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3600" dirty="0"/>
              <a:t>Unidirectional vs. Bidirectional Models</a:t>
            </a:r>
          </a:p>
        </p:txBody>
      </p:sp>
      <p:pic>
        <p:nvPicPr>
          <p:cNvPr id="6" name="Content Placeholder 5">
            <a:extLst>
              <a:ext uri="{FF2B5EF4-FFF2-40B4-BE49-F238E27FC236}">
                <a16:creationId xmlns:a16="http://schemas.microsoft.com/office/drawing/2014/main" id="{C8BA99F7-1AE8-487B-A4EC-E8E19E9288FD}"/>
              </a:ext>
            </a:extLst>
          </p:cNvPr>
          <p:cNvPicPr>
            <a:picLocks noGrp="1" noChangeAspect="1"/>
          </p:cNvPicPr>
          <p:nvPr>
            <p:ph idx="1"/>
          </p:nvPr>
        </p:nvPicPr>
        <p:blipFill>
          <a:blip r:embed="rId2"/>
          <a:stretch>
            <a:fillRect/>
          </a:stretch>
        </p:blipFill>
        <p:spPr>
          <a:xfrm>
            <a:off x="2064035" y="2466194"/>
            <a:ext cx="8070279" cy="3360711"/>
          </a:xfrm>
          <a:solidFill>
            <a:schemeClr val="bg1"/>
          </a:solidFill>
        </p:spPr>
      </p:pic>
    </p:spTree>
    <p:extLst>
      <p:ext uri="{BB962C8B-B14F-4D97-AF65-F5344CB8AC3E}">
        <p14:creationId xmlns:p14="http://schemas.microsoft.com/office/powerpoint/2010/main" val="130366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37AC3-164A-4C1D-8098-6B4CBD5DB20D}"/>
              </a:ext>
            </a:extLst>
          </p:cNvPr>
          <p:cNvSpPr>
            <a:spLocks noGrp="1"/>
          </p:cNvSpPr>
          <p:nvPr>
            <p:ph type="title"/>
          </p:nvPr>
        </p:nvSpPr>
        <p:spPr>
          <a:xfrm>
            <a:off x="1066800" y="2624328"/>
            <a:ext cx="10058400" cy="1609344"/>
          </a:xfrm>
          <a:ln/>
          <a:effectLst>
            <a:outerShdw blurRad="76200" dir="13500000" sy="23000" kx="1200000" algn="br"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a:lstStyle/>
          <a:p>
            <a:pPr algn="ctr"/>
            <a:r>
              <a:rPr lang="en-IN" spc="600" dirty="0">
                <a:latin typeface="Bahnschrift" panose="020B0502040204020203" pitchFamily="34" charset="0"/>
              </a:rPr>
              <a:t>IMPLEMENTATION</a:t>
            </a:r>
          </a:p>
        </p:txBody>
      </p:sp>
    </p:spTree>
    <p:extLst>
      <p:ext uri="{BB962C8B-B14F-4D97-AF65-F5344CB8AC3E}">
        <p14:creationId xmlns:p14="http://schemas.microsoft.com/office/powerpoint/2010/main" val="322955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Implementation</a:t>
            </a:r>
          </a:p>
        </p:txBody>
      </p:sp>
      <p:pic>
        <p:nvPicPr>
          <p:cNvPr id="7" name="Content Placeholder 6">
            <a:extLst>
              <a:ext uri="{FF2B5EF4-FFF2-40B4-BE49-F238E27FC236}">
                <a16:creationId xmlns:a16="http://schemas.microsoft.com/office/drawing/2014/main" id="{6A13C497-CA47-463D-937A-EDD61FB44AF0}"/>
              </a:ext>
            </a:extLst>
          </p:cNvPr>
          <p:cNvPicPr>
            <a:picLocks noGrp="1" noChangeAspect="1"/>
          </p:cNvPicPr>
          <p:nvPr>
            <p:ph idx="1"/>
          </p:nvPr>
        </p:nvPicPr>
        <p:blipFill>
          <a:blip r:embed="rId2"/>
          <a:stretch>
            <a:fillRect/>
          </a:stretch>
        </p:blipFill>
        <p:spPr>
          <a:xfrm>
            <a:off x="2727789" y="2120900"/>
            <a:ext cx="6742771" cy="4051300"/>
          </a:xfrm>
        </p:spPr>
      </p:pic>
    </p:spTree>
    <p:extLst>
      <p:ext uri="{BB962C8B-B14F-4D97-AF65-F5344CB8AC3E}">
        <p14:creationId xmlns:p14="http://schemas.microsoft.com/office/powerpoint/2010/main" val="39418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Implementation</a:t>
            </a:r>
          </a:p>
        </p:txBody>
      </p:sp>
      <p:pic>
        <p:nvPicPr>
          <p:cNvPr id="6" name="Content Placeholder 5">
            <a:extLst>
              <a:ext uri="{FF2B5EF4-FFF2-40B4-BE49-F238E27FC236}">
                <a16:creationId xmlns:a16="http://schemas.microsoft.com/office/drawing/2014/main" id="{C6013AC9-9E0D-4861-8DE3-6A3712935D7F}"/>
              </a:ext>
            </a:extLst>
          </p:cNvPr>
          <p:cNvPicPr>
            <a:picLocks noGrp="1" noChangeAspect="1"/>
          </p:cNvPicPr>
          <p:nvPr>
            <p:ph idx="1"/>
          </p:nvPr>
        </p:nvPicPr>
        <p:blipFill>
          <a:blip r:embed="rId2"/>
          <a:stretch>
            <a:fillRect/>
          </a:stretch>
        </p:blipFill>
        <p:spPr>
          <a:xfrm>
            <a:off x="2653328" y="2120900"/>
            <a:ext cx="6891694" cy="4051300"/>
          </a:xfrm>
        </p:spPr>
      </p:pic>
    </p:spTree>
    <p:extLst>
      <p:ext uri="{BB962C8B-B14F-4D97-AF65-F5344CB8AC3E}">
        <p14:creationId xmlns:p14="http://schemas.microsoft.com/office/powerpoint/2010/main" val="341437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Implementation</a:t>
            </a:r>
          </a:p>
        </p:txBody>
      </p:sp>
      <p:pic>
        <p:nvPicPr>
          <p:cNvPr id="7" name="Content Placeholder 6">
            <a:extLst>
              <a:ext uri="{FF2B5EF4-FFF2-40B4-BE49-F238E27FC236}">
                <a16:creationId xmlns:a16="http://schemas.microsoft.com/office/drawing/2014/main" id="{369670A8-2C3D-42ED-A573-FADF8B992489}"/>
              </a:ext>
            </a:extLst>
          </p:cNvPr>
          <p:cNvPicPr>
            <a:picLocks noGrp="1" noChangeAspect="1"/>
          </p:cNvPicPr>
          <p:nvPr>
            <p:ph idx="1"/>
          </p:nvPr>
        </p:nvPicPr>
        <p:blipFill>
          <a:blip r:embed="rId2"/>
          <a:stretch>
            <a:fillRect/>
          </a:stretch>
        </p:blipFill>
        <p:spPr>
          <a:xfrm>
            <a:off x="2733866" y="2120900"/>
            <a:ext cx="6730618" cy="4051300"/>
          </a:xfrm>
        </p:spPr>
      </p:pic>
    </p:spTree>
    <p:extLst>
      <p:ext uri="{BB962C8B-B14F-4D97-AF65-F5344CB8AC3E}">
        <p14:creationId xmlns:p14="http://schemas.microsoft.com/office/powerpoint/2010/main" val="122041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Implementation</a:t>
            </a:r>
          </a:p>
        </p:txBody>
      </p:sp>
      <p:pic>
        <p:nvPicPr>
          <p:cNvPr id="6" name="Content Placeholder 5">
            <a:extLst>
              <a:ext uri="{FF2B5EF4-FFF2-40B4-BE49-F238E27FC236}">
                <a16:creationId xmlns:a16="http://schemas.microsoft.com/office/drawing/2014/main" id="{773F59B7-E142-43CC-885A-28EFBFB94196}"/>
              </a:ext>
            </a:extLst>
          </p:cNvPr>
          <p:cNvPicPr>
            <a:picLocks noGrp="1" noChangeAspect="1"/>
          </p:cNvPicPr>
          <p:nvPr>
            <p:ph idx="1"/>
          </p:nvPr>
        </p:nvPicPr>
        <p:blipFill>
          <a:blip r:embed="rId2"/>
          <a:stretch>
            <a:fillRect/>
          </a:stretch>
        </p:blipFill>
        <p:spPr>
          <a:xfrm>
            <a:off x="3183881" y="2120900"/>
            <a:ext cx="5830587" cy="4051300"/>
          </a:xfrm>
        </p:spPr>
      </p:pic>
    </p:spTree>
    <p:extLst>
      <p:ext uri="{BB962C8B-B14F-4D97-AF65-F5344CB8AC3E}">
        <p14:creationId xmlns:p14="http://schemas.microsoft.com/office/powerpoint/2010/main" val="52444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Implementation</a:t>
            </a:r>
          </a:p>
        </p:txBody>
      </p:sp>
      <p:pic>
        <p:nvPicPr>
          <p:cNvPr id="7" name="Content Placeholder 6">
            <a:extLst>
              <a:ext uri="{FF2B5EF4-FFF2-40B4-BE49-F238E27FC236}">
                <a16:creationId xmlns:a16="http://schemas.microsoft.com/office/drawing/2014/main" id="{24DA7918-6693-473D-A913-23231BA72851}"/>
              </a:ext>
            </a:extLst>
          </p:cNvPr>
          <p:cNvPicPr>
            <a:picLocks noGrp="1" noChangeAspect="1"/>
          </p:cNvPicPr>
          <p:nvPr>
            <p:ph idx="1"/>
          </p:nvPr>
        </p:nvPicPr>
        <p:blipFill>
          <a:blip r:embed="rId2"/>
          <a:stretch>
            <a:fillRect/>
          </a:stretch>
        </p:blipFill>
        <p:spPr>
          <a:xfrm>
            <a:off x="2823099" y="2627790"/>
            <a:ext cx="6303146" cy="2299877"/>
          </a:xfrm>
        </p:spPr>
      </p:pic>
    </p:spTree>
    <p:extLst>
      <p:ext uri="{BB962C8B-B14F-4D97-AF65-F5344CB8AC3E}">
        <p14:creationId xmlns:p14="http://schemas.microsoft.com/office/powerpoint/2010/main" val="276970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WHAT IS SENTIMENT ANALYSIS?</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2">
            <a:normAutofit/>
          </a:bodyPr>
          <a:lstStyle/>
          <a:p>
            <a:r>
              <a:rPr lang="en-US" sz="1800" b="1" dirty="0">
                <a:solidFill>
                  <a:schemeClr val="tx1"/>
                </a:solidFill>
                <a:latin typeface="Calibri" panose="020F0502020204030204" pitchFamily="34" charset="0"/>
                <a:cs typeface="Calibri" panose="020F0502020204030204" pitchFamily="34" charset="0"/>
              </a:rPr>
              <a:t>Sentiment analysis is a vital topic in the field of NLP. It has easily become one of the hottest topics in the field because of its relevance and the number of business problems it is solving and has been able to answer. </a:t>
            </a:r>
          </a:p>
          <a:p>
            <a:r>
              <a:rPr lang="en-US" sz="1800" b="1" dirty="0">
                <a:solidFill>
                  <a:schemeClr val="tx1"/>
                </a:solidFill>
                <a:latin typeface="Calibri" panose="020F0502020204030204" pitchFamily="34" charset="0"/>
                <a:cs typeface="Calibri" panose="020F0502020204030204" pitchFamily="34" charset="0"/>
              </a:rPr>
              <a:t>Sentiment analysis or sentiment classification fall into the broad category of text classification tasks where you are supplied with a phrase, or a list of phrases and your classifier is supposed to tell if the sentiment behind that is positive, negative or neutral. </a:t>
            </a:r>
          </a:p>
          <a:p>
            <a:endParaRPr lang="en-US" sz="1800" b="1"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3D0AF33-A1EC-416C-974F-16A5CD5DF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788" y="2121408"/>
            <a:ext cx="3829826" cy="3444781"/>
          </a:xfrm>
          <a:prstGeom prst="rect">
            <a:avLst/>
          </a:prstGeom>
        </p:spPr>
      </p:pic>
    </p:spTree>
    <p:extLst>
      <p:ext uri="{BB962C8B-B14F-4D97-AF65-F5344CB8AC3E}">
        <p14:creationId xmlns:p14="http://schemas.microsoft.com/office/powerpoint/2010/main" val="1859477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Conclusion</a:t>
            </a:r>
          </a:p>
        </p:txBody>
      </p:sp>
      <p:sp>
        <p:nvSpPr>
          <p:cNvPr id="4" name="Content Placeholder 3">
            <a:extLst>
              <a:ext uri="{FF2B5EF4-FFF2-40B4-BE49-F238E27FC236}">
                <a16:creationId xmlns:a16="http://schemas.microsoft.com/office/drawing/2014/main" id="{B5BBD247-D571-556A-0F16-F7239553C952}"/>
              </a:ext>
            </a:extLst>
          </p:cNvPr>
          <p:cNvSpPr>
            <a:spLocks noGrp="1"/>
          </p:cNvSpPr>
          <p:nvPr>
            <p:ph idx="1"/>
          </p:nvPr>
        </p:nvSpPr>
        <p:spPr/>
        <p:txBody>
          <a:bodyPr/>
          <a:lstStyle/>
          <a:p>
            <a:r>
              <a:rPr lang="en-US" dirty="0"/>
              <a:t>We have seen that Sentiment Analysis can be used for analyzing opinions in blogs, articles, Product reviews, Social Media websites, Movie-review websites where a third person narrates his views. </a:t>
            </a:r>
          </a:p>
          <a:p>
            <a:r>
              <a:rPr lang="en-US" dirty="0"/>
              <a:t>We also studied NLP and Machine Learning approaches for Sentiment Analysis. We have seen that sentiment analysis has many applications and it is important field to study. </a:t>
            </a:r>
          </a:p>
          <a:p>
            <a:r>
              <a:rPr lang="en-US" dirty="0"/>
              <a:t>Sentiment analysis has Strong commercial interest because Companies want to know how their products are being perceived and also Prospective consumers want to know what existing users think.</a:t>
            </a:r>
            <a:endParaRPr lang="en-IN" dirty="0"/>
          </a:p>
        </p:txBody>
      </p:sp>
    </p:spTree>
    <p:extLst>
      <p:ext uri="{BB962C8B-B14F-4D97-AF65-F5344CB8AC3E}">
        <p14:creationId xmlns:p14="http://schemas.microsoft.com/office/powerpoint/2010/main" val="316183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AB20-8FF2-4B5B-9E13-9CDEA880F3A2}"/>
              </a:ext>
            </a:extLst>
          </p:cNvPr>
          <p:cNvSpPr>
            <a:spLocks noGrp="1"/>
          </p:cNvSpPr>
          <p:nvPr>
            <p:ph type="title"/>
          </p:nvPr>
        </p:nvSpPr>
        <p:spPr/>
        <p:txBody>
          <a:bodyPr>
            <a:normAutofit/>
          </a:bodyPr>
          <a:lstStyle/>
          <a:p>
            <a:r>
              <a:rPr lang="en-IN" sz="4000" dirty="0"/>
              <a:t>REFERENCES</a:t>
            </a:r>
          </a:p>
        </p:txBody>
      </p:sp>
      <p:sp>
        <p:nvSpPr>
          <p:cNvPr id="4" name="Content Placeholder 3">
            <a:extLst>
              <a:ext uri="{FF2B5EF4-FFF2-40B4-BE49-F238E27FC236}">
                <a16:creationId xmlns:a16="http://schemas.microsoft.com/office/drawing/2014/main" id="{3AF98A84-05A4-4CEA-8D46-723BE3BF69F8}"/>
              </a:ext>
            </a:extLst>
          </p:cNvPr>
          <p:cNvSpPr>
            <a:spLocks noGrp="1"/>
          </p:cNvSpPr>
          <p:nvPr>
            <p:ph idx="1"/>
          </p:nvPr>
        </p:nvSpPr>
        <p:spPr/>
        <p:txBody>
          <a:bodyPr>
            <a:normAutofit/>
          </a:bodyPr>
          <a:lstStyle/>
          <a:p>
            <a:pPr marL="0" indent="0">
              <a:buNone/>
            </a:pPr>
            <a:r>
              <a:rPr lang="en-IN" sz="1800" dirty="0"/>
              <a:t>• Devlin, J., Chang, M. W., Lee, K., &amp; Toutanova, K. (2018). BERT: Pre-training of deep bidirectional transformers for language understanding. In Proceedings of the 2019 Conference of the North American Chapter of the Association for Computational Linguistics: Human Language Technologies, Volume 1 (Long Papers) </a:t>
            </a:r>
          </a:p>
          <a:p>
            <a:pPr marL="0" indent="0">
              <a:buNone/>
            </a:pPr>
            <a:r>
              <a:rPr lang="en-IN" sz="1800" dirty="0"/>
              <a:t>• Peters, M., Neumann, M., </a:t>
            </a:r>
            <a:r>
              <a:rPr lang="en-IN" sz="1800" dirty="0" err="1"/>
              <a:t>Iyyer</a:t>
            </a:r>
            <a:r>
              <a:rPr lang="en-IN" sz="1800" dirty="0"/>
              <a:t>, M., Gardner, M., Clark, C., Lee, K., &amp; </a:t>
            </a:r>
            <a:r>
              <a:rPr lang="en-IN" sz="1800" dirty="0" err="1"/>
              <a:t>Zettlemoyer</a:t>
            </a:r>
            <a:r>
              <a:rPr lang="en-IN" sz="1800" dirty="0"/>
              <a:t>, L. (2018). Deep Contextualized Word Representations. In Proceedings of the 2018 Conference of the North American Chapter of the Association for Computational Linguistics: Human Language Technologies, Volume 1 (Long Papers) (Vol. 1, pp. 2227-2237). </a:t>
            </a:r>
          </a:p>
          <a:p>
            <a:pPr marL="0" indent="0">
              <a:buNone/>
            </a:pPr>
            <a:r>
              <a:rPr lang="en-IN" sz="1800" dirty="0"/>
              <a:t>• </a:t>
            </a:r>
            <a:r>
              <a:rPr lang="en-IN" sz="1800" dirty="0" err="1"/>
              <a:t>Lample</a:t>
            </a:r>
            <a:r>
              <a:rPr lang="en-IN" sz="1800" dirty="0"/>
              <a:t>, G., &amp; </a:t>
            </a:r>
            <a:r>
              <a:rPr lang="en-IN" sz="1800" dirty="0" err="1"/>
              <a:t>Conneau</a:t>
            </a:r>
            <a:r>
              <a:rPr lang="en-IN" sz="1800" dirty="0"/>
              <a:t>, A. (2019). Cross-lingual Language Model Pretraining. </a:t>
            </a:r>
            <a:r>
              <a:rPr lang="en-IN" sz="1800" dirty="0" err="1"/>
              <a:t>arXiv</a:t>
            </a:r>
            <a:r>
              <a:rPr lang="en-IN" sz="1800" dirty="0"/>
              <a:t> preprint arXiv:1901.07291.</a:t>
            </a:r>
          </a:p>
          <a:p>
            <a:pPr marL="0" indent="0">
              <a:buNone/>
            </a:pPr>
            <a:endParaRPr lang="en-IN" sz="1800" dirty="0"/>
          </a:p>
        </p:txBody>
      </p:sp>
    </p:spTree>
    <p:extLst>
      <p:ext uri="{BB962C8B-B14F-4D97-AF65-F5344CB8AC3E}">
        <p14:creationId xmlns:p14="http://schemas.microsoft.com/office/powerpoint/2010/main" val="121117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37AC3-164A-4C1D-8098-6B4CBD5DB20D}"/>
              </a:ext>
            </a:extLst>
          </p:cNvPr>
          <p:cNvSpPr>
            <a:spLocks noGrp="1"/>
          </p:cNvSpPr>
          <p:nvPr>
            <p:ph type="title"/>
          </p:nvPr>
        </p:nvSpPr>
        <p:spPr>
          <a:xfrm>
            <a:off x="1066800" y="2624328"/>
            <a:ext cx="10058400" cy="1609344"/>
          </a:xfrm>
          <a:ln/>
          <a:effectLst>
            <a:outerShdw blurRad="76200" dir="13500000" sy="23000" kx="1200000" algn="br"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a:lstStyle/>
          <a:p>
            <a:pPr algn="ctr"/>
            <a:r>
              <a:rPr lang="en-IN" spc="600" dirty="0">
                <a:latin typeface="Bahnschrift" panose="020B0502040204020203" pitchFamily="34" charset="0"/>
              </a:rPr>
              <a:t>THANK YOU</a:t>
            </a:r>
          </a:p>
        </p:txBody>
      </p:sp>
    </p:spTree>
    <p:extLst>
      <p:ext uri="{BB962C8B-B14F-4D97-AF65-F5344CB8AC3E}">
        <p14:creationId xmlns:p14="http://schemas.microsoft.com/office/powerpoint/2010/main" val="103678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TYPES OF SENTIMENT ANALYSIS</a:t>
            </a:r>
            <a:endParaRPr lang="en-IN" sz="2600" dirty="0"/>
          </a:p>
        </p:txBody>
      </p:sp>
      <p:graphicFrame>
        <p:nvGraphicFramePr>
          <p:cNvPr id="2" name="Content Placeholder 1">
            <a:extLst>
              <a:ext uri="{FF2B5EF4-FFF2-40B4-BE49-F238E27FC236}">
                <a16:creationId xmlns:a16="http://schemas.microsoft.com/office/drawing/2014/main" id="{2E032628-1B6A-6DDF-A061-3DE63B080734}"/>
              </a:ext>
            </a:extLst>
          </p:cNvPr>
          <p:cNvGraphicFramePr>
            <a:graphicFrameLocks noGrp="1"/>
          </p:cNvGraphicFramePr>
          <p:nvPr>
            <p:ph idx="1"/>
            <p:extLst>
              <p:ext uri="{D42A27DB-BD31-4B8C-83A1-F6EECF244321}">
                <p14:modId xmlns:p14="http://schemas.microsoft.com/office/powerpoint/2010/main" val="3352673649"/>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59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WHY?</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xfrm>
            <a:off x="1066800" y="2054733"/>
            <a:ext cx="10058400" cy="4050792"/>
          </a:xfrm>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b="1" dirty="0">
                <a:solidFill>
                  <a:schemeClr val="tx1"/>
                </a:solidFill>
                <a:latin typeface="Calibri" panose="020F0502020204030204" pitchFamily="34" charset="0"/>
                <a:cs typeface="Calibri" panose="020F0502020204030204" pitchFamily="34" charset="0"/>
              </a:rPr>
              <a:t>Opinions are central to almost all human activities because they are key influencers of our behaviors. Whenever we need to make a decision, we want to know others’ opinions.</a:t>
            </a:r>
          </a:p>
          <a:p>
            <a:endParaRPr lang="en-US" b="1" dirty="0">
              <a:solidFill>
                <a:schemeClr val="tx1"/>
              </a:solidFill>
              <a:latin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DB3CA75A-CEE8-482F-9C8F-13129C052FF7}"/>
              </a:ext>
            </a:extLst>
          </p:cNvPr>
          <p:cNvGraphicFramePr/>
          <p:nvPr>
            <p:extLst>
              <p:ext uri="{D42A27DB-BD31-4B8C-83A1-F6EECF244321}">
                <p14:modId xmlns:p14="http://schemas.microsoft.com/office/powerpoint/2010/main" val="3278145927"/>
              </p:ext>
            </p:extLst>
          </p:nvPr>
        </p:nvGraphicFramePr>
        <p:xfrm>
          <a:off x="3259091" y="3047260"/>
          <a:ext cx="5673817" cy="2465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27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EXAMPLE</a:t>
            </a:r>
            <a:endParaRPr lang="en-IN" sz="2600" dirty="0"/>
          </a:p>
        </p:txBody>
      </p:sp>
      <p:graphicFrame>
        <p:nvGraphicFramePr>
          <p:cNvPr id="2" name="Content Placeholder 1">
            <a:extLst>
              <a:ext uri="{FF2B5EF4-FFF2-40B4-BE49-F238E27FC236}">
                <a16:creationId xmlns:a16="http://schemas.microsoft.com/office/drawing/2014/main" id="{D3AE41E3-2DE3-45F9-BE5A-1867DBD06217}"/>
              </a:ext>
            </a:extLst>
          </p:cNvPr>
          <p:cNvGraphicFramePr>
            <a:graphicFrameLocks noGrp="1"/>
          </p:cNvGraphicFramePr>
          <p:nvPr>
            <p:ph idx="1"/>
            <p:extLst>
              <p:ext uri="{D42A27DB-BD31-4B8C-83A1-F6EECF244321}">
                <p14:modId xmlns:p14="http://schemas.microsoft.com/office/powerpoint/2010/main" val="3651367824"/>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09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APPLICATIONS</a:t>
            </a:r>
            <a:endParaRPr lang="en-IN" sz="2600" dirty="0"/>
          </a:p>
        </p:txBody>
      </p:sp>
      <p:sp>
        <p:nvSpPr>
          <p:cNvPr id="7" name="Content Placeholder 6">
            <a:extLst>
              <a:ext uri="{FF2B5EF4-FFF2-40B4-BE49-F238E27FC236}">
                <a16:creationId xmlns:a16="http://schemas.microsoft.com/office/drawing/2014/main" id="{48CF132B-039E-4BE0-8AA4-FDDA52AC2195}"/>
              </a:ext>
            </a:extLst>
          </p:cNvPr>
          <p:cNvSpPr>
            <a:spLocks noGrp="1"/>
          </p:cNvSpPr>
          <p:nvPr>
            <p:ph idx="1"/>
          </p:nvPr>
        </p:nvSpPr>
        <p:spPr/>
        <p:txBody>
          <a:bodyPr>
            <a:normAutofit/>
          </a:bodyPr>
          <a:lstStyle/>
          <a:p>
            <a:pPr marL="342900" indent="-342900">
              <a:buFont typeface="+mj-lt"/>
              <a:buAutoNum type="arabicPeriod"/>
            </a:pPr>
            <a:r>
              <a:rPr lang="en-US" dirty="0">
                <a:latin typeface="Bahnschrift" panose="020B0502040204020203" pitchFamily="34" charset="0"/>
              </a:rPr>
              <a:t> Brand Monitoring</a:t>
            </a:r>
          </a:p>
          <a:p>
            <a:pPr marL="342900" indent="-342900">
              <a:buFont typeface="+mj-lt"/>
              <a:buAutoNum type="arabicPeriod"/>
            </a:pPr>
            <a:r>
              <a:rPr lang="en-IN" dirty="0">
                <a:latin typeface="Bahnschrift" panose="020B0502040204020203" pitchFamily="34" charset="0"/>
              </a:rPr>
              <a:t>Business Intelligence Build-up</a:t>
            </a:r>
          </a:p>
          <a:p>
            <a:pPr marL="342900" indent="-342900">
              <a:buFont typeface="+mj-lt"/>
              <a:buAutoNum type="arabicPeriod"/>
            </a:pPr>
            <a:r>
              <a:rPr lang="en-IN" dirty="0">
                <a:latin typeface="Bahnschrift" panose="020B0502040204020203" pitchFamily="34" charset="0"/>
              </a:rPr>
              <a:t>Market Research and Analysis</a:t>
            </a:r>
          </a:p>
          <a:p>
            <a:pPr marL="342900" indent="-342900">
              <a:buFont typeface="+mj-lt"/>
              <a:buAutoNum type="arabicPeriod"/>
            </a:pPr>
            <a:r>
              <a:rPr lang="en-IN" dirty="0">
                <a:latin typeface="Bahnschrift" panose="020B0502040204020203" pitchFamily="34" charset="0"/>
              </a:rPr>
              <a:t>Enhancing the Customer Experience</a:t>
            </a:r>
          </a:p>
          <a:p>
            <a:pPr marL="342900" indent="-342900">
              <a:buFont typeface="+mj-lt"/>
              <a:buAutoNum type="arabicPeriod"/>
            </a:pPr>
            <a:r>
              <a:rPr lang="en-IN" dirty="0">
                <a:latin typeface="Bahnschrift" panose="020B0502040204020203" pitchFamily="34" charset="0"/>
              </a:rPr>
              <a:t>Customer support management</a:t>
            </a:r>
          </a:p>
          <a:p>
            <a:pPr marL="342900" indent="-342900">
              <a:buFont typeface="+mj-lt"/>
              <a:buAutoNum type="arabicPeriod"/>
            </a:pPr>
            <a:r>
              <a:rPr lang="en-IN" dirty="0">
                <a:latin typeface="Bahnschrift" panose="020B0502040204020203" pitchFamily="34" charset="0"/>
              </a:rPr>
              <a:t>Analysing Customer Feedback</a:t>
            </a:r>
          </a:p>
          <a:p>
            <a:pPr marL="0" indent="0">
              <a:buNone/>
            </a:pPr>
            <a:endParaRPr lang="en-IN" sz="1600" dirty="0">
              <a:latin typeface="Bahnschrift" panose="020B0502040204020203" pitchFamily="34" charset="0"/>
            </a:endParaRPr>
          </a:p>
          <a:p>
            <a:pPr marL="342900" indent="-342900">
              <a:buFont typeface="+mj-lt"/>
              <a:buAutoNum type="arabicPeriod"/>
            </a:pPr>
            <a:endParaRPr lang="en-IN" sz="1600" dirty="0">
              <a:latin typeface="Bahnschrift" panose="020B0502040204020203" pitchFamily="34" charset="0"/>
            </a:endParaRPr>
          </a:p>
        </p:txBody>
      </p:sp>
      <p:pic>
        <p:nvPicPr>
          <p:cNvPr id="6" name="Picture 5">
            <a:extLst>
              <a:ext uri="{FF2B5EF4-FFF2-40B4-BE49-F238E27FC236}">
                <a16:creationId xmlns:a16="http://schemas.microsoft.com/office/drawing/2014/main" id="{B08A708A-F03C-48FB-A98A-D6F029CE7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591" y="2188868"/>
            <a:ext cx="2480264" cy="2480264"/>
          </a:xfrm>
          <a:prstGeom prst="rect">
            <a:avLst/>
          </a:prstGeom>
        </p:spPr>
      </p:pic>
    </p:spTree>
    <p:extLst>
      <p:ext uri="{BB962C8B-B14F-4D97-AF65-F5344CB8AC3E}">
        <p14:creationId xmlns:p14="http://schemas.microsoft.com/office/powerpoint/2010/main" val="136823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ISSUES IN SENTIMENT ANALYSIS</a:t>
            </a:r>
            <a:endParaRPr lang="en-IN" sz="2600" dirty="0"/>
          </a:p>
        </p:txBody>
      </p:sp>
      <p:sp>
        <p:nvSpPr>
          <p:cNvPr id="7" name="Content Placeholder 6">
            <a:extLst>
              <a:ext uri="{FF2B5EF4-FFF2-40B4-BE49-F238E27FC236}">
                <a16:creationId xmlns:a16="http://schemas.microsoft.com/office/drawing/2014/main" id="{48CF132B-039E-4BE0-8AA4-FDDA52AC2195}"/>
              </a:ext>
            </a:extLst>
          </p:cNvPr>
          <p:cNvSpPr>
            <a:spLocks noGrp="1"/>
          </p:cNvSpPr>
          <p:nvPr>
            <p:ph idx="1"/>
          </p:nvPr>
        </p:nvSpPr>
        <p:spPr/>
        <p:txBody>
          <a:bodyPr/>
          <a:lstStyle/>
          <a:p>
            <a:r>
              <a:rPr lang="en-IN" sz="1800" b="1" dirty="0">
                <a:latin typeface="Bahnschrift" panose="020B0502040204020203" pitchFamily="34" charset="0"/>
              </a:rPr>
              <a:t>Opposite Orientations</a:t>
            </a:r>
          </a:p>
          <a:p>
            <a:pPr marL="0" indent="0">
              <a:buNone/>
            </a:pPr>
            <a:r>
              <a:rPr lang="en-US" sz="1600" dirty="0">
                <a:latin typeface="Bahnschrift" panose="020B0502040204020203" pitchFamily="34" charset="0"/>
              </a:rPr>
              <a:t>For example, “suck” usually indicates </a:t>
            </a:r>
          </a:p>
          <a:p>
            <a:pPr marL="0" indent="0">
              <a:buNone/>
            </a:pPr>
            <a:r>
              <a:rPr lang="en-US" sz="1600" dirty="0">
                <a:latin typeface="Bahnschrift" panose="020B0502040204020203" pitchFamily="34" charset="0"/>
              </a:rPr>
              <a:t>negative sentiment, e.g., “This camera sucks,” but it can also imply </a:t>
            </a:r>
          </a:p>
          <a:p>
            <a:pPr marL="0" indent="0">
              <a:buNone/>
            </a:pPr>
            <a:r>
              <a:rPr lang="en-US" sz="1600" dirty="0">
                <a:latin typeface="Bahnschrift" panose="020B0502040204020203" pitchFamily="34" charset="0"/>
              </a:rPr>
              <a:t>positive sentiment, e.g., “This vacuum cleaner really sucks.” </a:t>
            </a:r>
          </a:p>
          <a:p>
            <a:r>
              <a:rPr lang="en-US" sz="1800" b="1" dirty="0">
                <a:latin typeface="Bahnschrift" panose="020B0502040204020203" pitchFamily="34" charset="0"/>
              </a:rPr>
              <a:t>Sentiment words may not express any sentiment</a:t>
            </a:r>
          </a:p>
          <a:p>
            <a:pPr marL="0" indent="0">
              <a:buNone/>
            </a:pPr>
            <a:r>
              <a:rPr lang="en-US" sz="1600" dirty="0">
                <a:latin typeface="Bahnschrift" panose="020B0502040204020203" pitchFamily="34" charset="0"/>
              </a:rPr>
              <a:t> For example, “Can you tell me which Sony camera is good?” </a:t>
            </a:r>
          </a:p>
          <a:p>
            <a:pPr marL="0" indent="0">
              <a:buNone/>
            </a:pPr>
            <a:r>
              <a:rPr lang="en-US" sz="1600" dirty="0">
                <a:latin typeface="Bahnschrift" panose="020B0502040204020203" pitchFamily="34" charset="0"/>
              </a:rPr>
              <a:t>and “If I can find a good camera in the shop, I will buy it.” </a:t>
            </a:r>
          </a:p>
          <a:p>
            <a:pPr marL="0" indent="0">
              <a:buNone/>
            </a:pPr>
            <a:r>
              <a:rPr lang="en-US" sz="1600" dirty="0">
                <a:latin typeface="Bahnschrift" panose="020B0502040204020203" pitchFamily="34" charset="0"/>
              </a:rPr>
              <a:t>Both these sentences contain the sentiment word “good”, but neither expresses a positive or negative opinion on any specific camera. </a:t>
            </a:r>
            <a:endParaRPr lang="en-IN" sz="1600" dirty="0">
              <a:latin typeface="Bahnschrift" panose="020B0502040204020203" pitchFamily="34" charset="0"/>
            </a:endParaRPr>
          </a:p>
        </p:txBody>
      </p:sp>
    </p:spTree>
    <p:extLst>
      <p:ext uri="{BB962C8B-B14F-4D97-AF65-F5344CB8AC3E}">
        <p14:creationId xmlns:p14="http://schemas.microsoft.com/office/powerpoint/2010/main" val="428873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ISSUES IN SENTIMENT ANALYSIS</a:t>
            </a:r>
            <a:endParaRPr lang="en-IN" sz="2600" dirty="0"/>
          </a:p>
        </p:txBody>
      </p:sp>
      <p:sp>
        <p:nvSpPr>
          <p:cNvPr id="7" name="Content Placeholder 6">
            <a:extLst>
              <a:ext uri="{FF2B5EF4-FFF2-40B4-BE49-F238E27FC236}">
                <a16:creationId xmlns:a16="http://schemas.microsoft.com/office/drawing/2014/main" id="{48CF132B-039E-4BE0-8AA4-FDDA52AC2195}"/>
              </a:ext>
            </a:extLst>
          </p:cNvPr>
          <p:cNvSpPr>
            <a:spLocks noGrp="1"/>
          </p:cNvSpPr>
          <p:nvPr>
            <p:ph idx="1"/>
          </p:nvPr>
        </p:nvSpPr>
        <p:spPr/>
        <p:txBody>
          <a:bodyPr>
            <a:normAutofit/>
          </a:bodyPr>
          <a:lstStyle/>
          <a:p>
            <a:r>
              <a:rPr lang="en-US" sz="1800" b="1" dirty="0">
                <a:latin typeface="Bahnschrift" panose="020B0502040204020203" pitchFamily="34" charset="0"/>
              </a:rPr>
              <a:t> Sarcastic sentences with or without sentiment</a:t>
            </a:r>
            <a:endParaRPr lang="en-US" sz="1600" dirty="0">
              <a:latin typeface="Bahnschrift" panose="020B0502040204020203" pitchFamily="34" charset="0"/>
            </a:endParaRPr>
          </a:p>
          <a:p>
            <a:pPr marL="0" indent="0">
              <a:buNone/>
            </a:pPr>
            <a:r>
              <a:rPr lang="en-US" sz="1600" dirty="0">
                <a:latin typeface="Bahnschrift" panose="020B0502040204020203" pitchFamily="34" charset="0"/>
              </a:rPr>
              <a:t> For example, “What a great car! It stopped working in two days.”</a:t>
            </a:r>
          </a:p>
          <a:p>
            <a:r>
              <a:rPr lang="en-IN" sz="1800" b="1" dirty="0">
                <a:effectLst/>
                <a:latin typeface="Calibri" panose="020F0502020204030204" pitchFamily="34" charset="0"/>
                <a:ea typeface="Calibri" panose="020F0502020204030204" pitchFamily="34" charset="0"/>
                <a:cs typeface="Shruti" panose="020B0502040204020203" pitchFamily="34" charset="0"/>
              </a:rPr>
              <a:t>Many sentences without sentiment words </a:t>
            </a:r>
          </a:p>
          <a:p>
            <a:pPr marL="0" indent="0">
              <a:buNone/>
            </a:pPr>
            <a:r>
              <a:rPr lang="en-US" sz="1600" dirty="0">
                <a:latin typeface="Bahnschrift" panose="020B0502040204020203" pitchFamily="34" charset="0"/>
              </a:rPr>
              <a:t>The sentence “This washer uses a lot of water” implies a negative sentiment about the washer since </a:t>
            </a:r>
          </a:p>
          <a:p>
            <a:pPr marL="0" indent="0">
              <a:buNone/>
            </a:pPr>
            <a:r>
              <a:rPr lang="en-US" sz="1600" dirty="0">
                <a:latin typeface="Bahnschrift" panose="020B0502040204020203" pitchFamily="34" charset="0"/>
              </a:rPr>
              <a:t>it uses a lot of resource (water). </a:t>
            </a:r>
          </a:p>
          <a:p>
            <a:pPr marL="0" indent="0">
              <a:buNone/>
            </a:pPr>
            <a:r>
              <a:rPr lang="en-US" sz="1600" dirty="0">
                <a:latin typeface="Bahnschrift" panose="020B0502040204020203" pitchFamily="34" charset="0"/>
              </a:rPr>
              <a:t>The sentence “After sleeping on the mattress for two days, a valley has formed in the middle” expresses a </a:t>
            </a:r>
          </a:p>
          <a:p>
            <a:pPr marL="0" indent="0">
              <a:buNone/>
            </a:pPr>
            <a:r>
              <a:rPr lang="en-US" sz="1600" dirty="0">
                <a:latin typeface="Bahnschrift" panose="020B0502040204020203" pitchFamily="34" charset="0"/>
              </a:rPr>
              <a:t>negative opinion about the mattress. This sentence is objective as it states a fact. All these sentences have </a:t>
            </a:r>
          </a:p>
          <a:p>
            <a:pPr marL="0" indent="0">
              <a:buNone/>
            </a:pPr>
            <a:r>
              <a:rPr lang="en-US" sz="1600" dirty="0">
                <a:latin typeface="Bahnschrift" panose="020B0502040204020203" pitchFamily="34" charset="0"/>
              </a:rPr>
              <a:t>no sentiment words.</a:t>
            </a:r>
          </a:p>
          <a:p>
            <a:pPr marL="0" indent="0">
              <a:buNone/>
            </a:pPr>
            <a:r>
              <a:rPr lang="en-US" sz="1600" dirty="0">
                <a:latin typeface="Bahnschrift" panose="020B0502040204020203"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927223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544</TotalTime>
  <Words>1061</Words>
  <Application>Microsoft Office PowerPoint</Application>
  <PresentationFormat>Widescreen</PresentationFormat>
  <Paragraphs>138</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Agency FB</vt:lpstr>
      <vt:lpstr>Arial</vt:lpstr>
      <vt:lpstr>Arial Black</vt:lpstr>
      <vt:lpstr>Bahnschrift</vt:lpstr>
      <vt:lpstr>Bahnschrift SemiBold SemiConden</vt:lpstr>
      <vt:lpstr>Calibri</vt:lpstr>
      <vt:lpstr>Wingdings</vt:lpstr>
      <vt:lpstr>Wood Type</vt:lpstr>
      <vt:lpstr>Sentimental Analysis and Opinion Mining</vt:lpstr>
      <vt:lpstr>PowerPoint Presentation</vt:lpstr>
      <vt:lpstr>WHAT IS SENTIMENT ANALYSIS?</vt:lpstr>
      <vt:lpstr>TYPES OF SENTIMENT ANALYSIS</vt:lpstr>
      <vt:lpstr>WHY?</vt:lpstr>
      <vt:lpstr>EXAMPLE</vt:lpstr>
      <vt:lpstr>APPLICATIONS</vt:lpstr>
      <vt:lpstr>ISSUES IN SENTIMENT ANALYSIS</vt:lpstr>
      <vt:lpstr>ISSUES IN SENTIMENT ANALYSIS</vt:lpstr>
      <vt:lpstr>IMPLEMENTATION</vt:lpstr>
      <vt:lpstr>Results using Neural Network</vt:lpstr>
      <vt:lpstr>BERT ALGORITHM</vt:lpstr>
      <vt:lpstr>TRADITIONAL AND MODERN APPROACHES</vt:lpstr>
      <vt:lpstr>KEYWORDS</vt:lpstr>
      <vt:lpstr>INTRODUCTION</vt:lpstr>
      <vt:lpstr>ELMo</vt:lpstr>
      <vt:lpstr>How is ELMo different from NLP?</vt:lpstr>
      <vt:lpstr>What else we can do with ELMo?</vt:lpstr>
      <vt:lpstr>CONTEXTUAL REPRESENTATIONS </vt:lpstr>
      <vt:lpstr>Open AI GPT</vt:lpstr>
      <vt:lpstr>CONTEXTUAL REPRESENTATIONS </vt:lpstr>
      <vt:lpstr>BERT ALGORITHM</vt:lpstr>
      <vt:lpstr>Unidirectional vs. Bidirectional Models</vt:lpstr>
      <vt:lpstr>IMPLEMENTATION</vt:lpstr>
      <vt:lpstr>Implementation</vt:lpstr>
      <vt:lpstr>Implementation</vt:lpstr>
      <vt:lpstr>Implementation</vt:lpstr>
      <vt:lpstr>Implementation</vt:lpstr>
      <vt:lpstr>Implementation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NEEL SUTHAR</dc:creator>
  <cp:lastModifiedBy>NEEL SUTHAR</cp:lastModifiedBy>
  <cp:revision>57</cp:revision>
  <dcterms:created xsi:type="dcterms:W3CDTF">2021-05-24T05:32:00Z</dcterms:created>
  <dcterms:modified xsi:type="dcterms:W3CDTF">2022-05-05T07:37:56Z</dcterms:modified>
</cp:coreProperties>
</file>