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1"/>
  </p:sldMasterIdLst>
  <p:sldIdLst>
    <p:sldId id="256" r:id="rId2"/>
    <p:sldId id="259" r:id="rId3"/>
    <p:sldId id="282" r:id="rId4"/>
    <p:sldId id="286" r:id="rId5"/>
    <p:sldId id="285" r:id="rId6"/>
    <p:sldId id="287" r:id="rId7"/>
    <p:sldId id="289" r:id="rId8"/>
    <p:sldId id="290" r:id="rId9"/>
    <p:sldId id="291" r:id="rId10"/>
    <p:sldId id="293" r:id="rId11"/>
    <p:sldId id="294" r:id="rId12"/>
    <p:sldId id="295" r:id="rId13"/>
    <p:sldId id="296" r:id="rId14"/>
    <p:sldId id="29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05ADE1-DF46-4DE5-88AD-DA3A69CD4948}"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IN"/>
        </a:p>
      </dgm:t>
    </dgm:pt>
    <dgm:pt modelId="{FFA75E2E-60D6-41D0-9E5A-0FA2BB326240}">
      <dgm:prSet custT="1">
        <dgm:style>
          <a:lnRef idx="2">
            <a:schemeClr val="accent1"/>
          </a:lnRef>
          <a:fillRef idx="1">
            <a:schemeClr val="lt1"/>
          </a:fillRef>
          <a:effectRef idx="0">
            <a:schemeClr val="accent1"/>
          </a:effectRef>
          <a:fontRef idx="minor">
            <a:schemeClr val="dk1"/>
          </a:fontRef>
        </dgm:style>
      </dgm:prSet>
      <dgm:spPr>
        <a:effectLst>
          <a:outerShdw blurRad="50800" dist="38100" dir="5400000" algn="t" rotWithShape="0">
            <a:prstClr val="black">
              <a:alpha val="40000"/>
            </a:prstClr>
          </a:outerShdw>
        </a:effectLst>
      </dgm:spPr>
      <dgm:t>
        <a:bodyPr/>
        <a:lstStyle/>
        <a:p>
          <a:r>
            <a:rPr lang="en-IN" sz="5400" b="1" dirty="0">
              <a:latin typeface="Agency FB" panose="020B0503020202020204" pitchFamily="34" charset="0"/>
            </a:rPr>
            <a:t>SENTIMENT ANALYSIS</a:t>
          </a:r>
        </a:p>
      </dgm:t>
    </dgm:pt>
    <dgm:pt modelId="{1ADD3EA4-9D5C-4812-961E-F13ACCE9109A}" type="parTrans" cxnId="{9A0CD17F-2D4A-4281-94D6-F9E541498CB4}">
      <dgm:prSet/>
      <dgm:spPr/>
      <dgm:t>
        <a:bodyPr/>
        <a:lstStyle/>
        <a:p>
          <a:endParaRPr lang="en-IN"/>
        </a:p>
      </dgm:t>
    </dgm:pt>
    <dgm:pt modelId="{A46957CF-8FDE-420B-9E1F-E09C52B81328}" type="sibTrans" cxnId="{9A0CD17F-2D4A-4281-94D6-F9E541498CB4}">
      <dgm:prSet/>
      <dgm:spPr>
        <a:solidFill>
          <a:schemeClr val="accent2"/>
        </a:solidFill>
      </dgm:spPr>
      <dgm:t>
        <a:bodyPr/>
        <a:lstStyle/>
        <a:p>
          <a:endParaRPr lang="en-IN"/>
        </a:p>
      </dgm:t>
    </dgm:pt>
    <dgm:pt modelId="{D5AD4C24-F2D8-46C3-8311-43CEC565A695}">
      <dgm:prSet custT="1">
        <dgm:style>
          <a:lnRef idx="2">
            <a:schemeClr val="accent2"/>
          </a:lnRef>
          <a:fillRef idx="1">
            <a:schemeClr val="lt1"/>
          </a:fillRef>
          <a:effectRef idx="0">
            <a:schemeClr val="accent2"/>
          </a:effectRef>
          <a:fontRef idx="minor">
            <a:schemeClr val="dk1"/>
          </a:fontRef>
        </dgm:style>
      </dgm:prSet>
      <dgm:spPr>
        <a:effectLst>
          <a:outerShdw blurRad="50800" dist="38100" dir="2700000" algn="tl" rotWithShape="0">
            <a:prstClr val="black">
              <a:alpha val="40000"/>
            </a:prstClr>
          </a:outerShdw>
        </a:effectLst>
      </dgm:spPr>
      <dgm:t>
        <a:bodyPr/>
        <a:lstStyle/>
        <a:p>
          <a:r>
            <a:rPr lang="en-US" sz="2400" b="1" dirty="0">
              <a:latin typeface="Calibri" panose="020F0502020204030204" pitchFamily="34" charset="0"/>
              <a:cs typeface="Calibri" panose="020F0502020204030204" pitchFamily="34" charset="0"/>
            </a:rPr>
            <a:t>Consider the following phrases:</a:t>
          </a:r>
        </a:p>
        <a:p>
          <a:r>
            <a:rPr lang="en-US" sz="2000" b="1" dirty="0"/>
            <a:t>"Titanic is a great movie.“</a:t>
          </a:r>
        </a:p>
        <a:p>
          <a:r>
            <a:rPr lang="en-US" sz="2000" b="1" dirty="0"/>
            <a:t>"Titanic is not a great movie.“</a:t>
          </a:r>
        </a:p>
        <a:p>
          <a:r>
            <a:rPr lang="en-US" sz="2000" b="1" dirty="0"/>
            <a:t>"Titanic is a movie."</a:t>
          </a:r>
          <a:endParaRPr lang="en-IN" sz="2800" dirty="0">
            <a:latin typeface="Calibri" panose="020F0502020204030204" pitchFamily="34" charset="0"/>
            <a:cs typeface="Calibri" panose="020F0502020204030204" pitchFamily="34" charset="0"/>
          </a:endParaRPr>
        </a:p>
      </dgm:t>
    </dgm:pt>
    <dgm:pt modelId="{6522B5CD-437F-46E5-8601-AD6F345F109F}" type="parTrans" cxnId="{0894B61C-193E-4B3E-8B5E-B7D805BB02A4}">
      <dgm:prSet/>
      <dgm:spPr/>
      <dgm:t>
        <a:bodyPr/>
        <a:lstStyle/>
        <a:p>
          <a:endParaRPr lang="en-IN"/>
        </a:p>
      </dgm:t>
    </dgm:pt>
    <dgm:pt modelId="{AC51D2D1-9F10-4EBA-A121-2D3511D6D71E}" type="sibTrans" cxnId="{0894B61C-193E-4B3E-8B5E-B7D805BB02A4}">
      <dgm:prSet/>
      <dgm:spPr/>
      <dgm:t>
        <a:bodyPr/>
        <a:lstStyle/>
        <a:p>
          <a:endParaRPr lang="en-IN"/>
        </a:p>
      </dgm:t>
    </dgm:pt>
    <dgm:pt modelId="{D64C7171-665A-40A1-A224-610B4E87BCC5}" type="pres">
      <dgm:prSet presAssocID="{7105ADE1-DF46-4DE5-88AD-DA3A69CD4948}" presName="Name0" presStyleCnt="0">
        <dgm:presLayoutVars>
          <dgm:dir/>
          <dgm:resizeHandles val="exact"/>
        </dgm:presLayoutVars>
      </dgm:prSet>
      <dgm:spPr/>
    </dgm:pt>
    <dgm:pt modelId="{6BE6F6E9-5C7D-4A4B-B6BD-11C95B0D5989}" type="pres">
      <dgm:prSet presAssocID="{FFA75E2E-60D6-41D0-9E5A-0FA2BB326240}" presName="node" presStyleLbl="node1" presStyleIdx="0" presStyleCnt="2">
        <dgm:presLayoutVars>
          <dgm:bulletEnabled val="1"/>
        </dgm:presLayoutVars>
      </dgm:prSet>
      <dgm:spPr/>
    </dgm:pt>
    <dgm:pt modelId="{A236CA4A-5551-41C6-96E1-681BD464530B}" type="pres">
      <dgm:prSet presAssocID="{A46957CF-8FDE-420B-9E1F-E09C52B81328}" presName="sibTrans" presStyleLbl="sibTrans2D1" presStyleIdx="0" presStyleCnt="1"/>
      <dgm:spPr/>
    </dgm:pt>
    <dgm:pt modelId="{AF072CA4-D848-4F2E-9F0C-6097F5CACFD9}" type="pres">
      <dgm:prSet presAssocID="{A46957CF-8FDE-420B-9E1F-E09C52B81328}" presName="connectorText" presStyleLbl="sibTrans2D1" presStyleIdx="0" presStyleCnt="1"/>
      <dgm:spPr/>
    </dgm:pt>
    <dgm:pt modelId="{840DCCB1-F52F-4CBA-AFF1-2DEBCE2C85CB}" type="pres">
      <dgm:prSet presAssocID="{D5AD4C24-F2D8-46C3-8311-43CEC565A695}" presName="node" presStyleLbl="node1" presStyleIdx="1" presStyleCnt="2">
        <dgm:presLayoutVars>
          <dgm:bulletEnabled val="1"/>
        </dgm:presLayoutVars>
      </dgm:prSet>
      <dgm:spPr/>
    </dgm:pt>
  </dgm:ptLst>
  <dgm:cxnLst>
    <dgm:cxn modelId="{0894B61C-193E-4B3E-8B5E-B7D805BB02A4}" srcId="{7105ADE1-DF46-4DE5-88AD-DA3A69CD4948}" destId="{D5AD4C24-F2D8-46C3-8311-43CEC565A695}" srcOrd="1" destOrd="0" parTransId="{6522B5CD-437F-46E5-8601-AD6F345F109F}" sibTransId="{AC51D2D1-9F10-4EBA-A121-2D3511D6D71E}"/>
    <dgm:cxn modelId="{061FDC35-F24D-4F2A-83AD-D4F671EA42B6}" type="presOf" srcId="{D5AD4C24-F2D8-46C3-8311-43CEC565A695}" destId="{840DCCB1-F52F-4CBA-AFF1-2DEBCE2C85CB}" srcOrd="0" destOrd="0" presId="urn:microsoft.com/office/officeart/2005/8/layout/process1"/>
    <dgm:cxn modelId="{9A0CD17F-2D4A-4281-94D6-F9E541498CB4}" srcId="{7105ADE1-DF46-4DE5-88AD-DA3A69CD4948}" destId="{FFA75E2E-60D6-41D0-9E5A-0FA2BB326240}" srcOrd="0" destOrd="0" parTransId="{1ADD3EA4-9D5C-4812-961E-F13ACCE9109A}" sibTransId="{A46957CF-8FDE-420B-9E1F-E09C52B81328}"/>
    <dgm:cxn modelId="{62B09A85-B748-4D58-B532-F68114FA1D8F}" type="presOf" srcId="{A46957CF-8FDE-420B-9E1F-E09C52B81328}" destId="{AF072CA4-D848-4F2E-9F0C-6097F5CACFD9}" srcOrd="1" destOrd="0" presId="urn:microsoft.com/office/officeart/2005/8/layout/process1"/>
    <dgm:cxn modelId="{3A0320B8-E85E-43E3-B0D6-91B0682C3E4A}" type="presOf" srcId="{7105ADE1-DF46-4DE5-88AD-DA3A69CD4948}" destId="{D64C7171-665A-40A1-A224-610B4E87BCC5}" srcOrd="0" destOrd="0" presId="urn:microsoft.com/office/officeart/2005/8/layout/process1"/>
    <dgm:cxn modelId="{47FFDFEC-AEB8-4520-8F46-5D863AF9B9CC}" type="presOf" srcId="{FFA75E2E-60D6-41D0-9E5A-0FA2BB326240}" destId="{6BE6F6E9-5C7D-4A4B-B6BD-11C95B0D5989}" srcOrd="0" destOrd="0" presId="urn:microsoft.com/office/officeart/2005/8/layout/process1"/>
    <dgm:cxn modelId="{789270FF-CFDA-4628-AAC2-7EB81AFD1AD5}" type="presOf" srcId="{A46957CF-8FDE-420B-9E1F-E09C52B81328}" destId="{A236CA4A-5551-41C6-96E1-681BD464530B}" srcOrd="0" destOrd="0" presId="urn:microsoft.com/office/officeart/2005/8/layout/process1"/>
    <dgm:cxn modelId="{9BE8F292-15F6-41A2-853E-74F26ECB7FFA}" type="presParOf" srcId="{D64C7171-665A-40A1-A224-610B4E87BCC5}" destId="{6BE6F6E9-5C7D-4A4B-B6BD-11C95B0D5989}" srcOrd="0" destOrd="0" presId="urn:microsoft.com/office/officeart/2005/8/layout/process1"/>
    <dgm:cxn modelId="{4679DFB1-DFAE-4149-AF09-B5088520A85D}" type="presParOf" srcId="{D64C7171-665A-40A1-A224-610B4E87BCC5}" destId="{A236CA4A-5551-41C6-96E1-681BD464530B}" srcOrd="1" destOrd="0" presId="urn:microsoft.com/office/officeart/2005/8/layout/process1"/>
    <dgm:cxn modelId="{B404B027-EB5F-48C8-BC9B-6CF0E089D708}" type="presParOf" srcId="{A236CA4A-5551-41C6-96E1-681BD464530B}" destId="{AF072CA4-D848-4F2E-9F0C-6097F5CACFD9}" srcOrd="0" destOrd="0" presId="urn:microsoft.com/office/officeart/2005/8/layout/process1"/>
    <dgm:cxn modelId="{F15E501F-D3E6-472F-87D7-6DB4D7D7AA62}" type="presParOf" srcId="{D64C7171-665A-40A1-A224-610B4E87BCC5}" destId="{840DCCB1-F52F-4CBA-AFF1-2DEBCE2C85CB}"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4A6271-E1A9-4836-98BC-52421B6FDA12}" type="doc">
      <dgm:prSet loTypeId="urn:microsoft.com/office/officeart/2005/8/layout/pyramid2" loCatId="pyramid" qsTypeId="urn:microsoft.com/office/officeart/2005/8/quickstyle/3d4" qsCatId="3D" csTypeId="urn:microsoft.com/office/officeart/2005/8/colors/accent1_2" csCatId="accent1" phldr="1"/>
      <dgm:spPr/>
      <dgm:t>
        <a:bodyPr/>
        <a:lstStyle/>
        <a:p>
          <a:endParaRPr lang="en-IN"/>
        </a:p>
      </dgm:t>
    </dgm:pt>
    <dgm:pt modelId="{01AFEE7F-312D-47B9-A177-206286C51138}">
      <dgm:prSet custT="1"/>
      <dgm:spPr>
        <a:solidFill>
          <a:schemeClr val="accent1">
            <a:lumMod val="20000"/>
            <a:lumOff val="80000"/>
            <a:alpha val="90000"/>
          </a:schemeClr>
        </a:solidFill>
        <a:ln>
          <a:solidFill>
            <a:schemeClr val="tx1"/>
          </a:solidFill>
        </a:ln>
      </dgm:spPr>
      <dgm:t>
        <a:bodyPr/>
        <a:lstStyle/>
        <a:p>
          <a:r>
            <a:rPr lang="en-US" sz="1400" b="1" dirty="0">
              <a:latin typeface="Calibri" panose="020F0502020204030204" pitchFamily="34" charset="0"/>
              <a:cs typeface="Calibri" panose="020F0502020204030204" pitchFamily="34" charset="0"/>
            </a:rPr>
            <a:t>Tokenizing sentences to break text down into sentences, words, or other units</a:t>
          </a:r>
          <a:endParaRPr lang="en-IN" sz="1400" dirty="0">
            <a:latin typeface="Calibri" panose="020F0502020204030204" pitchFamily="34" charset="0"/>
            <a:cs typeface="Calibri" panose="020F0502020204030204" pitchFamily="34" charset="0"/>
          </a:endParaRPr>
        </a:p>
      </dgm:t>
    </dgm:pt>
    <dgm:pt modelId="{66CF8CC4-93A6-4C7E-A067-3FF75BD4A0BB}" type="parTrans" cxnId="{6D1A185B-CB4F-4613-B919-95F75E5EDC62}">
      <dgm:prSet/>
      <dgm:spPr/>
      <dgm:t>
        <a:bodyPr/>
        <a:lstStyle/>
        <a:p>
          <a:endParaRPr lang="en-IN"/>
        </a:p>
      </dgm:t>
    </dgm:pt>
    <dgm:pt modelId="{EEB16EDF-673C-4CD1-97A5-78CB1F82E4CF}" type="sibTrans" cxnId="{6D1A185B-CB4F-4613-B919-95F75E5EDC62}">
      <dgm:prSet/>
      <dgm:spPr/>
      <dgm:t>
        <a:bodyPr/>
        <a:lstStyle/>
        <a:p>
          <a:endParaRPr lang="en-IN"/>
        </a:p>
      </dgm:t>
    </dgm:pt>
    <dgm:pt modelId="{8C88F205-E6E0-4AC9-BAF1-ED1B76FF084E}">
      <dgm:prSet custT="1"/>
      <dgm:spPr>
        <a:solidFill>
          <a:schemeClr val="accent2">
            <a:lumMod val="20000"/>
            <a:lumOff val="80000"/>
            <a:alpha val="90000"/>
          </a:schemeClr>
        </a:solidFill>
        <a:ln>
          <a:solidFill>
            <a:schemeClr val="accent2"/>
          </a:solidFill>
        </a:ln>
      </dgm:spPr>
      <dgm:t>
        <a:bodyPr/>
        <a:lstStyle/>
        <a:p>
          <a:r>
            <a:rPr lang="en-US" sz="1400" b="1" dirty="0">
              <a:latin typeface="Calibri" panose="020F0502020204030204" pitchFamily="34" charset="0"/>
              <a:cs typeface="Calibri" panose="020F0502020204030204" pitchFamily="34" charset="0"/>
            </a:rPr>
            <a:t>Removing stop words like “if,” “but,” “or,” and so on</a:t>
          </a:r>
          <a:endParaRPr lang="en-IN" sz="1400" dirty="0">
            <a:latin typeface="Calibri" panose="020F0502020204030204" pitchFamily="34" charset="0"/>
            <a:cs typeface="Calibri" panose="020F0502020204030204" pitchFamily="34" charset="0"/>
          </a:endParaRPr>
        </a:p>
      </dgm:t>
    </dgm:pt>
    <dgm:pt modelId="{81AAEEB3-D7DE-4755-8C96-EBA4FB35FED1}" type="parTrans" cxnId="{6D048E6B-5F94-48A2-9447-C89148AFA638}">
      <dgm:prSet/>
      <dgm:spPr/>
      <dgm:t>
        <a:bodyPr/>
        <a:lstStyle/>
        <a:p>
          <a:endParaRPr lang="en-IN"/>
        </a:p>
      </dgm:t>
    </dgm:pt>
    <dgm:pt modelId="{1A714361-7C47-42E9-8DDB-E54E587820F4}" type="sibTrans" cxnId="{6D048E6B-5F94-48A2-9447-C89148AFA638}">
      <dgm:prSet/>
      <dgm:spPr/>
      <dgm:t>
        <a:bodyPr/>
        <a:lstStyle/>
        <a:p>
          <a:endParaRPr lang="en-IN"/>
        </a:p>
      </dgm:t>
    </dgm:pt>
    <dgm:pt modelId="{F7E6658D-3795-4D4F-B4B6-15B83DAC8B19}">
      <dgm:prSet custT="1"/>
      <dgm:spPr>
        <a:solidFill>
          <a:schemeClr val="accent3">
            <a:lumMod val="20000"/>
            <a:lumOff val="80000"/>
            <a:alpha val="90000"/>
          </a:schemeClr>
        </a:solidFill>
        <a:ln>
          <a:solidFill>
            <a:schemeClr val="accent3"/>
          </a:solidFill>
        </a:ln>
      </dgm:spPr>
      <dgm:t>
        <a:bodyPr/>
        <a:lstStyle/>
        <a:p>
          <a:r>
            <a:rPr lang="en-US" sz="1400" b="1" dirty="0">
              <a:latin typeface="Calibri" panose="020F0502020204030204" pitchFamily="34" charset="0"/>
              <a:cs typeface="Calibri" panose="020F0502020204030204" pitchFamily="34" charset="0"/>
            </a:rPr>
            <a:t>Normalizing words by condensing all forms of a word into a single form</a:t>
          </a:r>
          <a:endParaRPr lang="en-IN" sz="1400" dirty="0">
            <a:latin typeface="Calibri" panose="020F0502020204030204" pitchFamily="34" charset="0"/>
            <a:cs typeface="Calibri" panose="020F0502020204030204" pitchFamily="34" charset="0"/>
          </a:endParaRPr>
        </a:p>
      </dgm:t>
    </dgm:pt>
    <dgm:pt modelId="{0557D60D-9675-4650-9F88-4E9DEAB8DB3D}" type="parTrans" cxnId="{FCEB89B8-DE77-46F2-9A2D-1B1CF1DAB9A7}">
      <dgm:prSet/>
      <dgm:spPr/>
      <dgm:t>
        <a:bodyPr/>
        <a:lstStyle/>
        <a:p>
          <a:endParaRPr lang="en-IN"/>
        </a:p>
      </dgm:t>
    </dgm:pt>
    <dgm:pt modelId="{7A1FF472-1D6C-4F9A-8660-15CB8BB4B341}" type="sibTrans" cxnId="{FCEB89B8-DE77-46F2-9A2D-1B1CF1DAB9A7}">
      <dgm:prSet/>
      <dgm:spPr/>
      <dgm:t>
        <a:bodyPr/>
        <a:lstStyle/>
        <a:p>
          <a:endParaRPr lang="en-IN"/>
        </a:p>
      </dgm:t>
    </dgm:pt>
    <dgm:pt modelId="{C42C7BC1-A97A-433B-A654-D9A80EDBA88D}">
      <dgm:prSet custT="1"/>
      <dgm:spPr>
        <a:solidFill>
          <a:schemeClr val="accent5">
            <a:lumMod val="20000"/>
            <a:lumOff val="80000"/>
            <a:alpha val="90000"/>
          </a:schemeClr>
        </a:solidFill>
        <a:ln>
          <a:solidFill>
            <a:schemeClr val="accent5"/>
          </a:solidFill>
        </a:ln>
      </dgm:spPr>
      <dgm:t>
        <a:bodyPr/>
        <a:lstStyle/>
        <a:p>
          <a:r>
            <a:rPr lang="en-US" sz="1400" b="1" dirty="0">
              <a:latin typeface="Calibri" panose="020F0502020204030204" pitchFamily="34" charset="0"/>
              <a:cs typeface="Calibri" panose="020F0502020204030204" pitchFamily="34" charset="0"/>
            </a:rPr>
            <a:t>Vectorizing text </a:t>
          </a:r>
          <a:endParaRPr lang="en-IN" sz="1400" dirty="0">
            <a:latin typeface="Calibri" panose="020F0502020204030204" pitchFamily="34" charset="0"/>
            <a:cs typeface="Calibri" panose="020F0502020204030204" pitchFamily="34" charset="0"/>
          </a:endParaRPr>
        </a:p>
      </dgm:t>
    </dgm:pt>
    <dgm:pt modelId="{9AA654B7-D256-4A25-9324-7C8A68F4ACEA}" type="parTrans" cxnId="{C694D1D2-4A36-4989-896F-B88E2494BB31}">
      <dgm:prSet/>
      <dgm:spPr/>
      <dgm:t>
        <a:bodyPr/>
        <a:lstStyle/>
        <a:p>
          <a:endParaRPr lang="en-IN"/>
        </a:p>
      </dgm:t>
    </dgm:pt>
    <dgm:pt modelId="{0A698B66-49C5-47EA-8DFA-1835B411557C}" type="sibTrans" cxnId="{C694D1D2-4A36-4989-896F-B88E2494BB31}">
      <dgm:prSet/>
      <dgm:spPr/>
      <dgm:t>
        <a:bodyPr/>
        <a:lstStyle/>
        <a:p>
          <a:endParaRPr lang="en-IN"/>
        </a:p>
      </dgm:t>
    </dgm:pt>
    <dgm:pt modelId="{1FBC8835-16E4-47C4-B75C-63B50FB2928C}" type="pres">
      <dgm:prSet presAssocID="{054A6271-E1A9-4836-98BC-52421B6FDA12}" presName="compositeShape" presStyleCnt="0">
        <dgm:presLayoutVars>
          <dgm:dir/>
          <dgm:resizeHandles/>
        </dgm:presLayoutVars>
      </dgm:prSet>
      <dgm:spPr/>
    </dgm:pt>
    <dgm:pt modelId="{DD54D0B2-F6C5-477F-B364-898CAC68A86B}" type="pres">
      <dgm:prSet presAssocID="{054A6271-E1A9-4836-98BC-52421B6FDA12}" presName="pyramid" presStyleLbl="node1" presStyleIdx="0" presStyleCnt="1"/>
      <dgm:spPr>
        <a:solidFill>
          <a:schemeClr val="bg1">
            <a:lumMod val="95000"/>
          </a:schemeClr>
        </a:solidFill>
      </dgm:spPr>
    </dgm:pt>
    <dgm:pt modelId="{E9E8D79F-892A-48B0-8B95-C54BDF4C3C43}" type="pres">
      <dgm:prSet presAssocID="{054A6271-E1A9-4836-98BC-52421B6FDA12}" presName="theList" presStyleCnt="0"/>
      <dgm:spPr/>
    </dgm:pt>
    <dgm:pt modelId="{F6CA00F4-9230-49B8-94DF-FE4BD3EBEE1E}" type="pres">
      <dgm:prSet presAssocID="{01AFEE7F-312D-47B9-A177-206286C51138}" presName="aNode" presStyleLbl="fgAcc1" presStyleIdx="0" presStyleCnt="4">
        <dgm:presLayoutVars>
          <dgm:bulletEnabled val="1"/>
        </dgm:presLayoutVars>
      </dgm:prSet>
      <dgm:spPr/>
    </dgm:pt>
    <dgm:pt modelId="{5EA63215-5C99-434A-8188-9B0162DAF707}" type="pres">
      <dgm:prSet presAssocID="{01AFEE7F-312D-47B9-A177-206286C51138}" presName="aSpace" presStyleCnt="0"/>
      <dgm:spPr/>
    </dgm:pt>
    <dgm:pt modelId="{4F991E41-7101-4940-8544-22A0BD5E0B3C}" type="pres">
      <dgm:prSet presAssocID="{8C88F205-E6E0-4AC9-BAF1-ED1B76FF084E}" presName="aNode" presStyleLbl="fgAcc1" presStyleIdx="1" presStyleCnt="4">
        <dgm:presLayoutVars>
          <dgm:bulletEnabled val="1"/>
        </dgm:presLayoutVars>
      </dgm:prSet>
      <dgm:spPr/>
    </dgm:pt>
    <dgm:pt modelId="{BA081831-5598-46EA-8867-95BB3F11CFDF}" type="pres">
      <dgm:prSet presAssocID="{8C88F205-E6E0-4AC9-BAF1-ED1B76FF084E}" presName="aSpace" presStyleCnt="0"/>
      <dgm:spPr/>
    </dgm:pt>
    <dgm:pt modelId="{4ECFE94A-B1C8-46FE-A036-B53DF2C7C5B8}" type="pres">
      <dgm:prSet presAssocID="{F7E6658D-3795-4D4F-B4B6-15B83DAC8B19}" presName="aNode" presStyleLbl="fgAcc1" presStyleIdx="2" presStyleCnt="4">
        <dgm:presLayoutVars>
          <dgm:bulletEnabled val="1"/>
        </dgm:presLayoutVars>
      </dgm:prSet>
      <dgm:spPr/>
    </dgm:pt>
    <dgm:pt modelId="{C2D9F7F2-6F0E-459B-A221-363A9698199C}" type="pres">
      <dgm:prSet presAssocID="{F7E6658D-3795-4D4F-B4B6-15B83DAC8B19}" presName="aSpace" presStyleCnt="0"/>
      <dgm:spPr/>
    </dgm:pt>
    <dgm:pt modelId="{0F1A7861-A06C-429E-957A-87E60D29847C}" type="pres">
      <dgm:prSet presAssocID="{C42C7BC1-A97A-433B-A654-D9A80EDBA88D}" presName="aNode" presStyleLbl="fgAcc1" presStyleIdx="3" presStyleCnt="4">
        <dgm:presLayoutVars>
          <dgm:bulletEnabled val="1"/>
        </dgm:presLayoutVars>
      </dgm:prSet>
      <dgm:spPr/>
    </dgm:pt>
    <dgm:pt modelId="{1243CC0B-358B-4A76-B19A-9B6205D1348B}" type="pres">
      <dgm:prSet presAssocID="{C42C7BC1-A97A-433B-A654-D9A80EDBA88D}" presName="aSpace" presStyleCnt="0"/>
      <dgm:spPr/>
    </dgm:pt>
  </dgm:ptLst>
  <dgm:cxnLst>
    <dgm:cxn modelId="{2464CF09-9F0D-470F-BAD8-4D0D322B93AE}" type="presOf" srcId="{054A6271-E1A9-4836-98BC-52421B6FDA12}" destId="{1FBC8835-16E4-47C4-B75C-63B50FB2928C}" srcOrd="0" destOrd="0" presId="urn:microsoft.com/office/officeart/2005/8/layout/pyramid2"/>
    <dgm:cxn modelId="{6D1A185B-CB4F-4613-B919-95F75E5EDC62}" srcId="{054A6271-E1A9-4836-98BC-52421B6FDA12}" destId="{01AFEE7F-312D-47B9-A177-206286C51138}" srcOrd="0" destOrd="0" parTransId="{66CF8CC4-93A6-4C7E-A067-3FF75BD4A0BB}" sibTransId="{EEB16EDF-673C-4CD1-97A5-78CB1F82E4CF}"/>
    <dgm:cxn modelId="{6D048E6B-5F94-48A2-9447-C89148AFA638}" srcId="{054A6271-E1A9-4836-98BC-52421B6FDA12}" destId="{8C88F205-E6E0-4AC9-BAF1-ED1B76FF084E}" srcOrd="1" destOrd="0" parTransId="{81AAEEB3-D7DE-4755-8C96-EBA4FB35FED1}" sibTransId="{1A714361-7C47-42E9-8DDB-E54E587820F4}"/>
    <dgm:cxn modelId="{F1A5267D-84FE-48D4-A99C-DC657A5564E1}" type="presOf" srcId="{C42C7BC1-A97A-433B-A654-D9A80EDBA88D}" destId="{0F1A7861-A06C-429E-957A-87E60D29847C}" srcOrd="0" destOrd="0" presId="urn:microsoft.com/office/officeart/2005/8/layout/pyramid2"/>
    <dgm:cxn modelId="{658810A1-4B5D-435B-BB98-2938AE16CA0B}" type="presOf" srcId="{01AFEE7F-312D-47B9-A177-206286C51138}" destId="{F6CA00F4-9230-49B8-94DF-FE4BD3EBEE1E}" srcOrd="0" destOrd="0" presId="urn:microsoft.com/office/officeart/2005/8/layout/pyramid2"/>
    <dgm:cxn modelId="{2F1260A3-297D-4790-9019-4647BE572399}" type="presOf" srcId="{F7E6658D-3795-4D4F-B4B6-15B83DAC8B19}" destId="{4ECFE94A-B1C8-46FE-A036-B53DF2C7C5B8}" srcOrd="0" destOrd="0" presId="urn:microsoft.com/office/officeart/2005/8/layout/pyramid2"/>
    <dgm:cxn modelId="{FCEB89B8-DE77-46F2-9A2D-1B1CF1DAB9A7}" srcId="{054A6271-E1A9-4836-98BC-52421B6FDA12}" destId="{F7E6658D-3795-4D4F-B4B6-15B83DAC8B19}" srcOrd="2" destOrd="0" parTransId="{0557D60D-9675-4650-9F88-4E9DEAB8DB3D}" sibTransId="{7A1FF472-1D6C-4F9A-8660-15CB8BB4B341}"/>
    <dgm:cxn modelId="{064280D1-D1BF-41C6-A214-8A5A11BF6815}" type="presOf" srcId="{8C88F205-E6E0-4AC9-BAF1-ED1B76FF084E}" destId="{4F991E41-7101-4940-8544-22A0BD5E0B3C}" srcOrd="0" destOrd="0" presId="urn:microsoft.com/office/officeart/2005/8/layout/pyramid2"/>
    <dgm:cxn modelId="{C694D1D2-4A36-4989-896F-B88E2494BB31}" srcId="{054A6271-E1A9-4836-98BC-52421B6FDA12}" destId="{C42C7BC1-A97A-433B-A654-D9A80EDBA88D}" srcOrd="3" destOrd="0" parTransId="{9AA654B7-D256-4A25-9324-7C8A68F4ACEA}" sibTransId="{0A698B66-49C5-47EA-8DFA-1835B411557C}"/>
    <dgm:cxn modelId="{A2C383AE-CAC0-43A2-9AF0-6F93F13C32A4}" type="presParOf" srcId="{1FBC8835-16E4-47C4-B75C-63B50FB2928C}" destId="{DD54D0B2-F6C5-477F-B364-898CAC68A86B}" srcOrd="0" destOrd="0" presId="urn:microsoft.com/office/officeart/2005/8/layout/pyramid2"/>
    <dgm:cxn modelId="{E4755B66-4AE1-4942-9958-0BF4543D339F}" type="presParOf" srcId="{1FBC8835-16E4-47C4-B75C-63B50FB2928C}" destId="{E9E8D79F-892A-48B0-8B95-C54BDF4C3C43}" srcOrd="1" destOrd="0" presId="urn:microsoft.com/office/officeart/2005/8/layout/pyramid2"/>
    <dgm:cxn modelId="{14FA62A2-EA71-4C47-82B6-1F615A4EEA03}" type="presParOf" srcId="{E9E8D79F-892A-48B0-8B95-C54BDF4C3C43}" destId="{F6CA00F4-9230-49B8-94DF-FE4BD3EBEE1E}" srcOrd="0" destOrd="0" presId="urn:microsoft.com/office/officeart/2005/8/layout/pyramid2"/>
    <dgm:cxn modelId="{BDE32E07-3109-4FFF-9FDA-1198285FEA52}" type="presParOf" srcId="{E9E8D79F-892A-48B0-8B95-C54BDF4C3C43}" destId="{5EA63215-5C99-434A-8188-9B0162DAF707}" srcOrd="1" destOrd="0" presId="urn:microsoft.com/office/officeart/2005/8/layout/pyramid2"/>
    <dgm:cxn modelId="{3071133B-5FDD-4B96-B0EE-584632D597C0}" type="presParOf" srcId="{E9E8D79F-892A-48B0-8B95-C54BDF4C3C43}" destId="{4F991E41-7101-4940-8544-22A0BD5E0B3C}" srcOrd="2" destOrd="0" presId="urn:microsoft.com/office/officeart/2005/8/layout/pyramid2"/>
    <dgm:cxn modelId="{7C805CD7-2085-4829-B517-CF95A9FEDEC0}" type="presParOf" srcId="{E9E8D79F-892A-48B0-8B95-C54BDF4C3C43}" destId="{BA081831-5598-46EA-8867-95BB3F11CFDF}" srcOrd="3" destOrd="0" presId="urn:microsoft.com/office/officeart/2005/8/layout/pyramid2"/>
    <dgm:cxn modelId="{013AECCF-1F5D-4631-A820-59F546BAE9E5}" type="presParOf" srcId="{E9E8D79F-892A-48B0-8B95-C54BDF4C3C43}" destId="{4ECFE94A-B1C8-46FE-A036-B53DF2C7C5B8}" srcOrd="4" destOrd="0" presId="urn:microsoft.com/office/officeart/2005/8/layout/pyramid2"/>
    <dgm:cxn modelId="{565B2B76-5F55-4098-B5D6-CDE373A81EB0}" type="presParOf" srcId="{E9E8D79F-892A-48B0-8B95-C54BDF4C3C43}" destId="{C2D9F7F2-6F0E-459B-A221-363A9698199C}" srcOrd="5" destOrd="0" presId="urn:microsoft.com/office/officeart/2005/8/layout/pyramid2"/>
    <dgm:cxn modelId="{82603657-5AA4-474D-8561-BE0ED6497CFC}" type="presParOf" srcId="{E9E8D79F-892A-48B0-8B95-C54BDF4C3C43}" destId="{0F1A7861-A06C-429E-957A-87E60D29847C}" srcOrd="6" destOrd="0" presId="urn:microsoft.com/office/officeart/2005/8/layout/pyramid2"/>
    <dgm:cxn modelId="{0A66D4E8-F760-40EE-A61D-8497A7938895}" type="presParOf" srcId="{E9E8D79F-892A-48B0-8B95-C54BDF4C3C43}" destId="{1243CC0B-358B-4A76-B19A-9B6205D1348B}" srcOrd="7"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E6F6E9-5C7D-4A4B-B6BD-11C95B0D5989}">
      <dsp:nvSpPr>
        <dsp:cNvPr id="0" name=""/>
        <dsp:cNvSpPr/>
      </dsp:nvSpPr>
      <dsp:spPr>
        <a:xfrm>
          <a:off x="1964" y="768587"/>
          <a:ext cx="4189362" cy="2513617"/>
        </a:xfrm>
        <a:prstGeom prst="roundRect">
          <a:avLst>
            <a:gd name="adj" fmla="val 10000"/>
          </a:avLst>
        </a:prstGeom>
        <a:solidFill>
          <a:schemeClr val="lt1"/>
        </a:solidFill>
        <a:ln w="12700" cap="flat" cmpd="sng" algn="ctr">
          <a:solidFill>
            <a:schemeClr val="accent1"/>
          </a:solidFill>
          <a:prstDash val="solid"/>
        </a:ln>
        <a:effectLst>
          <a:outerShdw blurRad="50800" dist="38100" dir="5400000" algn="t" rotWithShape="0">
            <a:prstClr val="black">
              <a:alpha val="40000"/>
            </a:prstClr>
          </a:outerShdw>
        </a:effectLst>
      </dsp:spPr>
      <dsp:style>
        <a:lnRef idx="2">
          <a:schemeClr val="accent1"/>
        </a:lnRef>
        <a:fillRef idx="1">
          <a:schemeClr val="lt1"/>
        </a:fillRef>
        <a:effectRef idx="0">
          <a:schemeClr val="accent1"/>
        </a:effectRef>
        <a:fontRef idx="minor">
          <a:schemeClr val="dk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r>
            <a:rPr lang="en-IN" sz="5400" b="1" kern="1200" dirty="0">
              <a:latin typeface="Agency FB" panose="020B0503020202020204" pitchFamily="34" charset="0"/>
            </a:rPr>
            <a:t>SENTIMENT ANALYSIS</a:t>
          </a:r>
        </a:p>
      </dsp:txBody>
      <dsp:txXfrm>
        <a:off x="75585" y="842208"/>
        <a:ext cx="4042120" cy="2366375"/>
      </dsp:txXfrm>
    </dsp:sp>
    <dsp:sp modelId="{A236CA4A-5551-41C6-96E1-681BD464530B}">
      <dsp:nvSpPr>
        <dsp:cNvPr id="0" name=""/>
        <dsp:cNvSpPr/>
      </dsp:nvSpPr>
      <dsp:spPr>
        <a:xfrm>
          <a:off x="4610263" y="1505915"/>
          <a:ext cx="888144" cy="1038961"/>
        </a:xfrm>
        <a:prstGeom prst="rightArrow">
          <a:avLst>
            <a:gd name="adj1" fmla="val 60000"/>
            <a:gd name="adj2" fmla="val 50000"/>
          </a:avLst>
        </a:prstGeom>
        <a:solidFill>
          <a:schemeClr val="accent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089150">
            <a:lnSpc>
              <a:spcPct val="90000"/>
            </a:lnSpc>
            <a:spcBef>
              <a:spcPct val="0"/>
            </a:spcBef>
            <a:spcAft>
              <a:spcPct val="35000"/>
            </a:spcAft>
            <a:buNone/>
          </a:pPr>
          <a:endParaRPr lang="en-IN" sz="4700" kern="1200"/>
        </a:p>
      </dsp:txBody>
      <dsp:txXfrm>
        <a:off x="4610263" y="1713707"/>
        <a:ext cx="621701" cy="623377"/>
      </dsp:txXfrm>
    </dsp:sp>
    <dsp:sp modelId="{840DCCB1-F52F-4CBA-AFF1-2DEBCE2C85CB}">
      <dsp:nvSpPr>
        <dsp:cNvPr id="0" name=""/>
        <dsp:cNvSpPr/>
      </dsp:nvSpPr>
      <dsp:spPr>
        <a:xfrm>
          <a:off x="5867072" y="768587"/>
          <a:ext cx="4189362" cy="2513617"/>
        </a:xfrm>
        <a:prstGeom prst="roundRect">
          <a:avLst>
            <a:gd name="adj" fmla="val 10000"/>
          </a:avLst>
        </a:prstGeom>
        <a:solidFill>
          <a:schemeClr val="lt1"/>
        </a:solidFill>
        <a:ln w="12700" cap="flat" cmpd="sng" algn="ctr">
          <a:solidFill>
            <a:schemeClr val="accent2"/>
          </a:solidFill>
          <a:prstDash val="solid"/>
        </a:ln>
        <a:effectLst>
          <a:outerShdw blurRad="50800" dist="38100" dir="2700000" algn="tl" rotWithShape="0">
            <a:prstClr val="black">
              <a:alpha val="40000"/>
            </a:prstClr>
          </a:outerShdw>
        </a:effectLst>
      </dsp:spPr>
      <dsp:style>
        <a:lnRef idx="2">
          <a:schemeClr val="accent2"/>
        </a:lnRef>
        <a:fillRef idx="1">
          <a:schemeClr val="lt1"/>
        </a:fillRef>
        <a:effectRef idx="0">
          <a:schemeClr val="accent2"/>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Calibri" panose="020F0502020204030204" pitchFamily="34" charset="0"/>
              <a:cs typeface="Calibri" panose="020F0502020204030204" pitchFamily="34" charset="0"/>
            </a:rPr>
            <a:t>Consider the following phrases:</a:t>
          </a:r>
        </a:p>
        <a:p>
          <a:pPr marL="0" lvl="0" indent="0" algn="ctr" defTabSz="1066800">
            <a:lnSpc>
              <a:spcPct val="90000"/>
            </a:lnSpc>
            <a:spcBef>
              <a:spcPct val="0"/>
            </a:spcBef>
            <a:spcAft>
              <a:spcPct val="35000"/>
            </a:spcAft>
            <a:buNone/>
          </a:pPr>
          <a:r>
            <a:rPr lang="en-US" sz="2000" b="1" kern="1200" dirty="0"/>
            <a:t>"Titanic is a great movie.“</a:t>
          </a:r>
        </a:p>
        <a:p>
          <a:pPr marL="0" lvl="0" indent="0" algn="ctr" defTabSz="1066800">
            <a:lnSpc>
              <a:spcPct val="90000"/>
            </a:lnSpc>
            <a:spcBef>
              <a:spcPct val="0"/>
            </a:spcBef>
            <a:spcAft>
              <a:spcPct val="35000"/>
            </a:spcAft>
            <a:buNone/>
          </a:pPr>
          <a:r>
            <a:rPr lang="en-US" sz="2000" b="1" kern="1200" dirty="0"/>
            <a:t>"Titanic is not a great movie.“</a:t>
          </a:r>
        </a:p>
        <a:p>
          <a:pPr marL="0" lvl="0" indent="0" algn="ctr" defTabSz="1066800">
            <a:lnSpc>
              <a:spcPct val="90000"/>
            </a:lnSpc>
            <a:spcBef>
              <a:spcPct val="0"/>
            </a:spcBef>
            <a:spcAft>
              <a:spcPct val="35000"/>
            </a:spcAft>
            <a:buNone/>
          </a:pPr>
          <a:r>
            <a:rPr lang="en-US" sz="2000" b="1" kern="1200" dirty="0"/>
            <a:t>"Titanic is a movie."</a:t>
          </a:r>
          <a:endParaRPr lang="en-IN" sz="2800" kern="1200" dirty="0">
            <a:latin typeface="Calibri" panose="020F0502020204030204" pitchFamily="34" charset="0"/>
            <a:cs typeface="Calibri" panose="020F0502020204030204" pitchFamily="34" charset="0"/>
          </a:endParaRPr>
        </a:p>
      </dsp:txBody>
      <dsp:txXfrm>
        <a:off x="5940693" y="842208"/>
        <a:ext cx="4042120" cy="23663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54D0B2-F6C5-477F-B364-898CAC68A86B}">
      <dsp:nvSpPr>
        <dsp:cNvPr id="0" name=""/>
        <dsp:cNvSpPr/>
      </dsp:nvSpPr>
      <dsp:spPr>
        <a:xfrm>
          <a:off x="2699994" y="0"/>
          <a:ext cx="4050792" cy="4050792"/>
        </a:xfrm>
        <a:prstGeom prst="triangle">
          <a:avLst/>
        </a:prstGeom>
        <a:solidFill>
          <a:schemeClr val="bg1">
            <a:lumMod val="9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F6CA00F4-9230-49B8-94DF-FE4BD3EBEE1E}">
      <dsp:nvSpPr>
        <dsp:cNvPr id="0" name=""/>
        <dsp:cNvSpPr/>
      </dsp:nvSpPr>
      <dsp:spPr>
        <a:xfrm>
          <a:off x="4725390" y="405474"/>
          <a:ext cx="2633014" cy="719964"/>
        </a:xfrm>
        <a:prstGeom prst="roundRect">
          <a:avLst/>
        </a:prstGeom>
        <a:solidFill>
          <a:schemeClr val="accent1">
            <a:lumMod val="20000"/>
            <a:lumOff val="80000"/>
            <a:alpha val="90000"/>
          </a:schemeClr>
        </a:solidFill>
        <a:ln w="6350" cap="flat" cmpd="sng" algn="ctr">
          <a:solidFill>
            <a:schemeClr val="tx1"/>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Calibri" panose="020F0502020204030204" pitchFamily="34" charset="0"/>
              <a:cs typeface="Calibri" panose="020F0502020204030204" pitchFamily="34" charset="0"/>
            </a:rPr>
            <a:t>Tokenizing sentences to break text down into sentences, words, or other units</a:t>
          </a:r>
          <a:endParaRPr lang="en-IN" sz="1400" kern="1200" dirty="0">
            <a:latin typeface="Calibri" panose="020F0502020204030204" pitchFamily="34" charset="0"/>
            <a:cs typeface="Calibri" panose="020F0502020204030204" pitchFamily="34" charset="0"/>
          </a:endParaRPr>
        </a:p>
      </dsp:txBody>
      <dsp:txXfrm>
        <a:off x="4760536" y="440620"/>
        <a:ext cx="2562722" cy="649672"/>
      </dsp:txXfrm>
    </dsp:sp>
    <dsp:sp modelId="{4F991E41-7101-4940-8544-22A0BD5E0B3C}">
      <dsp:nvSpPr>
        <dsp:cNvPr id="0" name=""/>
        <dsp:cNvSpPr/>
      </dsp:nvSpPr>
      <dsp:spPr>
        <a:xfrm>
          <a:off x="4725390" y="1215435"/>
          <a:ext cx="2633014" cy="719964"/>
        </a:xfrm>
        <a:prstGeom prst="roundRect">
          <a:avLst/>
        </a:prstGeom>
        <a:solidFill>
          <a:schemeClr val="accent2">
            <a:lumMod val="20000"/>
            <a:lumOff val="80000"/>
            <a:alpha val="90000"/>
          </a:schemeClr>
        </a:solidFill>
        <a:ln w="6350" cap="flat" cmpd="sng" algn="ctr">
          <a:solidFill>
            <a:schemeClr val="accent2"/>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Calibri" panose="020F0502020204030204" pitchFamily="34" charset="0"/>
              <a:cs typeface="Calibri" panose="020F0502020204030204" pitchFamily="34" charset="0"/>
            </a:rPr>
            <a:t>Removing stop words like “if,” “but,” “or,” and so on</a:t>
          </a:r>
          <a:endParaRPr lang="en-IN" sz="1400" kern="1200" dirty="0">
            <a:latin typeface="Calibri" panose="020F0502020204030204" pitchFamily="34" charset="0"/>
            <a:cs typeface="Calibri" panose="020F0502020204030204" pitchFamily="34" charset="0"/>
          </a:endParaRPr>
        </a:p>
      </dsp:txBody>
      <dsp:txXfrm>
        <a:off x="4760536" y="1250581"/>
        <a:ext cx="2562722" cy="649672"/>
      </dsp:txXfrm>
    </dsp:sp>
    <dsp:sp modelId="{4ECFE94A-B1C8-46FE-A036-B53DF2C7C5B8}">
      <dsp:nvSpPr>
        <dsp:cNvPr id="0" name=""/>
        <dsp:cNvSpPr/>
      </dsp:nvSpPr>
      <dsp:spPr>
        <a:xfrm>
          <a:off x="4725390" y="2025396"/>
          <a:ext cx="2633014" cy="719964"/>
        </a:xfrm>
        <a:prstGeom prst="roundRect">
          <a:avLst/>
        </a:prstGeom>
        <a:solidFill>
          <a:schemeClr val="accent3">
            <a:lumMod val="20000"/>
            <a:lumOff val="80000"/>
            <a:alpha val="90000"/>
          </a:schemeClr>
        </a:solidFill>
        <a:ln w="6350" cap="flat" cmpd="sng" algn="ctr">
          <a:solidFill>
            <a:schemeClr val="accent3"/>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Calibri" panose="020F0502020204030204" pitchFamily="34" charset="0"/>
              <a:cs typeface="Calibri" panose="020F0502020204030204" pitchFamily="34" charset="0"/>
            </a:rPr>
            <a:t>Normalizing words by condensing all forms of a word into a single form</a:t>
          </a:r>
          <a:endParaRPr lang="en-IN" sz="1400" kern="1200" dirty="0">
            <a:latin typeface="Calibri" panose="020F0502020204030204" pitchFamily="34" charset="0"/>
            <a:cs typeface="Calibri" panose="020F0502020204030204" pitchFamily="34" charset="0"/>
          </a:endParaRPr>
        </a:p>
      </dsp:txBody>
      <dsp:txXfrm>
        <a:off x="4760536" y="2060542"/>
        <a:ext cx="2562722" cy="649672"/>
      </dsp:txXfrm>
    </dsp:sp>
    <dsp:sp modelId="{0F1A7861-A06C-429E-957A-87E60D29847C}">
      <dsp:nvSpPr>
        <dsp:cNvPr id="0" name=""/>
        <dsp:cNvSpPr/>
      </dsp:nvSpPr>
      <dsp:spPr>
        <a:xfrm>
          <a:off x="4725390" y="2835356"/>
          <a:ext cx="2633014" cy="719964"/>
        </a:xfrm>
        <a:prstGeom prst="roundRect">
          <a:avLst/>
        </a:prstGeom>
        <a:solidFill>
          <a:schemeClr val="accent5">
            <a:lumMod val="20000"/>
            <a:lumOff val="80000"/>
            <a:alpha val="90000"/>
          </a:schemeClr>
        </a:solidFill>
        <a:ln w="6350" cap="flat" cmpd="sng" algn="ctr">
          <a:solidFill>
            <a:schemeClr val="accent5"/>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Calibri" panose="020F0502020204030204" pitchFamily="34" charset="0"/>
              <a:cs typeface="Calibri" panose="020F0502020204030204" pitchFamily="34" charset="0"/>
            </a:rPr>
            <a:t>Vectorizing text </a:t>
          </a:r>
          <a:endParaRPr lang="en-IN" sz="1400" kern="1200" dirty="0">
            <a:latin typeface="Calibri" panose="020F0502020204030204" pitchFamily="34" charset="0"/>
            <a:cs typeface="Calibri" panose="020F0502020204030204" pitchFamily="34" charset="0"/>
          </a:endParaRPr>
        </a:p>
      </dsp:txBody>
      <dsp:txXfrm>
        <a:off x="4760536" y="2870502"/>
        <a:ext cx="2562722" cy="64967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7200"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A24F5C-46F5-48FF-AE6E-0D1A5468BF05}" type="datetimeFigureOut">
              <a:rPr lang="en-IN" smtClean="0"/>
              <a:t>05-04-2022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b="0"/>
            </a:lvl1pPr>
          </a:lstStyle>
          <a:p>
            <a:fld id="{766998DE-4A91-4E99-9418-47143D002BD3}" type="slidenum">
              <a:rPr lang="en-IN" smtClean="0"/>
              <a:t>‹#›</a:t>
            </a:fld>
            <a:endParaRPr lang="en-IN"/>
          </a:p>
        </p:txBody>
      </p:sp>
    </p:spTree>
    <p:extLst>
      <p:ext uri="{BB962C8B-B14F-4D97-AF65-F5344CB8AC3E}">
        <p14:creationId xmlns:p14="http://schemas.microsoft.com/office/powerpoint/2010/main" val="1975683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4F5C-46F5-48FF-AE6E-0D1A5468BF05}" type="datetimeFigureOut">
              <a:rPr lang="en-IN" smtClean="0"/>
              <a:t>05-04-2022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6998DE-4A91-4E99-9418-47143D002BD3}" type="slidenum">
              <a:rPr lang="en-IN" smtClean="0"/>
              <a:t>‹#›</a:t>
            </a:fld>
            <a:endParaRPr lang="en-IN"/>
          </a:p>
        </p:txBody>
      </p:sp>
    </p:spTree>
    <p:extLst>
      <p:ext uri="{BB962C8B-B14F-4D97-AF65-F5344CB8AC3E}">
        <p14:creationId xmlns:p14="http://schemas.microsoft.com/office/powerpoint/2010/main" val="4009054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4F5C-46F5-48FF-AE6E-0D1A5468BF05}" type="datetimeFigureOut">
              <a:rPr lang="en-IN" smtClean="0"/>
              <a:t>05-04-2022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6998DE-4A91-4E99-9418-47143D002BD3}" type="slidenum">
              <a:rPr lang="en-IN" smtClean="0"/>
              <a:t>‹#›</a:t>
            </a:fld>
            <a:endParaRPr lang="en-IN"/>
          </a:p>
        </p:txBody>
      </p:sp>
    </p:spTree>
    <p:extLst>
      <p:ext uri="{BB962C8B-B14F-4D97-AF65-F5344CB8AC3E}">
        <p14:creationId xmlns:p14="http://schemas.microsoft.com/office/powerpoint/2010/main" val="1287120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4F5C-46F5-48FF-AE6E-0D1A5468BF05}" type="datetimeFigureOut">
              <a:rPr lang="en-IN" smtClean="0"/>
              <a:t>05-04-2022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6998DE-4A91-4E99-9418-47143D002BD3}" type="slidenum">
              <a:rPr lang="en-IN" smtClean="0"/>
              <a:t>‹#›</a:t>
            </a:fld>
            <a:endParaRPr lang="en-IN"/>
          </a:p>
        </p:txBody>
      </p:sp>
    </p:spTree>
    <p:extLst>
      <p:ext uri="{BB962C8B-B14F-4D97-AF65-F5344CB8AC3E}">
        <p14:creationId xmlns:p14="http://schemas.microsoft.com/office/powerpoint/2010/main" val="420504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EAA24F5C-46F5-48FF-AE6E-0D1A5468BF05}" type="datetimeFigureOut">
              <a:rPr lang="en-IN" smtClean="0"/>
              <a:t>05-04-2022</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766998DE-4A91-4E99-9418-47143D002BD3}" type="slidenum">
              <a:rPr lang="en-IN" smtClean="0"/>
              <a:t>‹#›</a:t>
            </a:fld>
            <a:endParaRPr lang="en-IN"/>
          </a:p>
        </p:txBody>
      </p:sp>
    </p:spTree>
    <p:extLst>
      <p:ext uri="{BB962C8B-B14F-4D97-AF65-F5344CB8AC3E}">
        <p14:creationId xmlns:p14="http://schemas.microsoft.com/office/powerpoint/2010/main" val="2989190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A24F5C-46F5-48FF-AE6E-0D1A5468BF05}" type="datetimeFigureOut">
              <a:rPr lang="en-IN" smtClean="0"/>
              <a:t>05-04-2022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6998DE-4A91-4E99-9418-47143D002BD3}" type="slidenum">
              <a:rPr lang="en-IN" smtClean="0"/>
              <a:t>‹#›</a:t>
            </a:fld>
            <a:endParaRPr lang="en-IN"/>
          </a:p>
        </p:txBody>
      </p:sp>
    </p:spTree>
    <p:extLst>
      <p:ext uri="{BB962C8B-B14F-4D97-AF65-F5344CB8AC3E}">
        <p14:creationId xmlns:p14="http://schemas.microsoft.com/office/powerpoint/2010/main" val="299538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A24F5C-46F5-48FF-AE6E-0D1A5468BF05}" type="datetimeFigureOut">
              <a:rPr lang="en-IN" smtClean="0"/>
              <a:t>05-04-2022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66998DE-4A91-4E99-9418-47143D002BD3}" type="slidenum">
              <a:rPr lang="en-IN" smtClean="0"/>
              <a:t>‹#›</a:t>
            </a:fld>
            <a:endParaRPr lang="en-IN"/>
          </a:p>
        </p:txBody>
      </p:sp>
    </p:spTree>
    <p:extLst>
      <p:ext uri="{BB962C8B-B14F-4D97-AF65-F5344CB8AC3E}">
        <p14:creationId xmlns:p14="http://schemas.microsoft.com/office/powerpoint/2010/main" val="1624753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A24F5C-46F5-48FF-AE6E-0D1A5468BF05}" type="datetimeFigureOut">
              <a:rPr lang="en-IN" smtClean="0"/>
              <a:t>05-04-2022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66998DE-4A91-4E99-9418-47143D002BD3}" type="slidenum">
              <a:rPr lang="en-IN" smtClean="0"/>
              <a:t>‹#›</a:t>
            </a:fld>
            <a:endParaRPr lang="en-IN"/>
          </a:p>
        </p:txBody>
      </p:sp>
    </p:spTree>
    <p:extLst>
      <p:ext uri="{BB962C8B-B14F-4D97-AF65-F5344CB8AC3E}">
        <p14:creationId xmlns:p14="http://schemas.microsoft.com/office/powerpoint/2010/main" val="953746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24F5C-46F5-48FF-AE6E-0D1A5468BF05}" type="datetimeFigureOut">
              <a:rPr lang="en-IN" smtClean="0"/>
              <a:t>05-04-2022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66998DE-4A91-4E99-9418-47143D002BD3}" type="slidenum">
              <a:rPr lang="en-IN" smtClean="0"/>
              <a:t>‹#›</a:t>
            </a:fld>
            <a:endParaRPr lang="en-IN"/>
          </a:p>
        </p:txBody>
      </p:sp>
    </p:spTree>
    <p:extLst>
      <p:ext uri="{BB962C8B-B14F-4D97-AF65-F5344CB8AC3E}">
        <p14:creationId xmlns:p14="http://schemas.microsoft.com/office/powerpoint/2010/main" val="2856155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A24F5C-46F5-48FF-AE6E-0D1A5468BF05}" type="datetimeFigureOut">
              <a:rPr lang="en-IN" smtClean="0"/>
              <a:t>05-04-2022</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766998DE-4A91-4E99-9418-47143D002BD3}" type="slidenum">
              <a:rPr lang="en-IN" smtClean="0"/>
              <a:t>‹#›</a:t>
            </a:fld>
            <a:endParaRPr lang="en-IN"/>
          </a:p>
        </p:txBody>
      </p:sp>
    </p:spTree>
    <p:extLst>
      <p:ext uri="{BB962C8B-B14F-4D97-AF65-F5344CB8AC3E}">
        <p14:creationId xmlns:p14="http://schemas.microsoft.com/office/powerpoint/2010/main" val="467238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A24F5C-46F5-48FF-AE6E-0D1A5468BF05}" type="datetimeFigureOut">
              <a:rPr lang="en-IN" smtClean="0"/>
              <a:t>05-04-2022</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766998DE-4A91-4E99-9418-47143D002BD3}" type="slidenum">
              <a:rPr lang="en-IN" smtClean="0"/>
              <a:t>‹#›</a:t>
            </a:fld>
            <a:endParaRPr lang="en-IN"/>
          </a:p>
        </p:txBody>
      </p:sp>
    </p:spTree>
    <p:extLst>
      <p:ext uri="{BB962C8B-B14F-4D97-AF65-F5344CB8AC3E}">
        <p14:creationId xmlns:p14="http://schemas.microsoft.com/office/powerpoint/2010/main" val="3209863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EAA24F5C-46F5-48FF-AE6E-0D1A5468BF05}" type="datetimeFigureOut">
              <a:rPr lang="en-IN" smtClean="0"/>
              <a:t>05-04-2022</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0">
                <a:solidFill>
                  <a:srgbClr val="FFFFFF"/>
                </a:solidFill>
                <a:latin typeface="+mj-lt"/>
              </a:defRPr>
            </a:lvl1pPr>
          </a:lstStyle>
          <a:p>
            <a:fld id="{766998DE-4A91-4E99-9418-47143D002BD3}" type="slidenum">
              <a:rPr lang="en-IN" smtClean="0"/>
              <a:t>‹#›</a:t>
            </a:fld>
            <a:endParaRPr lang="en-IN"/>
          </a:p>
        </p:txBody>
      </p:sp>
    </p:spTree>
    <p:extLst>
      <p:ext uri="{BB962C8B-B14F-4D97-AF65-F5344CB8AC3E}">
        <p14:creationId xmlns:p14="http://schemas.microsoft.com/office/powerpoint/2010/main" val="2129048793"/>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txStyles>
    <p:titleStyle>
      <a:lvl1pPr algn="l" defTabSz="914400" rtl="0" eaLnBrk="1" latinLnBrk="0" hangingPunct="1">
        <a:lnSpc>
          <a:spcPct val="90000"/>
        </a:lnSpc>
        <a:spcBef>
          <a:spcPct val="0"/>
        </a:spcBef>
        <a:buNone/>
        <a:defRPr sz="4800"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7.web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3C6B3-8AFB-4932-9443-42893785718C}"/>
              </a:ext>
            </a:extLst>
          </p:cNvPr>
          <p:cNvSpPr>
            <a:spLocks noGrp="1"/>
          </p:cNvSpPr>
          <p:nvPr>
            <p:ph type="ctrTitle"/>
          </p:nvPr>
        </p:nvSpPr>
        <p:spPr/>
        <p:txBody>
          <a:bodyPr/>
          <a:lstStyle/>
          <a:p>
            <a:pPr algn="ctr"/>
            <a:r>
              <a:rPr lang="en-IN" sz="6000" dirty="0"/>
              <a:t>Sentimental Analysis and Opinion Mining</a:t>
            </a:r>
          </a:p>
        </p:txBody>
      </p:sp>
      <p:sp>
        <p:nvSpPr>
          <p:cNvPr id="3" name="Subtitle 2">
            <a:extLst>
              <a:ext uri="{FF2B5EF4-FFF2-40B4-BE49-F238E27FC236}">
                <a16:creationId xmlns:a16="http://schemas.microsoft.com/office/drawing/2014/main" id="{2DBCE21D-F558-472B-A003-5CE00A663CC5}"/>
              </a:ext>
            </a:extLst>
          </p:cNvPr>
          <p:cNvSpPr>
            <a:spLocks noGrp="1"/>
          </p:cNvSpPr>
          <p:nvPr>
            <p:ph type="subTitle" idx="1"/>
          </p:nvPr>
        </p:nvSpPr>
        <p:spPr>
          <a:xfrm>
            <a:off x="2089404" y="4757049"/>
            <a:ext cx="7891272" cy="1159424"/>
          </a:xfrm>
        </p:spPr>
        <p:txBody>
          <a:bodyPr/>
          <a:lstStyle/>
          <a:p>
            <a:pPr marL="0" lvl="0" indent="0" algn="ctr" rtl="0">
              <a:spcBef>
                <a:spcPts val="0"/>
              </a:spcBef>
              <a:spcAft>
                <a:spcPts val="0"/>
              </a:spcAft>
              <a:buNone/>
            </a:pPr>
            <a:r>
              <a:rPr lang="en-US" sz="2000" dirty="0">
                <a:solidFill>
                  <a:schemeClr val="accent1">
                    <a:lumMod val="50000"/>
                  </a:schemeClr>
                </a:solidFill>
                <a:latin typeface="Bahnschrift" panose="020B0502040204020203" pitchFamily="34" charset="0"/>
              </a:rPr>
              <a:t>PRESENTED BY:-</a:t>
            </a:r>
          </a:p>
          <a:p>
            <a:pPr marL="0" lvl="0" indent="0" algn="ctr" rtl="0">
              <a:spcBef>
                <a:spcPts val="0"/>
              </a:spcBef>
              <a:spcAft>
                <a:spcPts val="0"/>
              </a:spcAft>
              <a:buNone/>
            </a:pPr>
            <a:r>
              <a:rPr lang="en-US" sz="2000" dirty="0">
                <a:solidFill>
                  <a:schemeClr val="accent1">
                    <a:lumMod val="50000"/>
                  </a:schemeClr>
                </a:solidFill>
                <a:latin typeface="Bahnschrift" panose="020B0502040204020203" pitchFamily="34" charset="0"/>
              </a:rPr>
              <a:t>SUTHAR NEEL J (180170116046)</a:t>
            </a:r>
          </a:p>
          <a:p>
            <a:pPr marL="0" lvl="0" indent="0" algn="ctr" rtl="0">
              <a:spcBef>
                <a:spcPts val="0"/>
              </a:spcBef>
              <a:spcAft>
                <a:spcPts val="0"/>
              </a:spcAft>
              <a:buNone/>
            </a:pPr>
            <a:r>
              <a:rPr lang="en-US" sz="2000" dirty="0">
                <a:solidFill>
                  <a:schemeClr val="accent1">
                    <a:lumMod val="50000"/>
                  </a:schemeClr>
                </a:solidFill>
                <a:latin typeface="Bahnschrift" panose="020B0502040204020203" pitchFamily="34" charset="0"/>
              </a:rPr>
              <a:t>JAMNAL HARDIK (180170116014)</a:t>
            </a:r>
          </a:p>
          <a:p>
            <a:pPr algn="ctr"/>
            <a:endParaRPr lang="en-IN" dirty="0">
              <a:solidFill>
                <a:schemeClr val="accent1">
                  <a:lumMod val="50000"/>
                </a:schemeClr>
              </a:solidFill>
            </a:endParaRPr>
          </a:p>
        </p:txBody>
      </p:sp>
      <p:sp>
        <p:nvSpPr>
          <p:cNvPr id="4" name="TextBox 3">
            <a:extLst>
              <a:ext uri="{FF2B5EF4-FFF2-40B4-BE49-F238E27FC236}">
                <a16:creationId xmlns:a16="http://schemas.microsoft.com/office/drawing/2014/main" id="{4267DD4B-B73D-4371-8C80-CF6637AA48AB}"/>
              </a:ext>
            </a:extLst>
          </p:cNvPr>
          <p:cNvSpPr txBox="1"/>
          <p:nvPr/>
        </p:nvSpPr>
        <p:spPr>
          <a:xfrm>
            <a:off x="0" y="6205492"/>
            <a:ext cx="3364637" cy="923330"/>
          </a:xfrm>
          <a:prstGeom prst="rect">
            <a:avLst/>
          </a:prstGeom>
          <a:noFill/>
        </p:spPr>
        <p:txBody>
          <a:bodyPr wrap="square" rtlCol="0">
            <a:spAutoFit/>
          </a:bodyPr>
          <a:lstStyle/>
          <a:p>
            <a:r>
              <a:rPr lang="en-IN" sz="1800" b="1" dirty="0">
                <a:solidFill>
                  <a:schemeClr val="tx1">
                    <a:lumMod val="85000"/>
                    <a:lumOff val="15000"/>
                  </a:schemeClr>
                </a:solidFill>
                <a:latin typeface="Bahnschrift SemiBold SemiConden" panose="020B0502040204020203" pitchFamily="34" charset="0"/>
              </a:rPr>
              <a:t>GUIDED BY: -</a:t>
            </a:r>
          </a:p>
          <a:p>
            <a:r>
              <a:rPr lang="en-IN" sz="1800" b="1" dirty="0">
                <a:solidFill>
                  <a:schemeClr val="tx1">
                    <a:lumMod val="85000"/>
                    <a:lumOff val="15000"/>
                  </a:schemeClr>
                </a:solidFill>
                <a:latin typeface="Bahnschrift SemiBold SemiConden" panose="020B0502040204020203" pitchFamily="34" charset="0"/>
              </a:rPr>
              <a:t>PROF. CHETNA CHAND</a:t>
            </a:r>
          </a:p>
          <a:p>
            <a:endParaRPr lang="en-IN" dirty="0">
              <a:solidFill>
                <a:schemeClr val="tx1">
                  <a:lumMod val="85000"/>
                  <a:lumOff val="15000"/>
                </a:schemeClr>
              </a:solidFill>
            </a:endParaRPr>
          </a:p>
        </p:txBody>
      </p:sp>
    </p:spTree>
    <p:extLst>
      <p:ext uri="{BB962C8B-B14F-4D97-AF65-F5344CB8AC3E}">
        <p14:creationId xmlns:p14="http://schemas.microsoft.com/office/powerpoint/2010/main" val="248328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BD80FC-9797-40B6-872B-124C8068F146}"/>
              </a:ext>
            </a:extLst>
          </p:cNvPr>
          <p:cNvSpPr>
            <a:spLocks noGrp="1"/>
          </p:cNvSpPr>
          <p:nvPr>
            <p:ph type="title"/>
          </p:nvPr>
        </p:nvSpPr>
        <p:spPr>
          <a:xfrm>
            <a:off x="1066800" y="752475"/>
            <a:ext cx="10058400" cy="1038687"/>
          </a:xfrm>
          <a:solidFill>
            <a:schemeClr val="accent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Autofit/>
          </a:bodyPr>
          <a:lstStyle/>
          <a:p>
            <a:pPr algn="ctr"/>
            <a:r>
              <a:rPr lang="en-US" sz="2600" dirty="0"/>
              <a:t>TOKENIZING</a:t>
            </a:r>
            <a:endParaRPr lang="en-IN" sz="2600" dirty="0"/>
          </a:p>
        </p:txBody>
      </p:sp>
      <p:sp>
        <p:nvSpPr>
          <p:cNvPr id="4" name="Content Placeholder 3">
            <a:extLst>
              <a:ext uri="{FF2B5EF4-FFF2-40B4-BE49-F238E27FC236}">
                <a16:creationId xmlns:a16="http://schemas.microsoft.com/office/drawing/2014/main" id="{0B889BAA-F80D-45D1-9D16-119F37B24123}"/>
              </a:ext>
            </a:extLst>
          </p:cNvPr>
          <p:cNvSpPr>
            <a:spLocks noGrp="1"/>
          </p:cNvSpPr>
          <p:nvPr>
            <p:ph idx="1"/>
          </p:nvPr>
        </p:nvSpPr>
        <p:spPr>
          <a:solidFill>
            <a:schemeClr val="bg1"/>
          </a:solidFill>
          <a:ln>
            <a:solidFill>
              <a:schemeClr val="accent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dk1"/>
          </a:lnRef>
          <a:fillRef idx="1">
            <a:schemeClr val="lt1"/>
          </a:fillRef>
          <a:effectRef idx="0">
            <a:schemeClr val="dk1"/>
          </a:effectRef>
          <a:fontRef idx="minor">
            <a:schemeClr val="dk1"/>
          </a:fontRef>
        </p:style>
        <p:txBody>
          <a:bodyPr numCol="1">
            <a:normAutofit/>
          </a:bodyPr>
          <a:lstStyle/>
          <a:p>
            <a:r>
              <a:rPr lang="en-US" sz="1800" b="1" dirty="0">
                <a:solidFill>
                  <a:schemeClr val="tx1"/>
                </a:solidFill>
                <a:latin typeface="Calibri" panose="020F0502020204030204" pitchFamily="34" charset="0"/>
                <a:cs typeface="Calibri" panose="020F0502020204030204" pitchFamily="34" charset="0"/>
              </a:rPr>
              <a:t>Tokenization </a:t>
            </a:r>
            <a:r>
              <a:rPr lang="en-US" sz="1800" dirty="0">
                <a:solidFill>
                  <a:schemeClr val="tx1"/>
                </a:solidFill>
                <a:latin typeface="Calibri" panose="020F0502020204030204" pitchFamily="34" charset="0"/>
                <a:cs typeface="Calibri" panose="020F0502020204030204" pitchFamily="34" charset="0"/>
              </a:rPr>
              <a:t>is the process of breaking down chunks of text into smaller pieces.</a:t>
            </a:r>
          </a:p>
          <a:p>
            <a:r>
              <a:rPr lang="en-US" sz="1800" b="1" dirty="0">
                <a:solidFill>
                  <a:schemeClr val="tx1"/>
                </a:solidFill>
                <a:latin typeface="Calibri" panose="020F0502020204030204" pitchFamily="34" charset="0"/>
                <a:cs typeface="Calibri" panose="020F0502020204030204" pitchFamily="34" charset="0"/>
              </a:rPr>
              <a:t>Word tokenization</a:t>
            </a:r>
            <a:r>
              <a:rPr lang="en-US" sz="1800" dirty="0">
                <a:solidFill>
                  <a:schemeClr val="tx1"/>
                </a:solidFill>
                <a:latin typeface="Calibri" panose="020F0502020204030204" pitchFamily="34" charset="0"/>
                <a:cs typeface="Calibri" panose="020F0502020204030204" pitchFamily="34" charset="0"/>
              </a:rPr>
              <a:t> breaks text down into individual words.</a:t>
            </a:r>
          </a:p>
          <a:p>
            <a:r>
              <a:rPr lang="en-US" sz="1800" b="1" dirty="0">
                <a:solidFill>
                  <a:schemeClr val="tx1"/>
                </a:solidFill>
                <a:latin typeface="Calibri" panose="020F0502020204030204" pitchFamily="34" charset="0"/>
                <a:cs typeface="Calibri" panose="020F0502020204030204" pitchFamily="34" charset="0"/>
              </a:rPr>
              <a:t>Sentence tokenization</a:t>
            </a:r>
            <a:r>
              <a:rPr lang="en-US" sz="1800" dirty="0">
                <a:solidFill>
                  <a:schemeClr val="tx1"/>
                </a:solidFill>
                <a:latin typeface="Calibri" panose="020F0502020204030204" pitchFamily="34" charset="0"/>
                <a:cs typeface="Calibri" panose="020F0502020204030204" pitchFamily="34" charset="0"/>
              </a:rPr>
              <a:t> breaks text down into individual sentences.</a:t>
            </a:r>
          </a:p>
          <a:p>
            <a:r>
              <a:rPr lang="en-US" sz="1800" dirty="0">
                <a:solidFill>
                  <a:schemeClr val="tx1"/>
                </a:solidFill>
                <a:latin typeface="Calibri" panose="020F0502020204030204" pitchFamily="34" charset="0"/>
                <a:cs typeface="Calibri" panose="020F0502020204030204" pitchFamily="34" charset="0"/>
              </a:rPr>
              <a:t>It gives structure to previously unstructured text. </a:t>
            </a:r>
          </a:p>
          <a:p>
            <a:r>
              <a:rPr lang="en-US" sz="1800" b="1" dirty="0">
                <a:solidFill>
                  <a:schemeClr val="tx1"/>
                </a:solidFill>
                <a:latin typeface="Calibri" panose="020F0502020204030204" pitchFamily="34" charset="0"/>
                <a:cs typeface="Calibri" panose="020F0502020204030204" pitchFamily="34" charset="0"/>
              </a:rPr>
              <a:t>FOR EXAMPLE: </a:t>
            </a:r>
          </a:p>
          <a:p>
            <a:pPr marL="342900" indent="-342900">
              <a:buFont typeface="+mj-lt"/>
              <a:buAutoNum type="arabicPeriod"/>
            </a:pPr>
            <a:r>
              <a:rPr lang="en-US" sz="1800" dirty="0">
                <a:solidFill>
                  <a:schemeClr val="tx1"/>
                </a:solidFill>
                <a:latin typeface="Calibri" panose="020F0502020204030204" pitchFamily="34" charset="0"/>
                <a:cs typeface="Calibri" panose="020F0502020204030204" pitchFamily="34" charset="0"/>
              </a:rPr>
              <a:t>Plata o </a:t>
            </a:r>
            <a:r>
              <a:rPr lang="en-US" sz="1800" dirty="0" err="1">
                <a:solidFill>
                  <a:schemeClr val="tx1"/>
                </a:solidFill>
                <a:latin typeface="Calibri" panose="020F0502020204030204" pitchFamily="34" charset="0"/>
                <a:cs typeface="Calibri" panose="020F0502020204030204" pitchFamily="34" charset="0"/>
              </a:rPr>
              <a:t>Plomo</a:t>
            </a:r>
            <a:r>
              <a:rPr lang="en-US" sz="1800" dirty="0">
                <a:solidFill>
                  <a:schemeClr val="tx1"/>
                </a:solidFill>
                <a:latin typeface="Calibri" panose="020F0502020204030204" pitchFamily="34" charset="0"/>
                <a:cs typeface="Calibri" panose="020F0502020204030204" pitchFamily="34" charset="0"/>
              </a:rPr>
              <a:t>-&gt; ‘Plata’,’o’,’</a:t>
            </a:r>
            <a:r>
              <a:rPr lang="en-US" sz="1800" dirty="0" err="1">
                <a:solidFill>
                  <a:schemeClr val="tx1"/>
                </a:solidFill>
                <a:latin typeface="Calibri" panose="020F0502020204030204" pitchFamily="34" charset="0"/>
                <a:cs typeface="Calibri" panose="020F0502020204030204" pitchFamily="34" charset="0"/>
              </a:rPr>
              <a:t>Plomo</a:t>
            </a:r>
            <a:r>
              <a:rPr lang="en-US" sz="1800" dirty="0">
                <a:solidFill>
                  <a:schemeClr val="tx1"/>
                </a:solidFill>
                <a:latin typeface="Calibri" panose="020F0502020204030204" pitchFamily="34" charset="0"/>
                <a:cs typeface="Calibri" panose="020F0502020204030204" pitchFamily="34" charset="0"/>
              </a:rPr>
              <a:t>’.</a:t>
            </a:r>
          </a:p>
          <a:p>
            <a:pPr marL="342900" indent="-342900">
              <a:buFont typeface="+mj-lt"/>
              <a:buAutoNum type="arabicPeriod"/>
            </a:pPr>
            <a:r>
              <a:rPr lang="en-US" sz="1800" dirty="0">
                <a:solidFill>
                  <a:schemeClr val="tx1"/>
                </a:solidFill>
                <a:latin typeface="Calibri" panose="020F0502020204030204" pitchFamily="34" charset="0"/>
                <a:cs typeface="Calibri" panose="020F0502020204030204" pitchFamily="34" charset="0"/>
              </a:rPr>
              <a:t>What’s -&gt; ‘</a:t>
            </a:r>
            <a:r>
              <a:rPr lang="en-US" sz="1800" dirty="0" err="1">
                <a:solidFill>
                  <a:schemeClr val="tx1"/>
                </a:solidFill>
                <a:latin typeface="Calibri" panose="020F0502020204030204" pitchFamily="34" charset="0"/>
                <a:cs typeface="Calibri" panose="020F0502020204030204" pitchFamily="34" charset="0"/>
              </a:rPr>
              <a:t>what’,’is</a:t>
            </a:r>
            <a:r>
              <a:rPr lang="en-US" sz="1800" dirty="0">
                <a:solidFill>
                  <a:schemeClr val="tx1"/>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983826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BD80FC-9797-40B6-872B-124C8068F146}"/>
              </a:ext>
            </a:extLst>
          </p:cNvPr>
          <p:cNvSpPr>
            <a:spLocks noGrp="1"/>
          </p:cNvSpPr>
          <p:nvPr>
            <p:ph type="title"/>
          </p:nvPr>
        </p:nvSpPr>
        <p:spPr>
          <a:xfrm>
            <a:off x="1066800" y="752475"/>
            <a:ext cx="10058400" cy="1038687"/>
          </a:xfrm>
          <a:solidFill>
            <a:schemeClr val="accent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Autofit/>
          </a:bodyPr>
          <a:lstStyle/>
          <a:p>
            <a:pPr algn="ctr"/>
            <a:r>
              <a:rPr lang="en-US" sz="2600" dirty="0"/>
              <a:t>REMOVING STOP WORDS</a:t>
            </a:r>
            <a:endParaRPr lang="en-IN" sz="2600" dirty="0"/>
          </a:p>
        </p:txBody>
      </p:sp>
      <p:sp>
        <p:nvSpPr>
          <p:cNvPr id="4" name="Content Placeholder 3">
            <a:extLst>
              <a:ext uri="{FF2B5EF4-FFF2-40B4-BE49-F238E27FC236}">
                <a16:creationId xmlns:a16="http://schemas.microsoft.com/office/drawing/2014/main" id="{0B889BAA-F80D-45D1-9D16-119F37B24123}"/>
              </a:ext>
            </a:extLst>
          </p:cNvPr>
          <p:cNvSpPr>
            <a:spLocks noGrp="1"/>
          </p:cNvSpPr>
          <p:nvPr>
            <p:ph idx="1"/>
          </p:nvPr>
        </p:nvSpPr>
        <p:spPr>
          <a:solidFill>
            <a:schemeClr val="bg1"/>
          </a:solidFill>
          <a:ln>
            <a:solidFill>
              <a:schemeClr val="accent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dk1"/>
          </a:lnRef>
          <a:fillRef idx="1">
            <a:schemeClr val="lt1"/>
          </a:fillRef>
          <a:effectRef idx="0">
            <a:schemeClr val="dk1"/>
          </a:effectRef>
          <a:fontRef idx="minor">
            <a:schemeClr val="dk1"/>
          </a:fontRef>
        </p:style>
        <p:txBody>
          <a:bodyPr numCol="1">
            <a:normAutofit/>
          </a:bodyPr>
          <a:lstStyle/>
          <a:p>
            <a:r>
              <a:rPr lang="en-US" sz="1800" b="1" dirty="0">
                <a:solidFill>
                  <a:schemeClr val="tx1"/>
                </a:solidFill>
                <a:latin typeface="Calibri" panose="020F0502020204030204" pitchFamily="34" charset="0"/>
                <a:cs typeface="Calibri" panose="020F0502020204030204" pitchFamily="34" charset="0"/>
              </a:rPr>
              <a:t>Stopwords</a:t>
            </a:r>
            <a:r>
              <a:rPr lang="en-US" sz="1800" dirty="0">
                <a:solidFill>
                  <a:schemeClr val="tx1"/>
                </a:solidFill>
                <a:latin typeface="Calibri" panose="020F0502020204030204" pitchFamily="34" charset="0"/>
                <a:cs typeface="Calibri" panose="020F0502020204030204" pitchFamily="34" charset="0"/>
              </a:rPr>
              <a:t> are common words that will likely appear in any text. </a:t>
            </a:r>
          </a:p>
          <a:p>
            <a:r>
              <a:rPr lang="en-US" sz="1800" dirty="0">
                <a:solidFill>
                  <a:schemeClr val="tx1"/>
                </a:solidFill>
                <a:latin typeface="Calibri" panose="020F0502020204030204" pitchFamily="34" charset="0"/>
                <a:cs typeface="Calibri" panose="020F0502020204030204" pitchFamily="34" charset="0"/>
              </a:rPr>
              <a:t>They don’t tell us much about our data so we remove them. </a:t>
            </a:r>
          </a:p>
          <a:p>
            <a:r>
              <a:rPr lang="en-US" sz="1800" dirty="0">
                <a:solidFill>
                  <a:schemeClr val="tx1"/>
                </a:solidFill>
                <a:latin typeface="Calibri" panose="020F0502020204030204" pitchFamily="34" charset="0"/>
                <a:cs typeface="Calibri" panose="020F0502020204030204" pitchFamily="34" charset="0"/>
              </a:rPr>
              <a:t>For example:</a:t>
            </a:r>
          </a:p>
          <a:p>
            <a:r>
              <a:rPr lang="en-US" sz="1800" dirty="0">
                <a:solidFill>
                  <a:schemeClr val="tx1"/>
                </a:solidFill>
                <a:latin typeface="Calibri" panose="020F0502020204030204" pitchFamily="34" charset="0"/>
                <a:cs typeface="Calibri" panose="020F0502020204030204" pitchFamily="34" charset="0"/>
              </a:rPr>
              <a:t>silver or lead is fine for me-&gt; silver, lead, fine.</a:t>
            </a:r>
          </a:p>
          <a:p>
            <a:r>
              <a:rPr lang="en-US" sz="1800" dirty="0">
                <a:solidFill>
                  <a:schemeClr val="tx1"/>
                </a:solidFill>
                <a:latin typeface="Calibri" panose="020F0502020204030204" pitchFamily="34" charset="0"/>
                <a:cs typeface="Calibri" panose="020F0502020204030204" pitchFamily="34" charset="0"/>
              </a:rPr>
              <a:t>With the stop words removed, the token list is much shorter, and there’s less context to help you understand the tokens.</a:t>
            </a:r>
          </a:p>
          <a:p>
            <a:endParaRPr lang="en-US" sz="18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23475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BD80FC-9797-40B6-872B-124C8068F146}"/>
              </a:ext>
            </a:extLst>
          </p:cNvPr>
          <p:cNvSpPr>
            <a:spLocks noGrp="1"/>
          </p:cNvSpPr>
          <p:nvPr>
            <p:ph type="title"/>
          </p:nvPr>
        </p:nvSpPr>
        <p:spPr>
          <a:xfrm>
            <a:off x="1066800" y="752475"/>
            <a:ext cx="10058400" cy="1038687"/>
          </a:xfrm>
          <a:solidFill>
            <a:schemeClr val="accent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Autofit/>
          </a:bodyPr>
          <a:lstStyle/>
          <a:p>
            <a:pPr algn="ctr"/>
            <a:r>
              <a:rPr lang="en-US" sz="2600" dirty="0"/>
              <a:t>NORMALIZING WORDS</a:t>
            </a:r>
            <a:endParaRPr lang="en-IN" sz="2600" dirty="0"/>
          </a:p>
        </p:txBody>
      </p:sp>
      <p:sp>
        <p:nvSpPr>
          <p:cNvPr id="4" name="Content Placeholder 3">
            <a:extLst>
              <a:ext uri="{FF2B5EF4-FFF2-40B4-BE49-F238E27FC236}">
                <a16:creationId xmlns:a16="http://schemas.microsoft.com/office/drawing/2014/main" id="{0B889BAA-F80D-45D1-9D16-119F37B24123}"/>
              </a:ext>
            </a:extLst>
          </p:cNvPr>
          <p:cNvSpPr>
            <a:spLocks noGrp="1"/>
          </p:cNvSpPr>
          <p:nvPr>
            <p:ph idx="1"/>
          </p:nvPr>
        </p:nvSpPr>
        <p:spPr>
          <a:solidFill>
            <a:schemeClr val="bg1"/>
          </a:solidFill>
          <a:ln>
            <a:solidFill>
              <a:schemeClr val="accent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dk1"/>
          </a:lnRef>
          <a:fillRef idx="1">
            <a:schemeClr val="lt1"/>
          </a:fillRef>
          <a:effectRef idx="0">
            <a:schemeClr val="dk1"/>
          </a:effectRef>
          <a:fontRef idx="minor">
            <a:schemeClr val="dk1"/>
          </a:fontRef>
        </p:style>
        <p:txBody>
          <a:bodyPr numCol="1">
            <a:normAutofit/>
          </a:bodyPr>
          <a:lstStyle/>
          <a:p>
            <a:r>
              <a:rPr lang="en-US" sz="1800" b="1" dirty="0">
                <a:solidFill>
                  <a:schemeClr val="tx1"/>
                </a:solidFill>
                <a:latin typeface="Calibri" panose="020F0502020204030204" pitchFamily="34" charset="0"/>
                <a:cs typeface="Calibri" panose="020F0502020204030204" pitchFamily="34" charset="0"/>
              </a:rPr>
              <a:t>Normalization</a:t>
            </a:r>
            <a:r>
              <a:rPr lang="en-US" sz="1800" dirty="0">
                <a:solidFill>
                  <a:schemeClr val="tx1"/>
                </a:solidFill>
                <a:latin typeface="Calibri" panose="020F0502020204030204" pitchFamily="34" charset="0"/>
                <a:cs typeface="Calibri" panose="020F0502020204030204" pitchFamily="34" charset="0"/>
              </a:rPr>
              <a:t> is a little more complex than tokenization. </a:t>
            </a:r>
          </a:p>
          <a:p>
            <a:r>
              <a:rPr lang="en-US" sz="1800" dirty="0">
                <a:solidFill>
                  <a:schemeClr val="tx1"/>
                </a:solidFill>
                <a:latin typeface="Calibri" panose="020F0502020204030204" pitchFamily="34" charset="0"/>
                <a:cs typeface="Calibri" panose="020F0502020204030204" pitchFamily="34" charset="0"/>
              </a:rPr>
              <a:t>It entails condensing all forms of a word into a single representation of that word. </a:t>
            </a:r>
          </a:p>
          <a:p>
            <a:r>
              <a:rPr lang="en-US" sz="1800" dirty="0">
                <a:solidFill>
                  <a:schemeClr val="tx1"/>
                </a:solidFill>
                <a:latin typeface="Calibri" panose="020F0502020204030204" pitchFamily="34" charset="0"/>
                <a:cs typeface="Calibri" panose="020F0502020204030204" pitchFamily="34" charset="0"/>
              </a:rPr>
              <a:t>For instance, “watched,” “watching,” and “watches” can all be normalized into “watch.” There are two major normalization methods:</a:t>
            </a:r>
          </a:p>
          <a:p>
            <a:pPr marL="342900" indent="-342900">
              <a:buFont typeface="+mj-lt"/>
              <a:buAutoNum type="arabicPeriod"/>
            </a:pPr>
            <a:r>
              <a:rPr lang="en-US" sz="1800" b="1" dirty="0">
                <a:solidFill>
                  <a:schemeClr val="tx1"/>
                </a:solidFill>
                <a:latin typeface="Calibri" panose="020F0502020204030204" pitchFamily="34" charset="0"/>
                <a:cs typeface="Calibri" panose="020F0502020204030204" pitchFamily="34" charset="0"/>
              </a:rPr>
              <a:t>Stemming</a:t>
            </a:r>
          </a:p>
          <a:p>
            <a:pPr marL="342900" indent="-342900">
              <a:buFont typeface="+mj-lt"/>
              <a:buAutoNum type="arabicPeriod"/>
            </a:pPr>
            <a:r>
              <a:rPr lang="en-US" sz="1800" b="1" dirty="0">
                <a:solidFill>
                  <a:schemeClr val="tx1"/>
                </a:solidFill>
                <a:latin typeface="Calibri" panose="020F0502020204030204" pitchFamily="34" charset="0"/>
                <a:cs typeface="Calibri" panose="020F0502020204030204" pitchFamily="34" charset="0"/>
              </a:rPr>
              <a:t>Lemmatization</a:t>
            </a:r>
          </a:p>
        </p:txBody>
      </p:sp>
    </p:spTree>
    <p:extLst>
      <p:ext uri="{BB962C8B-B14F-4D97-AF65-F5344CB8AC3E}">
        <p14:creationId xmlns:p14="http://schemas.microsoft.com/office/powerpoint/2010/main" val="2062285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BD80FC-9797-40B6-872B-124C8068F146}"/>
              </a:ext>
            </a:extLst>
          </p:cNvPr>
          <p:cNvSpPr>
            <a:spLocks noGrp="1"/>
          </p:cNvSpPr>
          <p:nvPr>
            <p:ph type="title"/>
          </p:nvPr>
        </p:nvSpPr>
        <p:spPr>
          <a:xfrm>
            <a:off x="1066800" y="752475"/>
            <a:ext cx="10058400" cy="1038687"/>
          </a:xfrm>
          <a:solidFill>
            <a:schemeClr val="accent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Autofit/>
          </a:bodyPr>
          <a:lstStyle/>
          <a:p>
            <a:pPr algn="ctr"/>
            <a:r>
              <a:rPr lang="en-US" sz="2600" dirty="0"/>
              <a:t>VECTORIZING TEXT</a:t>
            </a:r>
            <a:endParaRPr lang="en-IN" sz="2600" dirty="0"/>
          </a:p>
        </p:txBody>
      </p:sp>
      <p:sp>
        <p:nvSpPr>
          <p:cNvPr id="4" name="Content Placeholder 3">
            <a:extLst>
              <a:ext uri="{FF2B5EF4-FFF2-40B4-BE49-F238E27FC236}">
                <a16:creationId xmlns:a16="http://schemas.microsoft.com/office/drawing/2014/main" id="{0B889BAA-F80D-45D1-9D16-119F37B24123}"/>
              </a:ext>
            </a:extLst>
          </p:cNvPr>
          <p:cNvSpPr>
            <a:spLocks noGrp="1"/>
          </p:cNvSpPr>
          <p:nvPr>
            <p:ph idx="1"/>
          </p:nvPr>
        </p:nvSpPr>
        <p:spPr>
          <a:solidFill>
            <a:schemeClr val="bg1"/>
          </a:solidFill>
          <a:ln>
            <a:solidFill>
              <a:schemeClr val="accent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dk1"/>
          </a:lnRef>
          <a:fillRef idx="1">
            <a:schemeClr val="lt1"/>
          </a:fillRef>
          <a:effectRef idx="0">
            <a:schemeClr val="dk1"/>
          </a:effectRef>
          <a:fontRef idx="minor">
            <a:schemeClr val="dk1"/>
          </a:fontRef>
        </p:style>
        <p:txBody>
          <a:bodyPr numCol="1">
            <a:normAutofit/>
          </a:bodyPr>
          <a:lstStyle/>
          <a:p>
            <a:r>
              <a:rPr lang="en-US" sz="1800" b="1" dirty="0">
                <a:solidFill>
                  <a:schemeClr val="tx1"/>
                </a:solidFill>
                <a:latin typeface="Calibri" panose="020F0502020204030204" pitchFamily="34" charset="0"/>
                <a:cs typeface="Calibri" panose="020F0502020204030204" pitchFamily="34" charset="0"/>
              </a:rPr>
              <a:t>Vectorizing </a:t>
            </a:r>
            <a:r>
              <a:rPr lang="en-US" sz="1800" dirty="0">
                <a:solidFill>
                  <a:schemeClr val="tx1"/>
                </a:solidFill>
                <a:latin typeface="Calibri" panose="020F0502020204030204" pitchFamily="34" charset="0"/>
                <a:cs typeface="Calibri" panose="020F0502020204030204" pitchFamily="34" charset="0"/>
              </a:rPr>
              <a:t>is the process of encoding text as integers i.e. numeric form to create feature vectors so that machine learning algorithms can understand our data.</a:t>
            </a:r>
          </a:p>
          <a:p>
            <a:r>
              <a:rPr lang="en-US" sz="1800" dirty="0">
                <a:solidFill>
                  <a:schemeClr val="tx1"/>
                </a:solidFill>
                <a:latin typeface="Calibri" panose="020F0502020204030204" pitchFamily="34" charset="0"/>
                <a:cs typeface="Calibri" panose="020F0502020204030204" pitchFamily="34" charset="0"/>
              </a:rPr>
              <a:t>There are mainly two methods for vectorizing text:</a:t>
            </a:r>
          </a:p>
          <a:p>
            <a:pPr marL="342900" indent="-342900">
              <a:buFont typeface="+mj-lt"/>
              <a:buAutoNum type="arabicPeriod"/>
            </a:pPr>
            <a:r>
              <a:rPr lang="en-US" sz="1800" dirty="0">
                <a:solidFill>
                  <a:schemeClr val="tx1"/>
                </a:solidFill>
                <a:latin typeface="Calibri" panose="020F0502020204030204" pitchFamily="34" charset="0"/>
                <a:cs typeface="Calibri" panose="020F0502020204030204" pitchFamily="34" charset="0"/>
              </a:rPr>
              <a:t>Vectorizing Data: Bag-Of-Words</a:t>
            </a:r>
          </a:p>
          <a:p>
            <a:pPr marL="342900" indent="-342900">
              <a:buFont typeface="+mj-lt"/>
              <a:buAutoNum type="arabicPeriod"/>
            </a:pPr>
            <a:r>
              <a:rPr lang="en-US" sz="1800" dirty="0">
                <a:solidFill>
                  <a:schemeClr val="tx1"/>
                </a:solidFill>
                <a:latin typeface="Calibri" panose="020F0502020204030204" pitchFamily="34" charset="0"/>
                <a:cs typeface="Calibri" panose="020F0502020204030204" pitchFamily="34" charset="0"/>
              </a:rPr>
              <a:t>Vectorizing Data: TF-IDF</a:t>
            </a:r>
          </a:p>
          <a:p>
            <a:pPr marL="342900" indent="-342900">
              <a:buFont typeface="+mj-lt"/>
              <a:buAutoNum type="arabicPeriod"/>
            </a:pPr>
            <a:endParaRPr lang="en-US" sz="18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3605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837AC3-164A-4C1D-8098-6B4CBD5DB20D}"/>
              </a:ext>
            </a:extLst>
          </p:cNvPr>
          <p:cNvSpPr>
            <a:spLocks noGrp="1"/>
          </p:cNvSpPr>
          <p:nvPr>
            <p:ph type="title"/>
          </p:nvPr>
        </p:nvSpPr>
        <p:spPr>
          <a:xfrm>
            <a:off x="1066800" y="2624328"/>
            <a:ext cx="10058400" cy="1609344"/>
          </a:xfrm>
          <a:solidFill>
            <a:schemeClr val="accent1"/>
          </a:solidFill>
          <a:ln>
            <a:solidFill>
              <a:schemeClr val="tx1"/>
            </a:solidFill>
          </a:ln>
          <a:effectLst>
            <a:outerShdw blurRad="63500" sx="102000" sy="102000" algn="ctr"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a:lstStyle/>
          <a:p>
            <a:pPr algn="ctr"/>
            <a:r>
              <a:rPr lang="en-IN" spc="600" dirty="0"/>
              <a:t>THANK YOU</a:t>
            </a:r>
          </a:p>
        </p:txBody>
      </p:sp>
    </p:spTree>
    <p:extLst>
      <p:ext uri="{BB962C8B-B14F-4D97-AF65-F5344CB8AC3E}">
        <p14:creationId xmlns:p14="http://schemas.microsoft.com/office/powerpoint/2010/main" val="3866539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A69491F-38CA-4E33-97A3-74F407A8E498}"/>
              </a:ext>
            </a:extLst>
          </p:cNvPr>
          <p:cNvSpPr txBox="1">
            <a:spLocks/>
          </p:cNvSpPr>
          <p:nvPr/>
        </p:nvSpPr>
        <p:spPr>
          <a:xfrm>
            <a:off x="969265" y="2858251"/>
            <a:ext cx="4486656" cy="1141497"/>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800"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IN" sz="4400" b="1" spc="600" dirty="0"/>
              <a:t>INDEX</a:t>
            </a:r>
          </a:p>
        </p:txBody>
      </p:sp>
      <p:sp>
        <p:nvSpPr>
          <p:cNvPr id="4" name="Content Placeholder 2">
            <a:extLst>
              <a:ext uri="{FF2B5EF4-FFF2-40B4-BE49-F238E27FC236}">
                <a16:creationId xmlns:a16="http://schemas.microsoft.com/office/drawing/2014/main" id="{7B24C91A-23B0-497C-ABC1-9EAEC9BA02C6}"/>
              </a:ext>
            </a:extLst>
          </p:cNvPr>
          <p:cNvSpPr txBox="1">
            <a:spLocks/>
          </p:cNvSpPr>
          <p:nvPr/>
        </p:nvSpPr>
        <p:spPr>
          <a:xfrm>
            <a:off x="6736081" y="804671"/>
            <a:ext cx="4815840" cy="5248656"/>
          </a:xfrm>
          <a:prstGeom prst="rect">
            <a:avLst/>
          </a:prstGeom>
        </p:spPr>
        <p:style>
          <a:lnRef idx="2">
            <a:schemeClr val="dk1"/>
          </a:lnRef>
          <a:fillRef idx="1">
            <a:schemeClr val="lt1"/>
          </a:fillRef>
          <a:effectRef idx="0">
            <a:schemeClr val="dk1"/>
          </a:effectRef>
          <a:fontRef idx="minor">
            <a:schemeClr val="dk1"/>
          </a:fontRef>
        </p:style>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dk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dk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dk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dk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dk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dk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dk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dk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dk1"/>
                </a:solidFill>
                <a:latin typeface="+mn-lt"/>
                <a:ea typeface="+mn-ea"/>
                <a:cs typeface="+mn-cs"/>
              </a:defRPr>
            </a:lvl9pPr>
          </a:lstStyle>
          <a:p>
            <a:pPr marL="457200" indent="-457200">
              <a:lnSpc>
                <a:spcPct val="150000"/>
              </a:lnSpc>
              <a:buFont typeface="+mj-lt"/>
              <a:buAutoNum type="arabicPeriod"/>
            </a:pPr>
            <a:r>
              <a:rPr lang="en-IN" b="1" spc="300" dirty="0">
                <a:latin typeface="Agency FB" panose="020B0503020202020204" pitchFamily="34" charset="0"/>
              </a:rPr>
              <a:t>WHAT IS SENTIMENT ANALYSIS?</a:t>
            </a:r>
          </a:p>
          <a:p>
            <a:pPr marL="457200" indent="-457200">
              <a:lnSpc>
                <a:spcPct val="150000"/>
              </a:lnSpc>
              <a:buFont typeface="+mj-lt"/>
              <a:buAutoNum type="arabicPeriod"/>
            </a:pPr>
            <a:r>
              <a:rPr lang="en-IN" b="1" spc="300" dirty="0">
                <a:latin typeface="Agency FB" panose="020B0503020202020204" pitchFamily="34" charset="0"/>
              </a:rPr>
              <a:t>THE PROBLEM OF SENTIMENT ANALYSIS</a:t>
            </a:r>
          </a:p>
          <a:p>
            <a:pPr marL="457200" indent="-457200">
              <a:lnSpc>
                <a:spcPct val="150000"/>
              </a:lnSpc>
              <a:buFont typeface="+mj-lt"/>
              <a:buAutoNum type="arabicPeriod"/>
            </a:pPr>
            <a:r>
              <a:rPr lang="en-IN" b="1" spc="300" dirty="0">
                <a:latin typeface="Agency FB" panose="020B0503020202020204" pitchFamily="34" charset="0"/>
              </a:rPr>
              <a:t>SENTIMENT CLASSIFICATION</a:t>
            </a:r>
          </a:p>
          <a:p>
            <a:pPr marL="457200" indent="-457200">
              <a:lnSpc>
                <a:spcPct val="150000"/>
              </a:lnSpc>
              <a:buFont typeface="+mj-lt"/>
              <a:buAutoNum type="arabicPeriod"/>
            </a:pPr>
            <a:r>
              <a:rPr lang="en-IN" b="1" spc="300" dirty="0">
                <a:latin typeface="Agency FB" panose="020B0503020202020204" pitchFamily="34" charset="0"/>
              </a:rPr>
              <a:t>NLP</a:t>
            </a:r>
          </a:p>
          <a:p>
            <a:pPr marL="457200" indent="-457200">
              <a:lnSpc>
                <a:spcPct val="150000"/>
              </a:lnSpc>
              <a:buFont typeface="+mj-lt"/>
              <a:buAutoNum type="arabicPeriod"/>
            </a:pPr>
            <a:r>
              <a:rPr lang="en-IN" b="1" spc="300" dirty="0">
                <a:latin typeface="Agency FB" panose="020B0503020202020204" pitchFamily="34" charset="0"/>
              </a:rPr>
              <a:t>SUMMARY</a:t>
            </a:r>
          </a:p>
          <a:p>
            <a:pPr marL="457200" indent="-457200">
              <a:lnSpc>
                <a:spcPct val="150000"/>
              </a:lnSpc>
              <a:buFont typeface="+mj-lt"/>
              <a:buAutoNum type="arabicPeriod"/>
            </a:pPr>
            <a:endParaRPr lang="en-IN" b="1" spc="300" dirty="0">
              <a:latin typeface="Agency FB" panose="020B0503020202020204" pitchFamily="34" charset="0"/>
            </a:endParaRPr>
          </a:p>
          <a:p>
            <a:pPr marL="457200" indent="-457200">
              <a:buFont typeface="+mj-lt"/>
              <a:buAutoNum type="arabicPeriod"/>
            </a:pPr>
            <a:endParaRPr lang="en-IN" dirty="0"/>
          </a:p>
          <a:p>
            <a:pPr marL="457200" indent="-457200">
              <a:buFont typeface="+mj-lt"/>
              <a:buAutoNum type="arabicPeriod"/>
            </a:pPr>
            <a:endParaRPr lang="en-IN" dirty="0"/>
          </a:p>
          <a:p>
            <a:pPr marL="457200" indent="-457200">
              <a:buFont typeface="+mj-lt"/>
              <a:buAutoNum type="arabicPeriod"/>
            </a:pPr>
            <a:endParaRPr lang="en-IN" dirty="0"/>
          </a:p>
          <a:p>
            <a:pPr marL="457200" indent="-457200">
              <a:buFont typeface="+mj-lt"/>
              <a:buAutoNum type="arabicPeriod"/>
            </a:pPr>
            <a:endParaRPr lang="en-IN" dirty="0"/>
          </a:p>
          <a:p>
            <a:pPr marL="457200" indent="-457200">
              <a:buFont typeface="+mj-lt"/>
              <a:buAutoNum type="arabicPeriod"/>
            </a:pPr>
            <a:endParaRPr lang="en-IN" dirty="0"/>
          </a:p>
        </p:txBody>
      </p:sp>
      <p:sp>
        <p:nvSpPr>
          <p:cNvPr id="5" name="Arrow: Right 4">
            <a:extLst>
              <a:ext uri="{FF2B5EF4-FFF2-40B4-BE49-F238E27FC236}">
                <a16:creationId xmlns:a16="http://schemas.microsoft.com/office/drawing/2014/main" id="{CD42D498-0C04-4EBC-A40C-DB09017B7B08}"/>
              </a:ext>
            </a:extLst>
          </p:cNvPr>
          <p:cNvSpPr/>
          <p:nvPr/>
        </p:nvSpPr>
        <p:spPr>
          <a:xfrm>
            <a:off x="5610225" y="3228975"/>
            <a:ext cx="952500" cy="400050"/>
          </a:xfrm>
          <a:prstGeom prst="rightArrow">
            <a:avLst>
              <a:gd name="adj1" fmla="val 50000"/>
              <a:gd name="adj2" fmla="val 59524"/>
            </a:avLst>
          </a:prstGeom>
          <a:solidFill>
            <a:schemeClr val="bg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964631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BD80FC-9797-40B6-872B-124C8068F146}"/>
              </a:ext>
            </a:extLst>
          </p:cNvPr>
          <p:cNvSpPr>
            <a:spLocks noGrp="1"/>
          </p:cNvSpPr>
          <p:nvPr>
            <p:ph type="title"/>
          </p:nvPr>
        </p:nvSpPr>
        <p:spPr>
          <a:xfrm>
            <a:off x="1066800" y="752475"/>
            <a:ext cx="10058400" cy="1038687"/>
          </a:xfrm>
          <a:solidFill>
            <a:schemeClr val="accent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Autofit/>
          </a:bodyPr>
          <a:lstStyle/>
          <a:p>
            <a:pPr algn="ctr"/>
            <a:r>
              <a:rPr lang="en-US" sz="2600" dirty="0"/>
              <a:t>SENTIMENT ANALYSIS</a:t>
            </a:r>
            <a:endParaRPr lang="en-IN" sz="2600" dirty="0"/>
          </a:p>
        </p:txBody>
      </p:sp>
      <p:sp>
        <p:nvSpPr>
          <p:cNvPr id="4" name="Content Placeholder 3">
            <a:extLst>
              <a:ext uri="{FF2B5EF4-FFF2-40B4-BE49-F238E27FC236}">
                <a16:creationId xmlns:a16="http://schemas.microsoft.com/office/drawing/2014/main" id="{0B889BAA-F80D-45D1-9D16-119F37B24123}"/>
              </a:ext>
            </a:extLst>
          </p:cNvPr>
          <p:cNvSpPr>
            <a:spLocks noGrp="1"/>
          </p:cNvSpPr>
          <p:nvPr>
            <p:ph idx="1"/>
          </p:nvPr>
        </p:nvSpPr>
        <p:spPr>
          <a:solidFill>
            <a:schemeClr val="bg1"/>
          </a:solidFill>
          <a:ln>
            <a:solidFill>
              <a:schemeClr val="accent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dk1"/>
          </a:lnRef>
          <a:fillRef idx="1">
            <a:schemeClr val="lt1"/>
          </a:fillRef>
          <a:effectRef idx="0">
            <a:schemeClr val="dk1"/>
          </a:effectRef>
          <a:fontRef idx="minor">
            <a:schemeClr val="dk1"/>
          </a:fontRef>
        </p:style>
        <p:txBody>
          <a:bodyPr numCol="1">
            <a:normAutofit/>
          </a:bodyPr>
          <a:lstStyle/>
          <a:p>
            <a:pPr marL="0" indent="0">
              <a:buNone/>
            </a:pPr>
            <a:endParaRPr lang="en-US" sz="2200" b="1" spc="300" dirty="0">
              <a:solidFill>
                <a:schemeClr val="accent1">
                  <a:lumMod val="50000"/>
                </a:schemeClr>
              </a:solidFill>
              <a:latin typeface="Bahnschrift Condensed" panose="020B0502040204020203" pitchFamily="34" charset="0"/>
            </a:endParaRPr>
          </a:p>
          <a:p>
            <a:pPr marL="0" indent="0">
              <a:buNone/>
            </a:pPr>
            <a:endParaRPr lang="en-US" sz="2200" b="1" spc="300" dirty="0">
              <a:solidFill>
                <a:schemeClr val="accent1">
                  <a:lumMod val="50000"/>
                </a:schemeClr>
              </a:solidFill>
              <a:latin typeface="Bahnschrift Condensed" panose="020B0502040204020203" pitchFamily="34" charset="0"/>
            </a:endParaRPr>
          </a:p>
        </p:txBody>
      </p:sp>
      <p:pic>
        <p:nvPicPr>
          <p:cNvPr id="5" name="Picture 4">
            <a:extLst>
              <a:ext uri="{FF2B5EF4-FFF2-40B4-BE49-F238E27FC236}">
                <a16:creationId xmlns:a16="http://schemas.microsoft.com/office/drawing/2014/main" id="{C8F63066-1280-45D3-9A34-77E4190F19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2114550"/>
            <a:ext cx="7620000" cy="3990975"/>
          </a:xfrm>
          <a:prstGeom prst="rect">
            <a:avLst/>
          </a:prstGeom>
        </p:spPr>
      </p:pic>
    </p:spTree>
    <p:extLst>
      <p:ext uri="{BB962C8B-B14F-4D97-AF65-F5344CB8AC3E}">
        <p14:creationId xmlns:p14="http://schemas.microsoft.com/office/powerpoint/2010/main" val="816530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BD80FC-9797-40B6-872B-124C8068F146}"/>
              </a:ext>
            </a:extLst>
          </p:cNvPr>
          <p:cNvSpPr>
            <a:spLocks noGrp="1"/>
          </p:cNvSpPr>
          <p:nvPr>
            <p:ph type="title"/>
          </p:nvPr>
        </p:nvSpPr>
        <p:spPr>
          <a:xfrm>
            <a:off x="1066800" y="752475"/>
            <a:ext cx="10058400" cy="1038687"/>
          </a:xfrm>
          <a:solidFill>
            <a:schemeClr val="accent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Autofit/>
          </a:bodyPr>
          <a:lstStyle/>
          <a:p>
            <a:pPr algn="ctr"/>
            <a:r>
              <a:rPr lang="en-US" sz="2600" dirty="0"/>
              <a:t>WHAT IS SENTIMENT ANALYSIS?</a:t>
            </a:r>
            <a:endParaRPr lang="en-IN" sz="2600" dirty="0"/>
          </a:p>
        </p:txBody>
      </p:sp>
      <p:sp>
        <p:nvSpPr>
          <p:cNvPr id="4" name="Content Placeholder 3">
            <a:extLst>
              <a:ext uri="{FF2B5EF4-FFF2-40B4-BE49-F238E27FC236}">
                <a16:creationId xmlns:a16="http://schemas.microsoft.com/office/drawing/2014/main" id="{0B889BAA-F80D-45D1-9D16-119F37B24123}"/>
              </a:ext>
            </a:extLst>
          </p:cNvPr>
          <p:cNvSpPr>
            <a:spLocks noGrp="1"/>
          </p:cNvSpPr>
          <p:nvPr>
            <p:ph idx="1"/>
          </p:nvPr>
        </p:nvSpPr>
        <p:spPr>
          <a:solidFill>
            <a:schemeClr val="bg1"/>
          </a:solidFill>
          <a:ln>
            <a:solidFill>
              <a:schemeClr val="accent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dk1"/>
          </a:lnRef>
          <a:fillRef idx="1">
            <a:schemeClr val="lt1"/>
          </a:fillRef>
          <a:effectRef idx="0">
            <a:schemeClr val="dk1"/>
          </a:effectRef>
          <a:fontRef idx="minor">
            <a:schemeClr val="dk1"/>
          </a:fontRef>
        </p:style>
        <p:txBody>
          <a:bodyPr numCol="2">
            <a:normAutofit/>
          </a:bodyPr>
          <a:lstStyle/>
          <a:p>
            <a:r>
              <a:rPr lang="en-US" sz="1800" b="1" dirty="0">
                <a:solidFill>
                  <a:schemeClr val="tx1"/>
                </a:solidFill>
                <a:latin typeface="Calibri" panose="020F0502020204030204" pitchFamily="34" charset="0"/>
                <a:cs typeface="Calibri" panose="020F0502020204030204" pitchFamily="34" charset="0"/>
              </a:rPr>
              <a:t>Sentiment analysis is a vital topic in the field of NLP. It has easily become one of the hottest topics in the field because of its relevance and the number of business problems it is solving and has been able to answer. </a:t>
            </a:r>
          </a:p>
          <a:p>
            <a:r>
              <a:rPr lang="en-US" sz="1800" b="1" dirty="0">
                <a:solidFill>
                  <a:schemeClr val="tx1"/>
                </a:solidFill>
                <a:latin typeface="Calibri" panose="020F0502020204030204" pitchFamily="34" charset="0"/>
                <a:cs typeface="Calibri" panose="020F0502020204030204" pitchFamily="34" charset="0"/>
              </a:rPr>
              <a:t>Sentiment analysis or sentiment classification fall into the broad category of text classification tasks where you are supplied with a phrase, or a list of phrases and your classifier is supposed to tell if the sentiment behind that is positive, negative or neutral. </a:t>
            </a:r>
          </a:p>
          <a:p>
            <a:endParaRPr lang="en-US" sz="1800" b="1" dirty="0">
              <a:solidFill>
                <a:schemeClr val="tx1"/>
              </a:solidFill>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03D0AF33-A1EC-416C-974F-16A5CD5DFA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8788" y="2121408"/>
            <a:ext cx="3829826" cy="3444781"/>
          </a:xfrm>
          <a:prstGeom prst="rect">
            <a:avLst/>
          </a:prstGeom>
        </p:spPr>
      </p:pic>
    </p:spTree>
    <p:extLst>
      <p:ext uri="{BB962C8B-B14F-4D97-AF65-F5344CB8AC3E}">
        <p14:creationId xmlns:p14="http://schemas.microsoft.com/office/powerpoint/2010/main" val="1859477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BD80FC-9797-40B6-872B-124C8068F146}"/>
              </a:ext>
            </a:extLst>
          </p:cNvPr>
          <p:cNvSpPr>
            <a:spLocks noGrp="1"/>
          </p:cNvSpPr>
          <p:nvPr>
            <p:ph type="title"/>
          </p:nvPr>
        </p:nvSpPr>
        <p:spPr>
          <a:xfrm>
            <a:off x="1066800" y="752475"/>
            <a:ext cx="10058400" cy="1038687"/>
          </a:xfrm>
          <a:solidFill>
            <a:schemeClr val="accent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Autofit/>
          </a:bodyPr>
          <a:lstStyle/>
          <a:p>
            <a:pPr algn="ctr"/>
            <a:r>
              <a:rPr lang="en-US" sz="2600" dirty="0"/>
              <a:t>WHY?</a:t>
            </a:r>
            <a:endParaRPr lang="en-IN" sz="2600" dirty="0"/>
          </a:p>
        </p:txBody>
      </p:sp>
      <p:sp>
        <p:nvSpPr>
          <p:cNvPr id="4" name="Content Placeholder 3">
            <a:extLst>
              <a:ext uri="{FF2B5EF4-FFF2-40B4-BE49-F238E27FC236}">
                <a16:creationId xmlns:a16="http://schemas.microsoft.com/office/drawing/2014/main" id="{0B889BAA-F80D-45D1-9D16-119F37B24123}"/>
              </a:ext>
            </a:extLst>
          </p:cNvPr>
          <p:cNvSpPr>
            <a:spLocks noGrp="1"/>
          </p:cNvSpPr>
          <p:nvPr>
            <p:ph idx="1"/>
          </p:nvPr>
        </p:nvSpPr>
        <p:spPr>
          <a:solidFill>
            <a:schemeClr val="bg1"/>
          </a:solidFill>
          <a:ln>
            <a:solidFill>
              <a:schemeClr val="accent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dk1"/>
          </a:lnRef>
          <a:fillRef idx="1">
            <a:schemeClr val="lt1"/>
          </a:fillRef>
          <a:effectRef idx="0">
            <a:schemeClr val="dk1"/>
          </a:effectRef>
          <a:fontRef idx="minor">
            <a:schemeClr val="dk1"/>
          </a:fontRef>
        </p:style>
        <p:txBody>
          <a:bodyPr numCol="1">
            <a:normAutofit/>
          </a:bodyPr>
          <a:lstStyle/>
          <a:p>
            <a:r>
              <a:rPr lang="en-US" b="1" dirty="0">
                <a:solidFill>
                  <a:schemeClr val="tx1"/>
                </a:solidFill>
                <a:latin typeface="Calibri" panose="020F0502020204030204" pitchFamily="34" charset="0"/>
                <a:cs typeface="Calibri" panose="020F0502020204030204" pitchFamily="34" charset="0"/>
              </a:rPr>
              <a:t>The promise of machine learning has shown many stunning results in a wide variety of fields. Natural language processing is no exception of it, and it is one of those fields where machine learning has been able to show general artificial intelligence (partially) achieving some brilliant results for genuinely complicated tasks.</a:t>
            </a:r>
          </a:p>
          <a:p>
            <a:r>
              <a:rPr lang="en-US" b="1" dirty="0">
                <a:solidFill>
                  <a:schemeClr val="tx1"/>
                </a:solidFill>
                <a:latin typeface="Calibri" panose="020F0502020204030204" pitchFamily="34" charset="0"/>
                <a:cs typeface="Calibri" panose="020F0502020204030204" pitchFamily="34" charset="0"/>
              </a:rPr>
              <a:t> There are a lot of uses for sentiment analysis, such as understanding how stock traders feel about a particular company by using social media data or aggregating reviews,  movie reviews and twitter review so on.</a:t>
            </a:r>
          </a:p>
        </p:txBody>
      </p:sp>
    </p:spTree>
    <p:extLst>
      <p:ext uri="{BB962C8B-B14F-4D97-AF65-F5344CB8AC3E}">
        <p14:creationId xmlns:p14="http://schemas.microsoft.com/office/powerpoint/2010/main" val="3928275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BD80FC-9797-40B6-872B-124C8068F146}"/>
              </a:ext>
            </a:extLst>
          </p:cNvPr>
          <p:cNvSpPr>
            <a:spLocks noGrp="1"/>
          </p:cNvSpPr>
          <p:nvPr>
            <p:ph type="title"/>
          </p:nvPr>
        </p:nvSpPr>
        <p:spPr>
          <a:xfrm>
            <a:off x="1066800" y="752475"/>
            <a:ext cx="10058400" cy="1038687"/>
          </a:xfrm>
          <a:solidFill>
            <a:schemeClr val="accent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Autofit/>
          </a:bodyPr>
          <a:lstStyle/>
          <a:p>
            <a:pPr algn="ctr"/>
            <a:r>
              <a:rPr lang="en-US" sz="2600" dirty="0"/>
              <a:t>EXAMPLE</a:t>
            </a:r>
            <a:endParaRPr lang="en-IN" sz="2600" dirty="0"/>
          </a:p>
        </p:txBody>
      </p:sp>
      <p:graphicFrame>
        <p:nvGraphicFramePr>
          <p:cNvPr id="2" name="Content Placeholder 1">
            <a:extLst>
              <a:ext uri="{FF2B5EF4-FFF2-40B4-BE49-F238E27FC236}">
                <a16:creationId xmlns:a16="http://schemas.microsoft.com/office/drawing/2014/main" id="{D3AE41E3-2DE3-45F9-BE5A-1867DBD06217}"/>
              </a:ext>
            </a:extLst>
          </p:cNvPr>
          <p:cNvGraphicFramePr>
            <a:graphicFrameLocks noGrp="1"/>
          </p:cNvGraphicFramePr>
          <p:nvPr>
            <p:ph idx="1"/>
            <p:extLst>
              <p:ext uri="{D42A27DB-BD31-4B8C-83A1-F6EECF244321}">
                <p14:modId xmlns:p14="http://schemas.microsoft.com/office/powerpoint/2010/main" val="1514030791"/>
              </p:ext>
            </p:extLst>
          </p:nvPr>
        </p:nvGraphicFramePr>
        <p:xfrm>
          <a:off x="1069848" y="2121408"/>
          <a:ext cx="10058400" cy="40507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90096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BD80FC-9797-40B6-872B-124C8068F146}"/>
              </a:ext>
            </a:extLst>
          </p:cNvPr>
          <p:cNvSpPr>
            <a:spLocks noGrp="1"/>
          </p:cNvSpPr>
          <p:nvPr>
            <p:ph type="title"/>
          </p:nvPr>
        </p:nvSpPr>
        <p:spPr>
          <a:xfrm>
            <a:off x="1066800" y="752475"/>
            <a:ext cx="10058400" cy="1038687"/>
          </a:xfrm>
          <a:solidFill>
            <a:schemeClr val="accent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Autofit/>
          </a:bodyPr>
          <a:lstStyle/>
          <a:p>
            <a:pPr algn="ctr"/>
            <a:r>
              <a:rPr lang="en-US" sz="2600" dirty="0"/>
              <a:t>NLP</a:t>
            </a:r>
            <a:endParaRPr lang="en-IN" sz="2600" dirty="0"/>
          </a:p>
        </p:txBody>
      </p:sp>
      <p:sp>
        <p:nvSpPr>
          <p:cNvPr id="4" name="Content Placeholder 3">
            <a:extLst>
              <a:ext uri="{FF2B5EF4-FFF2-40B4-BE49-F238E27FC236}">
                <a16:creationId xmlns:a16="http://schemas.microsoft.com/office/drawing/2014/main" id="{0B889BAA-F80D-45D1-9D16-119F37B24123}"/>
              </a:ext>
            </a:extLst>
          </p:cNvPr>
          <p:cNvSpPr>
            <a:spLocks noGrp="1"/>
          </p:cNvSpPr>
          <p:nvPr>
            <p:ph idx="1"/>
          </p:nvPr>
        </p:nvSpPr>
        <p:spPr>
          <a:solidFill>
            <a:schemeClr val="bg1"/>
          </a:solidFill>
          <a:ln>
            <a:solidFill>
              <a:schemeClr val="accent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dk1"/>
          </a:lnRef>
          <a:fillRef idx="1">
            <a:schemeClr val="lt1"/>
          </a:fillRef>
          <a:effectRef idx="0">
            <a:schemeClr val="dk1"/>
          </a:effectRef>
          <a:fontRef idx="minor">
            <a:schemeClr val="dk1"/>
          </a:fontRef>
        </p:style>
        <p:txBody>
          <a:bodyPr numCol="2">
            <a:normAutofit/>
          </a:bodyPr>
          <a:lstStyle/>
          <a:p>
            <a:r>
              <a:rPr lang="en-US" sz="1800" b="1" dirty="0">
                <a:solidFill>
                  <a:schemeClr val="tx1"/>
                </a:solidFill>
                <a:latin typeface="Calibri" panose="020F0502020204030204" pitchFamily="34" charset="0"/>
                <a:cs typeface="Calibri" panose="020F0502020204030204" pitchFamily="34" charset="0"/>
              </a:rPr>
              <a:t>Natural Language Processing, or NLP for short, is broadly defined as the automatic manipulation of natural language, like speech and text, by software.</a:t>
            </a:r>
          </a:p>
          <a:p>
            <a:r>
              <a:rPr lang="en-US" sz="1800" b="1" dirty="0">
                <a:solidFill>
                  <a:schemeClr val="tx1"/>
                </a:solidFill>
                <a:latin typeface="Calibri" panose="020F0502020204030204" pitchFamily="34" charset="0"/>
                <a:cs typeface="Calibri" panose="020F0502020204030204" pitchFamily="34" charset="0"/>
              </a:rPr>
              <a:t>As machine learning practitioners interested in working with text data, we are concerned with the tools and methods from the field of Natural Language Processing.</a:t>
            </a:r>
          </a:p>
          <a:p>
            <a:endParaRPr lang="en-US" sz="1800" b="1" dirty="0">
              <a:solidFill>
                <a:schemeClr val="tx1"/>
              </a:solidFill>
              <a:latin typeface="Calibri" panose="020F0502020204030204" pitchFamily="34" charset="0"/>
              <a:cs typeface="Calibri" panose="020F0502020204030204" pitchFamily="34" charset="0"/>
            </a:endParaRPr>
          </a:p>
          <a:p>
            <a:pPr marL="0" indent="0">
              <a:buNone/>
            </a:pPr>
            <a:endParaRPr lang="en-US" sz="1800" b="1" dirty="0">
              <a:solidFill>
                <a:schemeClr val="tx1"/>
              </a:solidFill>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1BA1325F-8E3C-4992-B876-1D0D12D117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3045" y="2251244"/>
            <a:ext cx="4571999" cy="3791120"/>
          </a:xfrm>
          <a:prstGeom prst="rect">
            <a:avLst/>
          </a:prstGeom>
        </p:spPr>
      </p:pic>
    </p:spTree>
    <p:extLst>
      <p:ext uri="{BB962C8B-B14F-4D97-AF65-F5344CB8AC3E}">
        <p14:creationId xmlns:p14="http://schemas.microsoft.com/office/powerpoint/2010/main" val="2053721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BD80FC-9797-40B6-872B-124C8068F146}"/>
              </a:ext>
            </a:extLst>
          </p:cNvPr>
          <p:cNvSpPr>
            <a:spLocks noGrp="1"/>
          </p:cNvSpPr>
          <p:nvPr>
            <p:ph type="title"/>
          </p:nvPr>
        </p:nvSpPr>
        <p:spPr>
          <a:xfrm>
            <a:off x="1066800" y="752475"/>
            <a:ext cx="10058400" cy="1038687"/>
          </a:xfrm>
          <a:solidFill>
            <a:schemeClr val="accent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Autofit/>
          </a:bodyPr>
          <a:lstStyle/>
          <a:p>
            <a:pPr algn="ctr"/>
            <a:r>
              <a:rPr lang="en-US" sz="2600" dirty="0"/>
              <a:t>NLP IN REAL LIFE</a:t>
            </a:r>
            <a:endParaRPr lang="en-IN" sz="2600" dirty="0"/>
          </a:p>
        </p:txBody>
      </p:sp>
      <p:sp>
        <p:nvSpPr>
          <p:cNvPr id="4" name="Content Placeholder 3">
            <a:extLst>
              <a:ext uri="{FF2B5EF4-FFF2-40B4-BE49-F238E27FC236}">
                <a16:creationId xmlns:a16="http://schemas.microsoft.com/office/drawing/2014/main" id="{0B889BAA-F80D-45D1-9D16-119F37B24123}"/>
              </a:ext>
            </a:extLst>
          </p:cNvPr>
          <p:cNvSpPr>
            <a:spLocks noGrp="1"/>
          </p:cNvSpPr>
          <p:nvPr>
            <p:ph idx="1"/>
          </p:nvPr>
        </p:nvSpPr>
        <p:spPr>
          <a:solidFill>
            <a:schemeClr val="bg1"/>
          </a:solidFill>
          <a:ln>
            <a:solidFill>
              <a:schemeClr val="accent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dk1"/>
          </a:lnRef>
          <a:fillRef idx="1">
            <a:schemeClr val="lt1"/>
          </a:fillRef>
          <a:effectRef idx="0">
            <a:schemeClr val="dk1"/>
          </a:effectRef>
          <a:fontRef idx="minor">
            <a:schemeClr val="dk1"/>
          </a:fontRef>
        </p:style>
        <p:txBody>
          <a:bodyPr numCol="1">
            <a:normAutofit fontScale="92500" lnSpcReduction="20000"/>
          </a:bodyPr>
          <a:lstStyle/>
          <a:p>
            <a:r>
              <a:rPr lang="en-US" sz="1800" b="1" dirty="0">
                <a:solidFill>
                  <a:schemeClr val="tx1"/>
                </a:solidFill>
                <a:latin typeface="Calibri" panose="020F0502020204030204" pitchFamily="34" charset="0"/>
                <a:cs typeface="Calibri" panose="020F0502020204030204" pitchFamily="34" charset="0"/>
              </a:rPr>
              <a:t>Information Retrieval(Google finds relevant and similar results).</a:t>
            </a:r>
          </a:p>
          <a:p>
            <a:r>
              <a:rPr lang="en-US" sz="1800" b="1" dirty="0">
                <a:solidFill>
                  <a:schemeClr val="tx1"/>
                </a:solidFill>
                <a:latin typeface="Calibri" panose="020F0502020204030204" pitchFamily="34" charset="0"/>
                <a:cs typeface="Calibri" panose="020F0502020204030204" pitchFamily="34" charset="0"/>
              </a:rPr>
              <a:t>Information Extraction(Gmail structures events from emails).</a:t>
            </a:r>
          </a:p>
          <a:p>
            <a:r>
              <a:rPr lang="en-US" sz="1800" b="1" dirty="0">
                <a:solidFill>
                  <a:schemeClr val="tx1"/>
                </a:solidFill>
                <a:latin typeface="Calibri" panose="020F0502020204030204" pitchFamily="34" charset="0"/>
                <a:cs typeface="Calibri" panose="020F0502020204030204" pitchFamily="34" charset="0"/>
              </a:rPr>
              <a:t>Machine Translation(Google Translate translates language from one language to another).</a:t>
            </a:r>
          </a:p>
          <a:p>
            <a:r>
              <a:rPr lang="en-US" sz="1800" b="1" dirty="0">
                <a:solidFill>
                  <a:schemeClr val="tx1"/>
                </a:solidFill>
                <a:latin typeface="Calibri" panose="020F0502020204030204" pitchFamily="34" charset="0"/>
                <a:cs typeface="Calibri" panose="020F0502020204030204" pitchFamily="34" charset="0"/>
              </a:rPr>
              <a:t>Text Simplification(Re </a:t>
            </a:r>
            <a:r>
              <a:rPr lang="en-US" sz="1800" b="1" dirty="0" err="1">
                <a:solidFill>
                  <a:schemeClr val="tx1"/>
                </a:solidFill>
                <a:latin typeface="Calibri" panose="020F0502020204030204" pitchFamily="34" charset="0"/>
                <a:cs typeface="Calibri" panose="020F0502020204030204" pitchFamily="34" charset="0"/>
              </a:rPr>
              <a:t>wordify</a:t>
            </a:r>
            <a:r>
              <a:rPr lang="en-US" sz="1800" b="1" dirty="0">
                <a:solidFill>
                  <a:schemeClr val="tx1"/>
                </a:solidFill>
                <a:latin typeface="Calibri" panose="020F0502020204030204" pitchFamily="34" charset="0"/>
                <a:cs typeface="Calibri" panose="020F0502020204030204" pitchFamily="34" charset="0"/>
              </a:rPr>
              <a:t> simplifies the meaning of sentences). </a:t>
            </a:r>
          </a:p>
          <a:p>
            <a:r>
              <a:rPr lang="en-US" sz="1800" b="1" dirty="0">
                <a:solidFill>
                  <a:schemeClr val="tx1"/>
                </a:solidFill>
                <a:latin typeface="Calibri" panose="020F0502020204030204" pitchFamily="34" charset="0"/>
                <a:cs typeface="Calibri" panose="020F0502020204030204" pitchFamily="34" charset="0"/>
              </a:rPr>
              <a:t>Sentiment Analysis(Hater News gives us the sentiment of the user).</a:t>
            </a:r>
          </a:p>
          <a:p>
            <a:r>
              <a:rPr lang="en-US" sz="1800" b="1" dirty="0">
                <a:solidFill>
                  <a:schemeClr val="tx1"/>
                </a:solidFill>
                <a:latin typeface="Calibri" panose="020F0502020204030204" pitchFamily="34" charset="0"/>
                <a:cs typeface="Calibri" panose="020F0502020204030204" pitchFamily="34" charset="0"/>
              </a:rPr>
              <a:t>Text Summarization(Summary or Reddit’s auto </a:t>
            </a:r>
            <a:r>
              <a:rPr lang="en-US" sz="1800" b="1" dirty="0" err="1">
                <a:solidFill>
                  <a:schemeClr val="tx1"/>
                </a:solidFill>
                <a:latin typeface="Calibri" panose="020F0502020204030204" pitchFamily="34" charset="0"/>
                <a:cs typeface="Calibri" panose="020F0502020204030204" pitchFamily="34" charset="0"/>
              </a:rPr>
              <a:t>tldr</a:t>
            </a:r>
            <a:r>
              <a:rPr lang="en-US" sz="1800" b="1" dirty="0">
                <a:solidFill>
                  <a:schemeClr val="tx1"/>
                </a:solidFill>
                <a:latin typeface="Calibri" panose="020F0502020204030204" pitchFamily="34" charset="0"/>
                <a:cs typeface="Calibri" panose="020F0502020204030204" pitchFamily="34" charset="0"/>
              </a:rPr>
              <a:t> gives a summary of sentences).</a:t>
            </a:r>
          </a:p>
          <a:p>
            <a:r>
              <a:rPr lang="en-US" sz="1800" b="1" dirty="0">
                <a:solidFill>
                  <a:schemeClr val="tx1"/>
                </a:solidFill>
                <a:latin typeface="Calibri" panose="020F0502020204030204" pitchFamily="34" charset="0"/>
                <a:cs typeface="Calibri" panose="020F0502020204030204" pitchFamily="34" charset="0"/>
              </a:rPr>
              <a:t>Spam Filter(Gmail filters spam emails separately).</a:t>
            </a:r>
          </a:p>
          <a:p>
            <a:r>
              <a:rPr lang="en-US" sz="1800" b="1" dirty="0">
                <a:solidFill>
                  <a:schemeClr val="tx1"/>
                </a:solidFill>
                <a:latin typeface="Calibri" panose="020F0502020204030204" pitchFamily="34" charset="0"/>
                <a:cs typeface="Calibri" panose="020F0502020204030204" pitchFamily="34" charset="0"/>
              </a:rPr>
              <a:t>Auto-Predict(Google Search predicts user search results).</a:t>
            </a:r>
          </a:p>
          <a:p>
            <a:r>
              <a:rPr lang="en-US" sz="1800" b="1" dirty="0">
                <a:solidFill>
                  <a:schemeClr val="tx1"/>
                </a:solidFill>
                <a:latin typeface="Calibri" panose="020F0502020204030204" pitchFamily="34" charset="0"/>
                <a:cs typeface="Calibri" panose="020F0502020204030204" pitchFamily="34" charset="0"/>
              </a:rPr>
              <a:t>Auto-Correct(Google Keyboard and Grammarly correct words otherwise spelled wrong).</a:t>
            </a:r>
          </a:p>
          <a:p>
            <a:r>
              <a:rPr lang="en-US" sz="1800" b="1" dirty="0">
                <a:solidFill>
                  <a:schemeClr val="tx1"/>
                </a:solidFill>
                <a:latin typeface="Calibri" panose="020F0502020204030204" pitchFamily="34" charset="0"/>
                <a:cs typeface="Calibri" panose="020F0502020204030204" pitchFamily="34" charset="0"/>
              </a:rPr>
              <a:t>Speech Recognition(Google Web Speech or Vocal ware).</a:t>
            </a:r>
          </a:p>
          <a:p>
            <a:r>
              <a:rPr lang="en-US" sz="1800" b="1" dirty="0">
                <a:solidFill>
                  <a:schemeClr val="tx1"/>
                </a:solidFill>
                <a:latin typeface="Calibri" panose="020F0502020204030204" pitchFamily="34" charset="0"/>
                <a:cs typeface="Calibri" panose="020F0502020204030204" pitchFamily="34" charset="0"/>
              </a:rPr>
              <a:t>Question Answering(Answers to a query).</a:t>
            </a:r>
          </a:p>
          <a:p>
            <a:r>
              <a:rPr lang="en-US" sz="1800" b="1" dirty="0">
                <a:solidFill>
                  <a:schemeClr val="tx1"/>
                </a:solidFill>
                <a:latin typeface="Calibri" panose="020F0502020204030204" pitchFamily="34" charset="0"/>
                <a:cs typeface="Calibri" panose="020F0502020204030204" pitchFamily="34" charset="0"/>
              </a:rPr>
              <a:t>Natural Language Generation(Generation of text from image or video data.)</a:t>
            </a:r>
          </a:p>
        </p:txBody>
      </p:sp>
    </p:spTree>
    <p:extLst>
      <p:ext uri="{BB962C8B-B14F-4D97-AF65-F5344CB8AC3E}">
        <p14:creationId xmlns:p14="http://schemas.microsoft.com/office/powerpoint/2010/main" val="3019622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BD80FC-9797-40B6-872B-124C8068F146}"/>
              </a:ext>
            </a:extLst>
          </p:cNvPr>
          <p:cNvSpPr>
            <a:spLocks noGrp="1"/>
          </p:cNvSpPr>
          <p:nvPr>
            <p:ph type="title"/>
          </p:nvPr>
        </p:nvSpPr>
        <p:spPr>
          <a:xfrm>
            <a:off x="1066800" y="752475"/>
            <a:ext cx="10058400" cy="1038687"/>
          </a:xfrm>
          <a:solidFill>
            <a:schemeClr val="accent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Autofit/>
          </a:bodyPr>
          <a:lstStyle/>
          <a:p>
            <a:pPr algn="ctr"/>
            <a:r>
              <a:rPr lang="en-US" sz="2600" dirty="0"/>
              <a:t>STEPS IN NLP</a:t>
            </a:r>
            <a:endParaRPr lang="en-IN" sz="2600" dirty="0"/>
          </a:p>
        </p:txBody>
      </p:sp>
      <p:graphicFrame>
        <p:nvGraphicFramePr>
          <p:cNvPr id="2" name="Content Placeholder 1">
            <a:extLst>
              <a:ext uri="{FF2B5EF4-FFF2-40B4-BE49-F238E27FC236}">
                <a16:creationId xmlns:a16="http://schemas.microsoft.com/office/drawing/2014/main" id="{BC20ACE4-5079-4C1B-BA03-B8F85FDB41B8}"/>
              </a:ext>
            </a:extLst>
          </p:cNvPr>
          <p:cNvGraphicFramePr>
            <a:graphicFrameLocks noGrp="1"/>
          </p:cNvGraphicFramePr>
          <p:nvPr>
            <p:ph idx="1"/>
          </p:nvPr>
        </p:nvGraphicFramePr>
        <p:xfrm>
          <a:off x="1069848" y="2121408"/>
          <a:ext cx="10058400" cy="40507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95673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Wood Type">
      <a:majorFont>
        <a:latin typeface="Arial Black" panose="020B0A04020102020204"/>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panose="020B0604020202020204"/>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BE1B6DD8-9976-4550-A6F4-B2DD4EA939DA}"/>
    </a:ext>
  </a:extLst>
</a:theme>
</file>

<file path=docProps/app.xml><?xml version="1.0" encoding="utf-8"?>
<Properties xmlns="http://schemas.openxmlformats.org/officeDocument/2006/extended-properties" xmlns:vt="http://schemas.openxmlformats.org/officeDocument/2006/docPropsVTypes">
  <Template>Wood Type</Template>
  <TotalTime>324</TotalTime>
  <Words>742</Words>
  <Application>Microsoft Office PowerPoint</Application>
  <PresentationFormat>Widescreen</PresentationFormat>
  <Paragraphs>76</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Agency FB</vt:lpstr>
      <vt:lpstr>Arial</vt:lpstr>
      <vt:lpstr>Arial Black</vt:lpstr>
      <vt:lpstr>Bahnschrift</vt:lpstr>
      <vt:lpstr>Bahnschrift Condensed</vt:lpstr>
      <vt:lpstr>Bahnschrift SemiBold SemiConden</vt:lpstr>
      <vt:lpstr>Calibri</vt:lpstr>
      <vt:lpstr>Wingdings</vt:lpstr>
      <vt:lpstr>Wood Type</vt:lpstr>
      <vt:lpstr>Sentimental Analysis and Opinion Mining</vt:lpstr>
      <vt:lpstr>PowerPoint Presentation</vt:lpstr>
      <vt:lpstr>SENTIMENT ANALYSIS</vt:lpstr>
      <vt:lpstr>WHAT IS SENTIMENT ANALYSIS?</vt:lpstr>
      <vt:lpstr>WHY?</vt:lpstr>
      <vt:lpstr>EXAMPLE</vt:lpstr>
      <vt:lpstr>NLP</vt:lpstr>
      <vt:lpstr>NLP IN REAL LIFE</vt:lpstr>
      <vt:lpstr>STEPS IN NLP</vt:lpstr>
      <vt:lpstr>TOKENIZING</vt:lpstr>
      <vt:lpstr>REMOVING STOP WORDS</vt:lpstr>
      <vt:lpstr>NORMALIZING WORDS</vt:lpstr>
      <vt:lpstr>VECTORIZING TEXT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dc:title>
  <dc:creator>NEEL SUTHAR</dc:creator>
  <cp:lastModifiedBy>NEEL SUTHAR</cp:lastModifiedBy>
  <cp:revision>42</cp:revision>
  <dcterms:created xsi:type="dcterms:W3CDTF">2021-05-24T05:32:00Z</dcterms:created>
  <dcterms:modified xsi:type="dcterms:W3CDTF">2022-04-05T07:14:23Z</dcterms:modified>
</cp:coreProperties>
</file>