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96" r:id="rId5"/>
    <p:sldId id="283" r:id="rId6"/>
    <p:sldId id="297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5" r:id="rId17"/>
    <p:sldId id="263" r:id="rId18"/>
    <p:sldId id="281" r:id="rId19"/>
    <p:sldId id="299" r:id="rId20"/>
    <p:sldId id="300" r:id="rId21"/>
    <p:sldId id="301" r:id="rId22"/>
    <p:sldId id="302" r:id="rId23"/>
    <p:sldId id="294" r:id="rId24"/>
    <p:sldId id="280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7" autoAdjust="0"/>
    <p:restoredTop sz="94660"/>
  </p:normalViewPr>
  <p:slideViewPr>
    <p:cSldViewPr>
      <p:cViewPr varScale="1">
        <p:scale>
          <a:sx n="69" d="100"/>
          <a:sy n="69" d="100"/>
        </p:scale>
        <p:origin x="-132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EE14B-4E4A-4881-BAC4-21C65736E132}" type="datetimeFigureOut">
              <a:rPr lang="en-IN" smtClean="0"/>
              <a:pPr/>
              <a:t>11-12-2019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2D7B6-2E7F-4F0C-A0B1-8CA91ADA2C6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0877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79341" y="630681"/>
            <a:ext cx="13853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069781"/>
            <a:ext cx="447040" cy="2788285"/>
          </a:xfrm>
          <a:custGeom>
            <a:avLst/>
            <a:gdLst/>
            <a:ahLst/>
            <a:cxnLst/>
            <a:rect l="l" t="t" r="r" b="b"/>
            <a:pathLst>
              <a:path w="447040" h="2788284">
                <a:moveTo>
                  <a:pt x="0" y="0"/>
                </a:moveTo>
                <a:lnTo>
                  <a:pt x="0" y="2788217"/>
                </a:lnTo>
                <a:lnTo>
                  <a:pt x="446591" y="278821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131542" y="4182281"/>
            <a:ext cx="4012565" cy="2675890"/>
          </a:xfrm>
          <a:custGeom>
            <a:avLst/>
            <a:gdLst/>
            <a:ahLst/>
            <a:cxnLst/>
            <a:rect l="l" t="t" r="r" b="b"/>
            <a:pathLst>
              <a:path w="4012565" h="2675890">
                <a:moveTo>
                  <a:pt x="0" y="2675717"/>
                </a:moveTo>
                <a:lnTo>
                  <a:pt x="401245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42404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891728" y="0"/>
            <a:ext cx="2252345" cy="6858000"/>
          </a:xfrm>
          <a:custGeom>
            <a:avLst/>
            <a:gdLst/>
            <a:ahLst/>
            <a:cxnLst/>
            <a:rect l="l" t="t" r="r" b="b"/>
            <a:pathLst>
              <a:path w="2252345" h="6858000">
                <a:moveTo>
                  <a:pt x="2023163" y="0"/>
                </a:moveTo>
                <a:lnTo>
                  <a:pt x="0" y="6857998"/>
                </a:lnTo>
                <a:lnTo>
                  <a:pt x="2252271" y="6857998"/>
                </a:lnTo>
                <a:lnTo>
                  <a:pt x="2252271" y="8226"/>
                </a:lnTo>
                <a:lnTo>
                  <a:pt x="2023163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7207072" y="0"/>
            <a:ext cx="1937385" cy="6858000"/>
          </a:xfrm>
          <a:custGeom>
            <a:avLst/>
            <a:gdLst/>
            <a:ahLst/>
            <a:cxnLst/>
            <a:rect l="l" t="t" r="r" b="b"/>
            <a:pathLst>
              <a:path w="1937384" h="6858000">
                <a:moveTo>
                  <a:pt x="1936927" y="0"/>
                </a:moveTo>
                <a:lnTo>
                  <a:pt x="0" y="0"/>
                </a:lnTo>
                <a:lnTo>
                  <a:pt x="1200326" y="6857996"/>
                </a:lnTo>
                <a:lnTo>
                  <a:pt x="1936927" y="6857996"/>
                </a:lnTo>
                <a:lnTo>
                  <a:pt x="1936927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6638545" y="3921068"/>
            <a:ext cx="2505710" cy="2937510"/>
          </a:xfrm>
          <a:custGeom>
            <a:avLst/>
            <a:gdLst/>
            <a:ahLst/>
            <a:cxnLst/>
            <a:rect l="l" t="t" r="r" b="b"/>
            <a:pathLst>
              <a:path w="2505709" h="2937509">
                <a:moveTo>
                  <a:pt x="2505454" y="0"/>
                </a:moveTo>
                <a:lnTo>
                  <a:pt x="0" y="2936930"/>
                </a:lnTo>
                <a:lnTo>
                  <a:pt x="2505454" y="2936930"/>
                </a:lnTo>
                <a:lnTo>
                  <a:pt x="2505454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012871" y="0"/>
            <a:ext cx="2131695" cy="6858000"/>
          </a:xfrm>
          <a:custGeom>
            <a:avLst/>
            <a:gdLst/>
            <a:ahLst/>
            <a:cxnLst/>
            <a:rect l="l" t="t" r="r" b="b"/>
            <a:pathLst>
              <a:path w="2131695" h="6858000">
                <a:moveTo>
                  <a:pt x="2131127" y="0"/>
                </a:moveTo>
                <a:lnTo>
                  <a:pt x="0" y="0"/>
                </a:lnTo>
                <a:lnTo>
                  <a:pt x="1854139" y="6857996"/>
                </a:lnTo>
                <a:lnTo>
                  <a:pt x="2131127" y="6849802"/>
                </a:lnTo>
                <a:lnTo>
                  <a:pt x="2131127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295132" y="0"/>
            <a:ext cx="848994" cy="6858000"/>
          </a:xfrm>
          <a:custGeom>
            <a:avLst/>
            <a:gdLst/>
            <a:ahLst/>
            <a:cxnLst/>
            <a:rect l="l" t="t" r="r" b="b"/>
            <a:pathLst>
              <a:path w="848995" h="6858000">
                <a:moveTo>
                  <a:pt x="848867" y="0"/>
                </a:moveTo>
                <a:lnTo>
                  <a:pt x="676515" y="0"/>
                </a:lnTo>
                <a:lnTo>
                  <a:pt x="0" y="6857996"/>
                </a:lnTo>
                <a:lnTo>
                  <a:pt x="848867" y="6857996"/>
                </a:lnTo>
                <a:lnTo>
                  <a:pt x="84886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78449" y="0"/>
            <a:ext cx="1065530" cy="6858000"/>
          </a:xfrm>
          <a:custGeom>
            <a:avLst/>
            <a:gdLst/>
            <a:ahLst/>
            <a:cxnLst/>
            <a:rect l="l" t="t" r="r" b="b"/>
            <a:pathLst>
              <a:path w="1065529" h="6858000">
                <a:moveTo>
                  <a:pt x="1051063" y="0"/>
                </a:moveTo>
                <a:lnTo>
                  <a:pt x="0" y="0"/>
                </a:lnTo>
                <a:lnTo>
                  <a:pt x="937406" y="6857996"/>
                </a:lnTo>
                <a:lnTo>
                  <a:pt x="1065296" y="6857996"/>
                </a:lnTo>
                <a:lnTo>
                  <a:pt x="1065455" y="6654302"/>
                </a:lnTo>
                <a:lnTo>
                  <a:pt x="1065405" y="6145234"/>
                </a:lnTo>
                <a:lnTo>
                  <a:pt x="1065165" y="5890784"/>
                </a:lnTo>
                <a:lnTo>
                  <a:pt x="1064711" y="5585510"/>
                </a:lnTo>
                <a:lnTo>
                  <a:pt x="1063982" y="5229435"/>
                </a:lnTo>
                <a:lnTo>
                  <a:pt x="1062782" y="4771727"/>
                </a:lnTo>
                <a:lnTo>
                  <a:pt x="1060321" y="4009060"/>
                </a:lnTo>
                <a:lnTo>
                  <a:pt x="1054930" y="2483906"/>
                </a:lnTo>
                <a:lnTo>
                  <a:pt x="1053375" y="1975424"/>
                </a:lnTo>
                <a:lnTo>
                  <a:pt x="1052337" y="1568557"/>
                </a:lnTo>
                <a:lnTo>
                  <a:pt x="1051624" y="1212471"/>
                </a:lnTo>
                <a:lnTo>
                  <a:pt x="1051188" y="907185"/>
                </a:lnTo>
                <a:lnTo>
                  <a:pt x="1050963" y="652725"/>
                </a:lnTo>
                <a:lnTo>
                  <a:pt x="1050923" y="194553"/>
                </a:lnTo>
                <a:lnTo>
                  <a:pt x="105106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60436" y="4903644"/>
            <a:ext cx="1083945" cy="195453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6190" y="503936"/>
            <a:ext cx="507161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470405"/>
            <a:ext cx="8072120" cy="382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6888959_Automatic_Number_Plate_Recognition_System_ANPR_A_Survey" TargetMode="External"/><Relationship Id="rId2" Type="http://schemas.openxmlformats.org/officeDocument/2006/relationships/hyperlink" Target="https://en.wikipedia.org/wiki/Automatic_number-plate_recogni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eeexplore.ieee.org/document/5274034" TargetMode="External"/><Relationship Id="rId4" Type="http://schemas.openxmlformats.org/officeDocument/2006/relationships/hyperlink" Target="https://www.researchgate.net/publication/230846430_Speed_Detection_Camera_System_using_Image_Processing_Techniques_on_Video_Stream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>
            <a:spLocks/>
          </p:cNvSpPr>
          <p:nvPr/>
        </p:nvSpPr>
        <p:spPr>
          <a:xfrm>
            <a:off x="8388424" y="4509120"/>
            <a:ext cx="755957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FA1A2094-6E9F-4C00-AA5C-619379274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290" y="586727"/>
            <a:ext cx="6267143" cy="98488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A.D.PATEL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INSTITUTE OF TECHNOLOGY             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xmlns="" id="{A09F5B07-60C4-46C9-BFB7-350EBC15B97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88872" y="2133600"/>
            <a:ext cx="6317869" cy="3877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Department: Information Technology</a:t>
            </a:r>
          </a:p>
          <a:p>
            <a:pPr>
              <a:lnSpc>
                <a:spcPct val="150000"/>
              </a:lnSpc>
            </a:pPr>
            <a:r>
              <a:rPr lang="en-US" dirty="0"/>
              <a:t>Subject: Design Engineering 2A</a:t>
            </a:r>
          </a:p>
          <a:p>
            <a:pPr>
              <a:lnSpc>
                <a:spcPct val="150000"/>
              </a:lnSpc>
            </a:pPr>
            <a:r>
              <a:rPr lang="en-US" dirty="0"/>
              <a:t>Topic: Vehicle tracking station</a:t>
            </a:r>
          </a:p>
          <a:p>
            <a:pPr>
              <a:lnSpc>
                <a:spcPct val="150000"/>
              </a:lnSpc>
            </a:pPr>
            <a:r>
              <a:rPr lang="en-US" dirty="0"/>
              <a:t>Name &amp; Enrollment: Neel Shah(170010116050)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      </a:t>
            </a:r>
            <a:r>
              <a:rPr lang="en-US" dirty="0" err="1"/>
              <a:t>Vijul</a:t>
            </a:r>
            <a:r>
              <a:rPr lang="en-US" dirty="0"/>
              <a:t> Patel(170010116040)</a:t>
            </a:r>
          </a:p>
          <a:p>
            <a:pPr>
              <a:lnSpc>
                <a:spcPct val="150000"/>
              </a:lnSpc>
            </a:pPr>
            <a:r>
              <a:rPr lang="en-US" dirty="0"/>
              <a:t>Guided by: Prof. </a:t>
            </a:r>
            <a:r>
              <a:rPr lang="en-IN" dirty="0" err="1"/>
              <a:t>Jayandrath</a:t>
            </a:r>
            <a:r>
              <a:rPr lang="en-IN" dirty="0"/>
              <a:t> R </a:t>
            </a:r>
            <a:r>
              <a:rPr lang="en-US" dirty="0"/>
              <a:t> </a:t>
            </a:r>
            <a:r>
              <a:rPr lang="en-IN" dirty="0" err="1"/>
              <a:t>Mangrolia</a:t>
            </a:r>
            <a:r>
              <a:rPr lang="en-IN" dirty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3E13476-324A-4299-9287-EF87AA18D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200012"/>
            <a:ext cx="1336443" cy="1371600"/>
          </a:xfrm>
          <a:prstGeom prst="rect">
            <a:avLst/>
          </a:prstGeom>
        </p:spPr>
      </p:pic>
      <p:sp>
        <p:nvSpPr>
          <p:cNvPr id="1028" name="AutoShape 4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Image result for gtu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3" name="Picture 12" descr="inde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20" y="112425"/>
            <a:ext cx="1500166" cy="1816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40AF680F-7DD0-4D48-B89E-A3F44B0000EF}"/>
              </a:ext>
            </a:extLst>
          </p:cNvPr>
          <p:cNvSpPr txBox="1">
            <a:spLocks/>
          </p:cNvSpPr>
          <p:nvPr/>
        </p:nvSpPr>
        <p:spPr>
          <a:xfrm>
            <a:off x="1357290" y="114443"/>
            <a:ext cx="6929486" cy="7427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Number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Plate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Recognition</a:t>
            </a: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DB4C2B4-FB32-4AAB-B1B0-D95339ABD079}"/>
              </a:ext>
            </a:extLst>
          </p:cNvPr>
          <p:cNvSpPr txBox="1">
            <a:spLocks/>
          </p:cNvSpPr>
          <p:nvPr/>
        </p:nvSpPr>
        <p:spPr>
          <a:xfrm>
            <a:off x="2195736" y="842999"/>
            <a:ext cx="5868145" cy="6021289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first  step i.e. to capture image of vehicle looks very easy but it is quite difficult task to capture image of moving vehicle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such  a  manner  that  none  of  the component  of  vehicle  especially  the  vehicle  number  plate should  be  missed.  </a:t>
            </a:r>
          </a:p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Presently  number  plate  detection  and Recognition  processing  time  is less than 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50ms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 many systems. </a:t>
            </a:r>
          </a:p>
          <a:p>
            <a:pPr marL="450900" marR="0" lvl="0" indent="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success of fourth step depends  on how  second and  third  step  are able  to  locate  vehicle  number  plate  and separate  each  character.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09D792-17A8-4EC5-BC71-BF525195DD5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252536" y="1196752"/>
            <a:ext cx="2880321" cy="5213312"/>
          </a:xfrm>
          <a:prstGeom prst="rect">
            <a:avLst/>
          </a:prstGeom>
          <a:ln>
            <a:noFill/>
          </a:ln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xmlns="" id="{23ED8E72-18AD-4059-8601-90C02D842221}"/>
              </a:ext>
            </a:extLst>
          </p:cNvPr>
          <p:cNvSpPr/>
          <p:nvPr/>
        </p:nvSpPr>
        <p:spPr>
          <a:xfrm>
            <a:off x="8316416" y="4509120"/>
            <a:ext cx="827965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F569BD-0C00-4AB3-87B9-F0A49221D5AC}"/>
              </a:ext>
            </a:extLst>
          </p:cNvPr>
          <p:cNvSpPr txBox="1">
            <a:spLocks/>
          </p:cNvSpPr>
          <p:nvPr/>
        </p:nvSpPr>
        <p:spPr>
          <a:xfrm>
            <a:off x="1500166" y="981300"/>
            <a:ext cx="5429288" cy="44743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 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Detection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2E6177-E789-414A-B85D-7F0A547EA06C}"/>
              </a:ext>
            </a:extLst>
          </p:cNvPr>
          <p:cNvSpPr txBox="1">
            <a:spLocks/>
          </p:cNvSpPr>
          <p:nvPr/>
        </p:nvSpPr>
        <p:spPr>
          <a:xfrm>
            <a:off x="571472" y="2071678"/>
            <a:ext cx="7429552" cy="336710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Object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Detection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there are two algorithm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Horn-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Schunk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Lucas-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Kanade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Algorithm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speed calculation form object detection algorithm first of all we first detect our object than we find its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point , using two consecutive frame we find difference of pixel using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centroid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point.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86FB2566-5F24-4B32-9BA1-5FBC6BA1061B}"/>
              </a:ext>
            </a:extLst>
          </p:cNvPr>
          <p:cNvSpPr/>
          <p:nvPr/>
        </p:nvSpPr>
        <p:spPr>
          <a:xfrm>
            <a:off x="8172400" y="4509120"/>
            <a:ext cx="971981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08CFF6-51CD-47A5-A1A7-F31AAB1A8D47}"/>
              </a:ext>
            </a:extLst>
          </p:cNvPr>
          <p:cNvSpPr txBox="1">
            <a:spLocks/>
          </p:cNvSpPr>
          <p:nvPr/>
        </p:nvSpPr>
        <p:spPr>
          <a:xfrm>
            <a:off x="583120" y="624110"/>
            <a:ext cx="8911687" cy="12808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Horn-Schunk Algorithm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4E55AB01-FDC3-4C60-90F0-7D985C18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6153"/>
            <a:ext cx="3800475" cy="2162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41E4D07-1221-496E-A532-64EB11B0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609" y="1687192"/>
            <a:ext cx="3819525" cy="2143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6A383C-7781-4EDC-BC39-B1506452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463" y="4200034"/>
            <a:ext cx="3810000" cy="2209800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53D953F0-0EB0-4ED7-9B0C-D179632B5CAE}"/>
              </a:ext>
            </a:extLst>
          </p:cNvPr>
          <p:cNvSpPr/>
          <p:nvPr/>
        </p:nvSpPr>
        <p:spPr>
          <a:xfrm>
            <a:off x="8244408" y="4221088"/>
            <a:ext cx="899973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4B54BBC-2EC0-40E4-A770-A289993F4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852"/>
            <a:ext cx="4229100" cy="297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75C7E8-9CA2-4652-8B98-0B7BBD0E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8640"/>
            <a:ext cx="4276725" cy="3228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55D4492-8980-4A23-B2EB-40D32E38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284984"/>
            <a:ext cx="4076700" cy="316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F1A573-A46C-4109-BB33-052CCA13B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573016"/>
            <a:ext cx="3257550" cy="2981325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97FD3BD5-4342-47CF-A0AA-5F0EFB8D9F08}"/>
              </a:ext>
            </a:extLst>
          </p:cNvPr>
          <p:cNvSpPr/>
          <p:nvPr/>
        </p:nvSpPr>
        <p:spPr>
          <a:xfrm>
            <a:off x="8100392" y="4365104"/>
            <a:ext cx="1043989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E6E70-70FB-4B32-9DF9-5B2CFC39B8C9}"/>
              </a:ext>
            </a:extLst>
          </p:cNvPr>
          <p:cNvSpPr txBox="1">
            <a:spLocks/>
          </p:cNvSpPr>
          <p:nvPr/>
        </p:nvSpPr>
        <p:spPr>
          <a:xfrm>
            <a:off x="498279" y="624110"/>
            <a:ext cx="8911687" cy="128089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Lucas-Kanade Algorithm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xmlns="" id="{8570F8D9-D980-4F9F-A3CF-A53AC7E61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541" y="2595523"/>
            <a:ext cx="3819525" cy="21717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826DA12-3734-42B1-9FF7-7DF52A35E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595523"/>
            <a:ext cx="3800475" cy="2162175"/>
          </a:xfrm>
          <a:prstGeom prst="rect">
            <a:avLst/>
          </a:prstGeom>
        </p:spPr>
      </p:pic>
      <p:sp>
        <p:nvSpPr>
          <p:cNvPr id="5" name="object 10">
            <a:extLst>
              <a:ext uri="{FF2B5EF4-FFF2-40B4-BE49-F238E27FC236}">
                <a16:creationId xmlns:a16="http://schemas.microsoft.com/office/drawing/2014/main" xmlns="" id="{96C1A363-6D43-4B7A-968D-D274156F06DF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D58399-4369-4D3E-AAB7-963C52082D46}"/>
              </a:ext>
            </a:extLst>
          </p:cNvPr>
          <p:cNvSpPr txBox="1">
            <a:spLocks/>
          </p:cNvSpPr>
          <p:nvPr/>
        </p:nvSpPr>
        <p:spPr>
          <a:xfrm>
            <a:off x="798481" y="624110"/>
            <a:ext cx="6345288" cy="51887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Differences</a:t>
            </a:r>
            <a:endParaRPr kumimoji="0" lang="en-IN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12A9BEAF-6493-47A6-9B62-9453380455EB}"/>
              </a:ext>
            </a:extLst>
          </p:cNvPr>
          <p:cNvSpPr txBox="1">
            <a:spLocks/>
          </p:cNvSpPr>
          <p:nvPr/>
        </p:nvSpPr>
        <p:spPr>
          <a:xfrm>
            <a:off x="635881" y="1812447"/>
            <a:ext cx="3992732" cy="5762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Horn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Schunk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C0B0AD4-A14E-4E96-A860-C31D96769FB4}"/>
              </a:ext>
            </a:extLst>
          </p:cNvPr>
          <p:cNvSpPr txBox="1">
            <a:spLocks/>
          </p:cNvSpPr>
          <p:nvPr/>
        </p:nvSpPr>
        <p:spPr>
          <a:xfrm>
            <a:off x="285720" y="2388710"/>
            <a:ext cx="4342893" cy="33540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Schunk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algorithm takes more computation 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Mathematically complex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Optimize the function based on residuals from the brightness constancy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uses gradient constraints equations using global smoothness constraints.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7DB18A-C533-479F-8A56-27C092526D61}"/>
              </a:ext>
            </a:extLst>
          </p:cNvPr>
          <p:cNvSpPr txBox="1">
            <a:spLocks/>
          </p:cNvSpPr>
          <p:nvPr/>
        </p:nvSpPr>
        <p:spPr>
          <a:xfrm>
            <a:off x="5203137" y="1809219"/>
            <a:ext cx="3999001" cy="576262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Lucas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kanade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Algorithm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FB1056D-0D4A-4824-8A08-19451A111827}"/>
              </a:ext>
            </a:extLst>
          </p:cNvPr>
          <p:cNvSpPr txBox="1">
            <a:spLocks/>
          </p:cNvSpPr>
          <p:nvPr/>
        </p:nvSpPr>
        <p:spPr>
          <a:xfrm>
            <a:off x="4863465" y="2385482"/>
            <a:ext cx="4338674" cy="335406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takes less computational time than horn-Schunk algorithm.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image patches and windowing methods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least square methods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Improves the signal strength &amp; reduces noise giving more accurate &amp; relative speed results.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xmlns="" id="{0D82F885-F933-4071-BB99-A0BB3BD95A9F}"/>
              </a:ext>
            </a:extLst>
          </p:cNvPr>
          <p:cNvSpPr/>
          <p:nvPr/>
        </p:nvSpPr>
        <p:spPr>
          <a:xfrm>
            <a:off x="8244408" y="4437112"/>
            <a:ext cx="899973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85720" y="1643050"/>
            <a:ext cx="442915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714876" y="1643050"/>
            <a:ext cx="4429156" cy="3500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85720" y="1643050"/>
            <a:ext cx="442915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714876" y="1643050"/>
            <a:ext cx="4429156" cy="642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1678554" cy="430887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Searching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39" y="1470405"/>
            <a:ext cx="8072120" cy="147732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Searching is dependent on which database we use in our project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Here we use </a:t>
            </a:r>
            <a:r>
              <a:rPr lang="en-US" dirty="0" err="1"/>
              <a:t>mysql</a:t>
            </a:r>
            <a:r>
              <a:rPr lang="en-US" dirty="0"/>
              <a:t> so there are two features of it for searching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Full-text search function.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SQL like operator</a:t>
            </a:r>
            <a:endParaRPr lang="en-IN" dirty="0"/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0B0063F2-753A-472C-B464-8369AC69733B}"/>
              </a:ext>
            </a:extLst>
          </p:cNvPr>
          <p:cNvSpPr/>
          <p:nvPr/>
        </p:nvSpPr>
        <p:spPr>
          <a:xfrm>
            <a:off x="8244408" y="4293096"/>
            <a:ext cx="899973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662" y="1414256"/>
            <a:ext cx="7358114" cy="44582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dirty="0">
                <a:solidFill>
                  <a:srgbClr val="404040"/>
                </a:solidFill>
                <a:latin typeface="Times New Roman"/>
                <a:cs typeface="Times New Roman"/>
              </a:rPr>
              <a:t>Camera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- That take the </a:t>
            </a:r>
            <a:r>
              <a:rPr lang="en-IN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images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 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vehicles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(front or</a:t>
            </a:r>
            <a:r>
              <a:rPr lang="en-IN" sz="2400" spc="-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rear  side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). We use the CCTV cameras which will be located at circles or any other places.</a:t>
            </a:r>
            <a:endParaRPr lang="en-US" sz="2400" b="1" spc="-5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105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>
                <a:solidFill>
                  <a:srgbClr val="404040"/>
                </a:solidFill>
                <a:latin typeface="Times New Roman"/>
                <a:cs typeface="Times New Roman"/>
              </a:rPr>
              <a:t>Computer </a:t>
            </a:r>
            <a:r>
              <a:rPr lang="en-US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&amp; Software </a:t>
            </a:r>
            <a:r>
              <a:rPr sz="2400" smtClean="0">
                <a:solidFill>
                  <a:srgbClr val="404040"/>
                </a:solidFill>
                <a:latin typeface="Times New Roman"/>
                <a:cs typeface="Times New Roman"/>
              </a:rPr>
              <a:t>- </a:t>
            </a:r>
            <a:r>
              <a:rPr lang="en-US"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ormally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 PC running 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Windows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or Linux. It</a:t>
            </a:r>
            <a:r>
              <a:rPr sz="24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404040"/>
                </a:solidFill>
                <a:latin typeface="Times New Roman"/>
                <a:cs typeface="Times New Roman"/>
              </a:rPr>
              <a:t>runs  the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application which controls the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get and 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reads </a:t>
            </a:r>
            <a:r>
              <a:rPr sz="2400">
                <a:solidFill>
                  <a:srgbClr val="404040"/>
                </a:solidFill>
                <a:latin typeface="Times New Roman"/>
                <a:cs typeface="Times New Roman"/>
              </a:rPr>
              <a:t>the 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frames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find number plates from frames , stores data in database </a:t>
            </a:r>
            <a:r>
              <a:rPr sz="2400" smtClean="0">
                <a:solidFill>
                  <a:srgbClr val="404040"/>
                </a:solidFill>
                <a:latin typeface="Times New Roman"/>
                <a:cs typeface="Times New Roman"/>
              </a:rPr>
              <a:t>and inter</a:t>
            </a: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act 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with 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other applications and</a:t>
            </a:r>
            <a:r>
              <a:rPr sz="24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>
                <a:solidFill>
                  <a:srgbClr val="404040"/>
                </a:solidFill>
                <a:latin typeface="Times New Roman"/>
                <a:cs typeface="Times New Roman"/>
              </a:rPr>
              <a:t>systems</a:t>
            </a: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728180B7-B6A7-4485-A654-D1F584FFE729}"/>
              </a:ext>
            </a:extLst>
          </p:cNvPr>
          <p:cNvSpPr/>
          <p:nvPr/>
        </p:nvSpPr>
        <p:spPr>
          <a:xfrm>
            <a:off x="8172400" y="4437112"/>
            <a:ext cx="971981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857356" y="372372"/>
            <a:ext cx="4271594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400" b="1" i="0" u="none" strike="noStrike" kern="0" cap="none" spc="-5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Elements</a:t>
            </a:r>
            <a:endParaRPr kumimoji="0" lang="en-IN" sz="3400" b="1" i="0" u="none" strike="noStrike" kern="0" cap="none" spc="-1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142984"/>
            <a:ext cx="6929486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5146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Database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- The </a:t>
            </a:r>
            <a:r>
              <a:rPr lang="en-IN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data </a:t>
            </a:r>
            <a:r>
              <a:rPr lang="en-IN" sz="2400" smtClean="0">
                <a:solidFill>
                  <a:srgbClr val="404040"/>
                </a:solidFill>
                <a:latin typeface="Times New Roman"/>
                <a:cs typeface="Times New Roman"/>
              </a:rPr>
              <a:t>stored here. The </a:t>
            </a:r>
            <a:r>
              <a:rPr lang="en-IN" sz="2400" dirty="0">
                <a:solidFill>
                  <a:srgbClr val="404040"/>
                </a:solidFill>
                <a:latin typeface="Times New Roman"/>
                <a:cs typeface="Times New Roman"/>
              </a:rPr>
              <a:t>data includes the  recognition results and (optionally) the vehicle or</a:t>
            </a:r>
            <a:r>
              <a:rPr lang="en-IN" sz="2400" spc="-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IN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driver-face.</a:t>
            </a:r>
          </a:p>
          <a:p>
            <a:pPr marL="355600" marR="251460" indent="-342900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Device – </a:t>
            </a:r>
            <a:r>
              <a:rPr lang="en-US" sz="2400" spc="-5" dirty="0" smtClean="0">
                <a:solidFill>
                  <a:srgbClr val="404040"/>
                </a:solidFill>
                <a:latin typeface="Times New Roman"/>
                <a:cs typeface="Times New Roman"/>
              </a:rPr>
              <a:t>This is the device like laptop or smart phones to view web or app of our idea.</a:t>
            </a:r>
            <a:endParaRPr lang="en-IN" sz="2400" b="1" dirty="0">
              <a:latin typeface="Times New Roman"/>
              <a:cs typeface="Times New Roman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36190" y="503936"/>
            <a:ext cx="5071618" cy="430887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Prototype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1846659"/>
          </a:xfrm>
        </p:spPr>
        <p:txBody>
          <a:bodyPr/>
          <a:lstStyle/>
          <a:p>
            <a:r>
              <a:rPr lang="en-IN" dirty="0" smtClean="0"/>
              <a:t>Fig shows the original picture of the object which will be processed and from that we will found the number plate .</a:t>
            </a:r>
          </a:p>
          <a:p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342900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8860" y="357166"/>
            <a:ext cx="28575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solidFill>
                  <a:schemeClr val="tx1"/>
                </a:solidFill>
              </a:rPr>
              <a:t>Key</a:t>
            </a:r>
            <a:r>
              <a:rPr sz="3200" spc="-65" dirty="0">
                <a:solidFill>
                  <a:schemeClr val="tx1"/>
                </a:solidFill>
              </a:rPr>
              <a:t> </a:t>
            </a:r>
            <a:r>
              <a:rPr sz="3200" spc="-5" dirty="0">
                <a:solidFill>
                  <a:schemeClr val="tx1"/>
                </a:solidFill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74534"/>
            <a:ext cx="5483860" cy="278088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mtClean="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endParaRPr lang="en-US" sz="2400" dirty="0" smtClean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Features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20" smtClean="0">
                <a:solidFill>
                  <a:srgbClr val="404040"/>
                </a:solidFill>
                <a:latin typeface="Times New Roman"/>
                <a:cs typeface="Times New Roman"/>
              </a:rPr>
              <a:t>Technolog</a:t>
            </a:r>
            <a:r>
              <a:rPr lang="en-US"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y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sz="2400" spc="-5" smtClean="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endParaRPr lang="en-US" sz="2400" spc="-30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Prototype</a:t>
            </a: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356235" algn="l"/>
              </a:tabLst>
            </a:pPr>
            <a:r>
              <a:rPr lang="en-US" sz="2400" spc="-30" dirty="0" smtClean="0">
                <a:solidFill>
                  <a:srgbClr val="404040"/>
                </a:solidFill>
                <a:latin typeface="Times New Roman"/>
                <a:cs typeface="Times New Roman"/>
              </a:rPr>
              <a:t>Reference</a:t>
            </a: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35D8B650-AF43-4B77-83B2-05690A4CDCB9}"/>
              </a:ext>
            </a:extLst>
          </p:cNvPr>
          <p:cNvSpPr/>
          <p:nvPr/>
        </p:nvSpPr>
        <p:spPr>
          <a:xfrm>
            <a:off x="8388424" y="4437112"/>
            <a:ext cx="755957" cy="2421062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2215991"/>
          </a:xfrm>
        </p:spPr>
        <p:txBody>
          <a:bodyPr/>
          <a:lstStyle/>
          <a:p>
            <a:r>
              <a:rPr lang="en-IN" dirty="0" smtClean="0"/>
              <a:t>Picture shows the processed image of given frame (photo). </a:t>
            </a:r>
          </a:p>
          <a:p>
            <a:endParaRPr lang="en-IN" dirty="0" smtClean="0"/>
          </a:p>
          <a:p>
            <a:r>
              <a:rPr lang="en-IN" dirty="0" smtClean="0"/>
              <a:t>In the photo we can see the red box which will be drawn on number plate.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357298"/>
            <a:ext cx="3429006" cy="4572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322155" y="2082407"/>
            <a:ext cx="4393249" cy="1477328"/>
          </a:xfrm>
        </p:spPr>
        <p:txBody>
          <a:bodyPr/>
          <a:lstStyle/>
          <a:p>
            <a:r>
              <a:rPr lang="en-IN" dirty="0" smtClean="0"/>
              <a:t>Picture shows the extracted number plate from the image which will be further used for number plate recognition.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243011"/>
            <a:ext cx="3429006" cy="28005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804B5F74-A0E8-4CBF-809F-A4EE89CC1398}"/>
              </a:ext>
            </a:extLst>
          </p:cNvPr>
          <p:cNvSpPr/>
          <p:nvPr/>
        </p:nvSpPr>
        <p:spPr>
          <a:xfrm>
            <a:off x="8244408" y="4365104"/>
            <a:ext cx="899973" cy="2493070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85786" y="3857628"/>
            <a:ext cx="8072494" cy="2000264"/>
          </a:xfrm>
        </p:spPr>
        <p:txBody>
          <a:bodyPr/>
          <a:lstStyle/>
          <a:p>
            <a:r>
              <a:rPr lang="en-IN" dirty="0" smtClean="0"/>
              <a:t>After completing process it will give total number of possible number plates that would be found in picture and from that which would optimal that will be extracted</a:t>
            </a:r>
            <a:endParaRPr lang="en-IN" dirty="0"/>
          </a:p>
        </p:txBody>
      </p:sp>
      <p:pic>
        <p:nvPicPr>
          <p:cNvPr id="6" name="Picture 5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643050"/>
            <a:ext cx="6312523" cy="12858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5C0D60C-6BD3-4CF5-945C-599C4B5EA2EA}"/>
              </a:ext>
            </a:extLst>
          </p:cNvPr>
          <p:cNvSpPr txBox="1">
            <a:spLocks/>
          </p:cNvSpPr>
          <p:nvPr/>
        </p:nvSpPr>
        <p:spPr>
          <a:xfrm>
            <a:off x="503747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References</a:t>
            </a:r>
            <a:endParaRPr kumimoji="0" lang="en-I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8517FA06-ADCF-41B1-BBB6-39FC95F3D35E}"/>
              </a:ext>
            </a:extLst>
          </p:cNvPr>
          <p:cNvSpPr txBox="1">
            <a:spLocks/>
          </p:cNvSpPr>
          <p:nvPr/>
        </p:nvSpPr>
        <p:spPr>
          <a:xfrm>
            <a:off x="500034" y="2133600"/>
            <a:ext cx="8176422" cy="37776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2"/>
              </a:rPr>
              <a:t>https://en.wikipedia.org/wiki/Automatic_number-plate_recognition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3"/>
              </a:rPr>
              <a:t>https://www.researchgate.net/publication/236888959_Automatic_Number_Plate_Recognition_System_ANPR_A_Survey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4"/>
              </a:rPr>
              <a:t>https://www.researchgate.net/publication/230846430_Speed_Detection_Camera_System_using_Image_Processing_Techniques_on_Video_Streams</a:t>
            </a:r>
            <a:endParaRPr kumimoji="0" lang="en-IN" sz="24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hlinkClick r:id="rId5"/>
              </a:rPr>
              <a:t>https://ieeexplore.ieee.org/document/5274034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D1C0BCD1-BFC9-43AC-9361-FCBE872DD6AB}"/>
              </a:ext>
            </a:extLst>
          </p:cNvPr>
          <p:cNvSpPr/>
          <p:nvPr/>
        </p:nvSpPr>
        <p:spPr>
          <a:xfrm>
            <a:off x="8316416" y="4293096"/>
            <a:ext cx="827965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910" y="1428736"/>
            <a:ext cx="6649734" cy="4429156"/>
          </a:xfrm>
          <a:prstGeom prst="rect">
            <a:avLst/>
          </a:prstGeom>
          <a:noFill/>
        </p:spPr>
      </p:pic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C83C325A-92A4-4E82-AA62-74F1A3CD0B79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BA8746-1379-4016-A262-8F7CCCA9E8D0}"/>
              </a:ext>
            </a:extLst>
          </p:cNvPr>
          <p:cNvSpPr txBox="1">
            <a:spLocks/>
          </p:cNvSpPr>
          <p:nvPr/>
        </p:nvSpPr>
        <p:spPr>
          <a:xfrm>
            <a:off x="1643041" y="714356"/>
            <a:ext cx="4929223" cy="64294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26DA4B40-B253-4E3E-A40C-2BCE932353C9}"/>
              </a:ext>
            </a:extLst>
          </p:cNvPr>
          <p:cNvSpPr txBox="1">
            <a:spLocks/>
          </p:cNvSpPr>
          <p:nvPr/>
        </p:nvSpPr>
        <p:spPr>
          <a:xfrm>
            <a:off x="285720" y="2143116"/>
            <a:ext cx="8558242" cy="26432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As a one report suggest in Motor vehicles,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About $6 billion was lost to motor vehicle theft in 2018. The average dollar loss per theft was $8,407.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Motor vehicles were stolen at a rate of 228.9 per 100,000 people in 2018, down from 237.7 in 2017. </a:t>
            </a:r>
          </a:p>
          <a:p>
            <a:pPr lvl="0" algn="just">
              <a:buFont typeface="Wingdings" panose="05000000000000000000" pitchFamily="2" charset="2"/>
              <a:buChar char="Ø"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2018, 748,841 vehicles were stolen, down 3.1 percent from 772,943 vehicles in 2017.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Times New Roman"/>
                <a:cs typeface="Times New Roman" pitchFamily="18" charset="0"/>
              </a:rPr>
              <a:t>  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9B221D63-A18E-4B8A-A45C-D01F9BCFE9C1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9B221D63-A18E-4B8A-A45C-D01F9BCFE9C1}"/>
              </a:ext>
            </a:extLst>
          </p:cNvPr>
          <p:cNvSpPr/>
          <p:nvPr/>
        </p:nvSpPr>
        <p:spPr>
          <a:xfrm>
            <a:off x="8244408" y="4509120"/>
            <a:ext cx="899973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Picture 6" descr="Screenshot_2019-10-04 Facts + Statistics Auto theft II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1142984"/>
            <a:ext cx="4898614" cy="428627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3042" y="5715016"/>
            <a:ext cx="5357818" cy="307777"/>
          </a:xfrm>
        </p:spPr>
        <p:txBody>
          <a:bodyPr/>
          <a:lstStyle/>
          <a:p>
            <a:pPr algn="ctr"/>
            <a:r>
              <a:rPr lang="en-US" sz="2000" b="0" dirty="0" smtClean="0">
                <a:solidFill>
                  <a:schemeClr val="tx1"/>
                </a:solidFill>
              </a:rPr>
              <a:t>Fig shows the change of percentage in every year</a:t>
            </a:r>
            <a:endParaRPr lang="en-IN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4" y="1928803"/>
            <a:ext cx="8072120" cy="2215991"/>
          </a:xfrm>
          <a:noFill/>
        </p:spPr>
        <p:txBody>
          <a:bodyPr/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So, there are need of system that would be helpful for people which will help to find their stolen vehicle in sometime.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There are some systems are available today.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But, there are some problem in each system.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pc="-1" dirty="0" smtClean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So, we are going to make some efficient system.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8BD74011-1C72-47BB-9FB8-5D4BDC366DE0}"/>
              </a:ext>
            </a:extLst>
          </p:cNvPr>
          <p:cNvSpPr/>
          <p:nvPr/>
        </p:nvSpPr>
        <p:spPr>
          <a:xfrm>
            <a:off x="8172400" y="4293096"/>
            <a:ext cx="971981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86050" y="928670"/>
            <a:ext cx="3071834" cy="492443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Intent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4"/>
          </p:nvPr>
        </p:nvSpPr>
        <p:spPr>
          <a:xfrm>
            <a:off x="500034" y="1857364"/>
            <a:ext cx="7715272" cy="3071834"/>
          </a:xfrm>
          <a:noFill/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Our key concept is to use e-memo system for the people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take all frames that will be captured by CCTV and make one data base that will store details of vehicles pass from that CCTV.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process that frames to find object and number plates </a:t>
            </a:r>
            <a:r>
              <a:rPr lang="en-I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store it in database.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xmlns="" id="{8BD74011-1C72-47BB-9FB8-5D4BDC366DE0}"/>
              </a:ext>
            </a:extLst>
          </p:cNvPr>
          <p:cNvSpPr/>
          <p:nvPr/>
        </p:nvSpPr>
        <p:spPr>
          <a:xfrm>
            <a:off x="8172400" y="4293096"/>
            <a:ext cx="971981" cy="2565078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E00CD9BE-594C-4C53-AA44-45D7346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71" y="624110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C495674-73F9-44D9-A786-F358054F7591}"/>
              </a:ext>
            </a:extLst>
          </p:cNvPr>
          <p:cNvSpPr txBox="1">
            <a:spLocks/>
          </p:cNvSpPr>
          <p:nvPr/>
        </p:nvSpPr>
        <p:spPr>
          <a:xfrm>
            <a:off x="357158" y="1905000"/>
            <a:ext cx="8915400" cy="4238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565200" marR="0" lvl="0" indent="-45720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There are mainly four features of this Smart </a:t>
            </a: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Tracker</a:t>
            </a:r>
            <a:endParaRPr kumimoji="0" lang="en-US" sz="2400" b="0" i="0" u="none" strike="noStrike" kern="0" cap="none" spc="-1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Object Detection (Vehicle Recognition)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Number-Plate </a:t>
            </a: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Recognition </a:t>
            </a: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Store </a:t>
            </a:r>
            <a:r>
              <a:rPr lang="en-US" sz="2400" kern="0" spc="-1" dirty="0">
                <a:solidFill>
                  <a:srgbClr val="000000"/>
                </a:solidFill>
                <a:latin typeface="Calibri"/>
              </a:rPr>
              <a:t>Vehicle </a:t>
            </a:r>
            <a:r>
              <a:rPr lang="en-US" sz="2400" kern="0" spc="-1" dirty="0" smtClean="0">
                <a:solidFill>
                  <a:srgbClr val="000000"/>
                </a:solidFill>
                <a:latin typeface="Calibri"/>
              </a:rPr>
              <a:t>Details In Database</a:t>
            </a:r>
          </a:p>
          <a:p>
            <a:pPr marL="882900" marR="0" lvl="1" indent="-342900" algn="just" defTabSz="914400" eaLnBrk="1" fontAlgn="auto" latinLnBrk="0" hangingPunct="1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 given number</a:t>
            </a:r>
            <a:r>
              <a:rPr kumimoji="0" lang="en-US" sz="2400" b="0" i="0" u="none" strike="noStrike" kern="0" cap="none" spc="-1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plate in database</a:t>
            </a:r>
            <a:endParaRPr kumimoji="0" lang="en-US" sz="24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65200" marR="0" lvl="0" indent="-457200" algn="just" defTabSz="914400" eaLnBrk="1" fontAlgn="auto" latinLnBrk="0" hangingPunct="1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It can be implemented using Image Processing.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690EC972-EBED-4D80-A606-FD3C22CABAB3}"/>
              </a:ext>
            </a:extLst>
          </p:cNvPr>
          <p:cNvSpPr/>
          <p:nvPr/>
        </p:nvSpPr>
        <p:spPr>
          <a:xfrm>
            <a:off x="8244408" y="4221088"/>
            <a:ext cx="899973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C4DD8909-2E69-4F0C-AB8C-B26F21F61C8F}"/>
              </a:ext>
            </a:extLst>
          </p:cNvPr>
          <p:cNvSpPr txBox="1">
            <a:spLocks/>
          </p:cNvSpPr>
          <p:nvPr/>
        </p:nvSpPr>
        <p:spPr>
          <a:xfrm>
            <a:off x="360871" y="624110"/>
            <a:ext cx="8911687" cy="12808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Vehicle Recognition</a:t>
            </a:r>
            <a:b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kumimoji="0" lang="en-IN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6087CC3-9EF8-4CCF-9DD2-1522D95FF935}"/>
              </a:ext>
            </a:extLst>
          </p:cNvPr>
          <p:cNvSpPr txBox="1">
            <a:spLocks/>
          </p:cNvSpPr>
          <p:nvPr/>
        </p:nvSpPr>
        <p:spPr>
          <a:xfrm>
            <a:off x="357158" y="1905000"/>
            <a:ext cx="8535322" cy="41225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I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ehicle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recognition system in which the basic components of road vehicles are first located in the </a:t>
            </a: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based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 background subtraction and then Harris corner(Algorithm) of moving vehicles are abstracted.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 last, we calculate the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Hausdorff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distance(Algorithm) between the Harris corner of which need to be recognized and that of standard samples of car,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bus,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truck and</a:t>
            </a:r>
            <a:r>
              <a:rPr kumimoji="0" lang="en-IN" sz="24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other vehicle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two whose </a:t>
            </a:r>
            <a:r>
              <a:rPr kumimoji="0" lang="en-IN" sz="2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Hausdorff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distance is the smallest could be judged as the same type.</a:t>
            </a: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xmlns="" id="{0901F60C-548A-4595-A03F-1035069D6AEC}"/>
              </a:ext>
            </a:extLst>
          </p:cNvPr>
          <p:cNvSpPr/>
          <p:nvPr/>
        </p:nvSpPr>
        <p:spPr>
          <a:xfrm>
            <a:off x="8172400" y="4509120"/>
            <a:ext cx="971981" cy="2349054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C8292770-AC20-41A6-B967-6282AA3B4C76}"/>
              </a:ext>
            </a:extLst>
          </p:cNvPr>
          <p:cNvSpPr txBox="1">
            <a:spLocks/>
          </p:cNvSpPr>
          <p:nvPr/>
        </p:nvSpPr>
        <p:spPr>
          <a:xfrm>
            <a:off x="142844" y="1052736"/>
            <a:ext cx="8821644" cy="41764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Because of vehicle detection and recognition in </a:t>
            </a:r>
            <a:r>
              <a:rPr lang="en-IN" sz="2400" kern="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frames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cluttered road images, a new vehicle recognition approach is proposed in order to better deal with vehicle variability, illumination conditions, partial occlusions and rotations.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experimental results show that the system can accurately detect and recognize the vehicles on the urban multi-traffic road, while satisfying the real-time requirement</a:t>
            </a:r>
            <a:r>
              <a:rPr kumimoji="0" lang="en-I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349D94DE-7EC2-4018-A2F8-1F172F1F36F1}"/>
              </a:ext>
            </a:extLst>
          </p:cNvPr>
          <p:cNvSpPr/>
          <p:nvPr/>
        </p:nvSpPr>
        <p:spPr>
          <a:xfrm>
            <a:off x="8100392" y="4221088"/>
            <a:ext cx="1043989" cy="2637086"/>
          </a:xfrm>
          <a:custGeom>
            <a:avLst/>
            <a:gdLst/>
            <a:ahLst/>
            <a:cxnLst/>
            <a:rect l="l" t="t" r="r" b="b"/>
            <a:pathLst>
              <a:path w="1083945" h="1954529">
                <a:moveTo>
                  <a:pt x="1083562" y="0"/>
                </a:moveTo>
                <a:lnTo>
                  <a:pt x="0" y="1954354"/>
                </a:lnTo>
                <a:lnTo>
                  <a:pt x="1083562" y="1949315"/>
                </a:lnTo>
                <a:lnTo>
                  <a:pt x="10835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896</Words>
  <Application>Microsoft Office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A.D.PATEL  INSTITUTE OF TECHNOLOGY             </vt:lpstr>
      <vt:lpstr>Key concepts</vt:lpstr>
      <vt:lpstr>Slide 3</vt:lpstr>
      <vt:lpstr>Fig shows the change of percentage in every year</vt:lpstr>
      <vt:lpstr>Slide 5</vt:lpstr>
      <vt:lpstr>Intent</vt:lpstr>
      <vt:lpstr>Features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Searching</vt:lpstr>
      <vt:lpstr>Slide 17</vt:lpstr>
      <vt:lpstr>Slide 18</vt:lpstr>
      <vt:lpstr>Prototype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A.D.PATEL INSTITUTE OF                            TECHNOLOGY</dc:title>
  <dc:creator>Vijul</dc:creator>
  <cp:lastModifiedBy>Dell</cp:lastModifiedBy>
  <cp:revision>76</cp:revision>
  <dcterms:created xsi:type="dcterms:W3CDTF">2019-07-19T13:33:10Z</dcterms:created>
  <dcterms:modified xsi:type="dcterms:W3CDTF">2019-12-11T16:05:09Z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2019-07-19T00:00:00Z</vt:filetime>
  </property>
</Properties>
</file>