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7" r:id="rId5"/>
    <p:sldId id="265" r:id="rId6"/>
    <p:sldId id="260" r:id="rId7"/>
    <p:sldId id="269" r:id="rId8"/>
    <p:sldId id="270" r:id="rId9"/>
    <p:sldId id="274" r:id="rId10"/>
    <p:sldId id="271" r:id="rId11"/>
    <p:sldId id="261" r:id="rId12"/>
    <p:sldId id="264" r:id="rId13"/>
    <p:sldId id="262" r:id="rId14"/>
    <p:sldId id="26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8" autoAdjust="0"/>
    <p:restoredTop sz="94660"/>
  </p:normalViewPr>
  <p:slideViewPr>
    <p:cSldViewPr snapToGrid="0">
      <p:cViewPr>
        <p:scale>
          <a:sx n="108" d="100"/>
          <a:sy n="108"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50225-85EC-4EEB-BE9F-9C44F39C9160}" type="datetimeFigureOut">
              <a:rPr lang="en-GB" smtClean="0"/>
              <a:t>27/04/2021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8C39B-6E5A-4BF3-82F6-7152F492B5ED}" type="slidenum">
              <a:rPr lang="en-GB" smtClean="0"/>
              <a:t>‹#›</a:t>
            </a:fld>
            <a:endParaRPr lang="en-GB"/>
          </a:p>
        </p:txBody>
      </p:sp>
    </p:spTree>
    <p:extLst>
      <p:ext uri="{BB962C8B-B14F-4D97-AF65-F5344CB8AC3E}">
        <p14:creationId xmlns:p14="http://schemas.microsoft.com/office/powerpoint/2010/main" val="1606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1</a:t>
            </a:fld>
            <a:endParaRPr lang="en-GB"/>
          </a:p>
        </p:txBody>
      </p:sp>
    </p:spTree>
    <p:extLst>
      <p:ext uri="{BB962C8B-B14F-4D97-AF65-F5344CB8AC3E}">
        <p14:creationId xmlns:p14="http://schemas.microsoft.com/office/powerpoint/2010/main" val="3300130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Mockito allows us to ensure we are doing unit tests when we are calling in multiple classes. It allows us to simulate the database without having to actually connect to it, ensuring that only the lass is being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well as this we can control what the expected results will be making it easier to test. For example following along this code. We keep track of how many times each mock object is used by using .verify so </a:t>
            </a:r>
          </a:p>
        </p:txBody>
      </p:sp>
      <p:sp>
        <p:nvSpPr>
          <p:cNvPr id="4" name="Slide Number Placeholder 3"/>
          <p:cNvSpPr>
            <a:spLocks noGrp="1"/>
          </p:cNvSpPr>
          <p:nvPr>
            <p:ph type="sldNum" sz="quarter" idx="5"/>
          </p:nvPr>
        </p:nvSpPr>
        <p:spPr/>
        <p:txBody>
          <a:bodyPr/>
          <a:lstStyle/>
          <a:p>
            <a:fld id="{3FC8C39B-6E5A-4BF3-82F6-7152F492B5ED}" type="slidenum">
              <a:rPr lang="en-GB" smtClean="0"/>
              <a:t>10</a:t>
            </a:fld>
            <a:endParaRPr lang="en-GB"/>
          </a:p>
        </p:txBody>
      </p:sp>
    </p:spTree>
    <p:extLst>
      <p:ext uri="{BB962C8B-B14F-4D97-AF65-F5344CB8AC3E}">
        <p14:creationId xmlns:p14="http://schemas.microsoft.com/office/powerpoint/2010/main" val="87505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11</a:t>
            </a:fld>
            <a:endParaRPr lang="en-GB"/>
          </a:p>
        </p:txBody>
      </p:sp>
    </p:spTree>
    <p:extLst>
      <p:ext uri="{BB962C8B-B14F-4D97-AF65-F5344CB8AC3E}">
        <p14:creationId xmlns:p14="http://schemas.microsoft.com/office/powerpoint/2010/main" val="3184482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13</a:t>
            </a:fld>
            <a:endParaRPr lang="en-GB"/>
          </a:p>
        </p:txBody>
      </p:sp>
    </p:spTree>
    <p:extLst>
      <p:ext uri="{BB962C8B-B14F-4D97-AF65-F5344CB8AC3E}">
        <p14:creationId xmlns:p14="http://schemas.microsoft.com/office/powerpoint/2010/main" val="1806538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15</a:t>
            </a:fld>
            <a:endParaRPr lang="en-GB"/>
          </a:p>
        </p:txBody>
      </p:sp>
    </p:spTree>
    <p:extLst>
      <p:ext uri="{BB962C8B-B14F-4D97-AF65-F5344CB8AC3E}">
        <p14:creationId xmlns:p14="http://schemas.microsoft.com/office/powerpoint/2010/main" val="37442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2</a:t>
            </a:fld>
            <a:endParaRPr lang="en-GB"/>
          </a:p>
        </p:txBody>
      </p:sp>
    </p:spTree>
    <p:extLst>
      <p:ext uri="{BB962C8B-B14F-4D97-AF65-F5344CB8AC3E}">
        <p14:creationId xmlns:p14="http://schemas.microsoft.com/office/powerpoint/2010/main" val="160234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3</a:t>
            </a:fld>
            <a:endParaRPr lang="en-GB"/>
          </a:p>
        </p:txBody>
      </p:sp>
    </p:spTree>
    <p:extLst>
      <p:ext uri="{BB962C8B-B14F-4D97-AF65-F5344CB8AC3E}">
        <p14:creationId xmlns:p14="http://schemas.microsoft.com/office/powerpoint/2010/main" val="603761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4</a:t>
            </a:fld>
            <a:endParaRPr lang="en-GB"/>
          </a:p>
        </p:txBody>
      </p:sp>
    </p:spTree>
    <p:extLst>
      <p:ext uri="{BB962C8B-B14F-4D97-AF65-F5344CB8AC3E}">
        <p14:creationId xmlns:p14="http://schemas.microsoft.com/office/powerpoint/2010/main" val="49448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5</a:t>
            </a:fld>
            <a:endParaRPr lang="en-GB"/>
          </a:p>
        </p:txBody>
      </p:sp>
    </p:spTree>
    <p:extLst>
      <p:ext uri="{BB962C8B-B14F-4D97-AF65-F5344CB8AC3E}">
        <p14:creationId xmlns:p14="http://schemas.microsoft.com/office/powerpoint/2010/main" val="301995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6</a:t>
            </a:fld>
            <a:endParaRPr lang="en-GB"/>
          </a:p>
        </p:txBody>
      </p:sp>
    </p:spTree>
    <p:extLst>
      <p:ext uri="{BB962C8B-B14F-4D97-AF65-F5344CB8AC3E}">
        <p14:creationId xmlns:p14="http://schemas.microsoft.com/office/powerpoint/2010/main" val="222673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7</a:t>
            </a:fld>
            <a:endParaRPr lang="en-GB"/>
          </a:p>
        </p:txBody>
      </p:sp>
    </p:spTree>
    <p:extLst>
      <p:ext uri="{BB962C8B-B14F-4D97-AF65-F5344CB8AC3E}">
        <p14:creationId xmlns:p14="http://schemas.microsoft.com/office/powerpoint/2010/main" val="2336097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8</a:t>
            </a:fld>
            <a:endParaRPr lang="en-GB"/>
          </a:p>
        </p:txBody>
      </p:sp>
    </p:spTree>
    <p:extLst>
      <p:ext uri="{BB962C8B-B14F-4D97-AF65-F5344CB8AC3E}">
        <p14:creationId xmlns:p14="http://schemas.microsoft.com/office/powerpoint/2010/main" val="1451841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3FC8C39B-6E5A-4BF3-82F6-7152F492B5ED}" type="slidenum">
              <a:rPr lang="en-GB" smtClean="0"/>
              <a:t>9</a:t>
            </a:fld>
            <a:endParaRPr lang="en-GB"/>
          </a:p>
        </p:txBody>
      </p:sp>
    </p:spTree>
    <p:extLst>
      <p:ext uri="{BB962C8B-B14F-4D97-AF65-F5344CB8AC3E}">
        <p14:creationId xmlns:p14="http://schemas.microsoft.com/office/powerpoint/2010/main" val="309712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562A-29DB-48E4-A323-EFFF8222C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FFA0C2B-90D0-4CC3-BA60-EFBA85456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91E65F-F15F-4052-8DA0-B9E6DA0735CF}"/>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5" name="Footer Placeholder 4">
            <a:extLst>
              <a:ext uri="{FF2B5EF4-FFF2-40B4-BE49-F238E27FC236}">
                <a16:creationId xmlns:a16="http://schemas.microsoft.com/office/drawing/2014/main" id="{3A3D94BA-17B3-453A-B356-34AE4C67F5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FAFD01-8B0E-448C-A56E-9DC6F8F3B979}"/>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241412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2007-1A9A-47D2-8B05-1F92506483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A51D69-8087-41FE-83E4-47C7B4A47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A90AC4-E2BD-4342-8798-A8F3516B0DF9}"/>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5" name="Footer Placeholder 4">
            <a:extLst>
              <a:ext uri="{FF2B5EF4-FFF2-40B4-BE49-F238E27FC236}">
                <a16:creationId xmlns:a16="http://schemas.microsoft.com/office/drawing/2014/main" id="{695AE125-AAF3-48D5-AE99-0190AA30D4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5367B3-C4C8-42EC-9229-1ACF64FD6C2A}"/>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212332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2B24E-B9A8-4309-86FF-17C91C0F7C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CC7787-0919-4427-91CD-BF7B92BD6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FB3028-5EA5-4E6C-A282-4F08E956DF47}"/>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5" name="Footer Placeholder 4">
            <a:extLst>
              <a:ext uri="{FF2B5EF4-FFF2-40B4-BE49-F238E27FC236}">
                <a16:creationId xmlns:a16="http://schemas.microsoft.com/office/drawing/2014/main" id="{16BF5DFD-9B43-4ACF-89A7-028E29BCA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0FFE0E-CA42-4C72-A3E3-737F6C5235FF}"/>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299557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0835-320B-4A4B-9177-5D961C04F1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9FB42E-20FA-437F-BEA2-A8929D00F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00F0A5-08D3-4463-BB80-574D8C99C44D}"/>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5" name="Footer Placeholder 4">
            <a:extLst>
              <a:ext uri="{FF2B5EF4-FFF2-40B4-BE49-F238E27FC236}">
                <a16:creationId xmlns:a16="http://schemas.microsoft.com/office/drawing/2014/main" id="{263E8724-4972-41F1-ADEA-861731D2FD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E7259A-6D0E-4917-A329-269F595D7354}"/>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95291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7D70-10B8-468D-A726-B2D67D53A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E45B28-4568-48F6-BA69-5BFE23D7C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8FDE3F-DB58-45D7-870C-583EC115043B}"/>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5" name="Footer Placeholder 4">
            <a:extLst>
              <a:ext uri="{FF2B5EF4-FFF2-40B4-BE49-F238E27FC236}">
                <a16:creationId xmlns:a16="http://schemas.microsoft.com/office/drawing/2014/main" id="{30F3F2BA-8622-4905-B5C4-C85A96BDE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9E384D-3557-4813-8EA3-8A21E967ED1A}"/>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344801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BF7-E718-4D5D-AADD-464C36BCD4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E7C9C6-E450-4CE3-BDDE-0A3A7C584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A51923-2996-4346-A6E4-54D34C168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9F44CB-819C-4B65-8144-66CD344F0AF4}"/>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6" name="Footer Placeholder 5">
            <a:extLst>
              <a:ext uri="{FF2B5EF4-FFF2-40B4-BE49-F238E27FC236}">
                <a16:creationId xmlns:a16="http://schemas.microsoft.com/office/drawing/2014/main" id="{1CB96156-B2D8-45AC-9570-2664309EE2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460507-02E8-4990-8BBF-EBB72FD7DF8D}"/>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339351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0351-9115-417A-955C-6D6BA36426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8454DF-D438-4B35-98E8-0BFBC6A1A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5AE59-9A19-4770-BBF6-7DF108ADAD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D14F7-786B-4D90-89F0-0757CAAE0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014F1-1596-4220-9655-11C1030E0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782CDA-0BFF-465E-87D4-53C4A9044A1B}"/>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8" name="Footer Placeholder 7">
            <a:extLst>
              <a:ext uri="{FF2B5EF4-FFF2-40B4-BE49-F238E27FC236}">
                <a16:creationId xmlns:a16="http://schemas.microsoft.com/office/drawing/2014/main" id="{F0989EBA-78EB-4B55-889F-46A015C49B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AFE88A-BAE9-4ABA-9382-AD5AC9FE4DF8}"/>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145932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4CE7-64E6-4B13-8A20-77A6FEF8D1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D5B1BA-38C1-4377-BDD8-BC495C73D94B}"/>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4" name="Footer Placeholder 3">
            <a:extLst>
              <a:ext uri="{FF2B5EF4-FFF2-40B4-BE49-F238E27FC236}">
                <a16:creationId xmlns:a16="http://schemas.microsoft.com/office/drawing/2014/main" id="{0485F3E1-1EDB-4D2F-9D0A-F17AC120EB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5014B3-FF42-4721-B3EC-70F95D670D0A}"/>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19211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76C5A-6DBE-4D0C-B58E-7D7E609783DF}"/>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3" name="Footer Placeholder 2">
            <a:extLst>
              <a:ext uri="{FF2B5EF4-FFF2-40B4-BE49-F238E27FC236}">
                <a16:creationId xmlns:a16="http://schemas.microsoft.com/office/drawing/2014/main" id="{4803554F-5B59-4DDF-8FC7-7BC6A523BCD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D502456-77DB-42AC-8305-8D4B6E3C9AE4}"/>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50053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E26-C99B-4BC6-AB61-D879F9BF5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736E3A-8BC3-4B7A-995D-F0BD4690D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EB6EBF-B32E-4447-81F9-78F5FC275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539DD-3671-4D91-AEF3-407B5EF35E89}"/>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6" name="Footer Placeholder 5">
            <a:extLst>
              <a:ext uri="{FF2B5EF4-FFF2-40B4-BE49-F238E27FC236}">
                <a16:creationId xmlns:a16="http://schemas.microsoft.com/office/drawing/2014/main" id="{2C2607A4-9F90-4FBA-B3B8-C84A2D3269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035AF3-C678-4A60-A999-DA593C1F88FC}"/>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374632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9111-7265-44C7-8C0F-B57BF13FA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7D7D4C-70E8-400B-9DED-BF9D0C8CB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27D22D-2721-432E-BA4F-225D5C2F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F846D-99BC-44F4-86B9-F67FBA5C50D9}"/>
              </a:ext>
            </a:extLst>
          </p:cNvPr>
          <p:cNvSpPr>
            <a:spLocks noGrp="1"/>
          </p:cNvSpPr>
          <p:nvPr>
            <p:ph type="dt" sz="half" idx="10"/>
          </p:nvPr>
        </p:nvSpPr>
        <p:spPr/>
        <p:txBody>
          <a:bodyPr/>
          <a:lstStyle/>
          <a:p>
            <a:fld id="{C3F7F5B1-7C6B-49E0-B20E-FB2238BBC730}" type="datetimeFigureOut">
              <a:rPr lang="en-GB" smtClean="0"/>
              <a:t>27/04/2021</a:t>
            </a:fld>
            <a:endParaRPr lang="en-GB"/>
          </a:p>
        </p:txBody>
      </p:sp>
      <p:sp>
        <p:nvSpPr>
          <p:cNvPr id="6" name="Footer Placeholder 5">
            <a:extLst>
              <a:ext uri="{FF2B5EF4-FFF2-40B4-BE49-F238E27FC236}">
                <a16:creationId xmlns:a16="http://schemas.microsoft.com/office/drawing/2014/main" id="{9446D24F-04B8-4C84-B05C-981CE25E9E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F0C635-8ED7-4E64-9689-6B5C9B7D4A54}"/>
              </a:ext>
            </a:extLst>
          </p:cNvPr>
          <p:cNvSpPr>
            <a:spLocks noGrp="1"/>
          </p:cNvSpPr>
          <p:nvPr>
            <p:ph type="sldNum" sz="quarter" idx="12"/>
          </p:nvPr>
        </p:nvSpPr>
        <p:spPr/>
        <p:txBody>
          <a:bodyPr/>
          <a:lstStyle/>
          <a:p>
            <a:fld id="{C9E32A61-FC43-4A83-B762-FC548F409C81}" type="slidenum">
              <a:rPr lang="en-GB" smtClean="0"/>
              <a:t>‹#›</a:t>
            </a:fld>
            <a:endParaRPr lang="en-GB"/>
          </a:p>
        </p:txBody>
      </p:sp>
    </p:spTree>
    <p:extLst>
      <p:ext uri="{BB962C8B-B14F-4D97-AF65-F5344CB8AC3E}">
        <p14:creationId xmlns:p14="http://schemas.microsoft.com/office/powerpoint/2010/main" val="153009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DBD9F-4691-4EFE-8D87-6525F2D52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A6FE9C-311C-4C30-BA42-FD1F84F15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45BCD-A688-4A82-B52C-22328FD13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F5B1-7C6B-49E0-B20E-FB2238BBC730}" type="datetimeFigureOut">
              <a:rPr lang="en-GB" smtClean="0"/>
              <a:t>27/04/2021</a:t>
            </a:fld>
            <a:endParaRPr lang="en-GB"/>
          </a:p>
        </p:txBody>
      </p:sp>
      <p:sp>
        <p:nvSpPr>
          <p:cNvPr id="5" name="Footer Placeholder 4">
            <a:extLst>
              <a:ext uri="{FF2B5EF4-FFF2-40B4-BE49-F238E27FC236}">
                <a16:creationId xmlns:a16="http://schemas.microsoft.com/office/drawing/2014/main" id="{63B7B68C-7B14-44AC-8FC5-DB399963D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811621-EBA0-4C1D-BFEF-26A046CF7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32A61-FC43-4A83-B762-FC548F409C81}" type="slidenum">
              <a:rPr lang="en-GB" smtClean="0"/>
              <a:t>‹#›</a:t>
            </a:fld>
            <a:endParaRPr lang="en-GB"/>
          </a:p>
        </p:txBody>
      </p:sp>
    </p:spTree>
    <p:extLst>
      <p:ext uri="{BB962C8B-B14F-4D97-AF65-F5344CB8AC3E}">
        <p14:creationId xmlns:p14="http://schemas.microsoft.com/office/powerpoint/2010/main" val="174160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8671B9-DC47-4812-8D7B-42394952691B}"/>
              </a:ext>
            </a:extLst>
          </p:cNvPr>
          <p:cNvSpPr>
            <a:spLocks noGrp="1"/>
          </p:cNvSpPr>
          <p:nvPr>
            <p:ph type="ctrTitle"/>
          </p:nvPr>
        </p:nvSpPr>
        <p:spPr>
          <a:xfrm>
            <a:off x="3215729" y="1764407"/>
            <a:ext cx="5760846" cy="2310312"/>
          </a:xfrm>
        </p:spPr>
        <p:txBody>
          <a:bodyPr>
            <a:normAutofit/>
          </a:bodyPr>
          <a:lstStyle/>
          <a:p>
            <a:r>
              <a:rPr lang="en-GB" sz="5200">
                <a:solidFill>
                  <a:schemeClr val="tx2"/>
                </a:solidFill>
              </a:rPr>
              <a:t>IMS PROJECT</a:t>
            </a:r>
          </a:p>
        </p:txBody>
      </p:sp>
      <p:sp>
        <p:nvSpPr>
          <p:cNvPr id="3" name="Subtitle 2">
            <a:extLst>
              <a:ext uri="{FF2B5EF4-FFF2-40B4-BE49-F238E27FC236}">
                <a16:creationId xmlns:a16="http://schemas.microsoft.com/office/drawing/2014/main" id="{662A70B3-622E-4344-84D5-B35134D36BF2}"/>
              </a:ext>
            </a:extLst>
          </p:cNvPr>
          <p:cNvSpPr>
            <a:spLocks noGrp="1"/>
          </p:cNvSpPr>
          <p:nvPr>
            <p:ph type="subTitle" idx="1"/>
          </p:nvPr>
        </p:nvSpPr>
        <p:spPr>
          <a:xfrm>
            <a:off x="3215729" y="4165152"/>
            <a:ext cx="5760846" cy="682079"/>
          </a:xfrm>
        </p:spPr>
        <p:txBody>
          <a:bodyPr>
            <a:normAutofit/>
          </a:bodyPr>
          <a:lstStyle/>
          <a:p>
            <a:r>
              <a:rPr lang="en-GB">
                <a:solidFill>
                  <a:schemeClr val="tx2"/>
                </a:solidFill>
              </a:rPr>
              <a:t>NEEL DUDHIA</a:t>
            </a:r>
          </a:p>
        </p:txBody>
      </p:sp>
    </p:spTree>
    <p:extLst>
      <p:ext uri="{BB962C8B-B14F-4D97-AF65-F5344CB8AC3E}">
        <p14:creationId xmlns:p14="http://schemas.microsoft.com/office/powerpoint/2010/main" val="386529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7">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9">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5" name="Freeform: Shape 20">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3">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25">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1" name="Freeform: Shape 26">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8">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9">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14790F99-84FD-46AC-8B9A-82F0C80DCF3C}"/>
              </a:ext>
            </a:extLst>
          </p:cNvPr>
          <p:cNvSpPr txBox="1">
            <a:spLocks/>
          </p:cNvSpPr>
          <p:nvPr/>
        </p:nvSpPr>
        <p:spPr>
          <a:xfrm>
            <a:off x="61491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Mockito</a:t>
            </a:r>
          </a:p>
        </p:txBody>
      </p:sp>
      <p:pic>
        <p:nvPicPr>
          <p:cNvPr id="3" name="Picture 2">
            <a:extLst>
              <a:ext uri="{FF2B5EF4-FFF2-40B4-BE49-F238E27FC236}">
                <a16:creationId xmlns:a16="http://schemas.microsoft.com/office/drawing/2014/main" id="{F3F387FB-41E0-4FD6-9FD0-6470751E42AF}"/>
              </a:ext>
            </a:extLst>
          </p:cNvPr>
          <p:cNvPicPr>
            <a:picLocks noChangeAspect="1"/>
          </p:cNvPicPr>
          <p:nvPr/>
        </p:nvPicPr>
        <p:blipFill>
          <a:blip r:embed="rId3"/>
          <a:stretch>
            <a:fillRect/>
          </a:stretch>
        </p:blipFill>
        <p:spPr>
          <a:xfrm>
            <a:off x="2985817" y="370721"/>
            <a:ext cx="5380390" cy="6116558"/>
          </a:xfrm>
          <a:prstGeom prst="rect">
            <a:avLst/>
          </a:prstGeom>
        </p:spPr>
      </p:pic>
    </p:spTree>
    <p:extLst>
      <p:ext uri="{BB962C8B-B14F-4D97-AF65-F5344CB8AC3E}">
        <p14:creationId xmlns:p14="http://schemas.microsoft.com/office/powerpoint/2010/main" val="88953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4529-09B7-42A8-B2E0-D5E1DAD05E40}"/>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SPRINT BACKLOG</a:t>
            </a:r>
          </a:p>
        </p:txBody>
      </p:sp>
      <p:pic>
        <p:nvPicPr>
          <p:cNvPr id="5" name="Picture 4">
            <a:extLst>
              <a:ext uri="{FF2B5EF4-FFF2-40B4-BE49-F238E27FC236}">
                <a16:creationId xmlns:a16="http://schemas.microsoft.com/office/drawing/2014/main" id="{6745466C-5E40-4C54-BDE6-0470CE479A09}"/>
              </a:ext>
            </a:extLst>
          </p:cNvPr>
          <p:cNvPicPr>
            <a:picLocks noChangeAspect="1"/>
          </p:cNvPicPr>
          <p:nvPr/>
        </p:nvPicPr>
        <p:blipFill>
          <a:blip r:embed="rId3"/>
          <a:stretch>
            <a:fillRect/>
          </a:stretch>
        </p:blipFill>
        <p:spPr>
          <a:xfrm>
            <a:off x="1671353" y="1453382"/>
            <a:ext cx="8656590" cy="4869332"/>
          </a:xfrm>
          <a:prstGeom prst="rect">
            <a:avLst/>
          </a:prstGeom>
        </p:spPr>
      </p:pic>
    </p:spTree>
    <p:extLst>
      <p:ext uri="{BB962C8B-B14F-4D97-AF65-F5344CB8AC3E}">
        <p14:creationId xmlns:p14="http://schemas.microsoft.com/office/powerpoint/2010/main" val="416074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7EDEA10-087E-4352-A848-7D9888DC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B58F0-B17A-4AE9-AE45-8C3E901D4E8E}"/>
              </a:ext>
            </a:extLst>
          </p:cNvPr>
          <p:cNvSpPr>
            <a:spLocks noGrp="1"/>
          </p:cNvSpPr>
          <p:nvPr>
            <p:ph type="title"/>
          </p:nvPr>
        </p:nvSpPr>
        <p:spPr>
          <a:xfrm>
            <a:off x="838200" y="4242090"/>
            <a:ext cx="10515600" cy="1270232"/>
          </a:xfrm>
        </p:spPr>
        <p:txBody>
          <a:bodyPr vert="horz" lIns="91440" tIns="45720" rIns="91440" bIns="45720" rtlCol="0" anchor="b">
            <a:normAutofit/>
          </a:bodyPr>
          <a:lstStyle/>
          <a:p>
            <a:pPr algn="ctr"/>
            <a:r>
              <a:rPr lang="en-US" sz="6600" kern="1200">
                <a:solidFill>
                  <a:schemeClr val="tx1"/>
                </a:solidFill>
                <a:latin typeface="+mj-lt"/>
                <a:ea typeface="+mj-ea"/>
                <a:cs typeface="+mj-cs"/>
              </a:rPr>
              <a:t>Acceptance Criteria</a:t>
            </a:r>
          </a:p>
        </p:txBody>
      </p:sp>
      <p:pic>
        <p:nvPicPr>
          <p:cNvPr id="9" name="Picture 8">
            <a:extLst>
              <a:ext uri="{FF2B5EF4-FFF2-40B4-BE49-F238E27FC236}">
                <a16:creationId xmlns:a16="http://schemas.microsoft.com/office/drawing/2014/main" id="{8659A227-45DE-4774-AF58-E4EEE6D79C32}"/>
              </a:ext>
            </a:extLst>
          </p:cNvPr>
          <p:cNvPicPr>
            <a:picLocks noChangeAspect="1"/>
          </p:cNvPicPr>
          <p:nvPr/>
        </p:nvPicPr>
        <p:blipFill rotWithShape="1">
          <a:blip r:embed="rId2"/>
          <a:srcRect l="2755" r="8841" b="-2"/>
          <a:stretch/>
        </p:blipFill>
        <p:spPr>
          <a:xfrm>
            <a:off x="510365" y="400051"/>
            <a:ext cx="3524888" cy="3647338"/>
          </a:xfrm>
          <a:custGeom>
            <a:avLst/>
            <a:gdLst/>
            <a:ahLst/>
            <a:cxnLst/>
            <a:rect l="l" t="t" r="r" b="b"/>
            <a:pathLst>
              <a:path w="3524888" h="3647338">
                <a:moveTo>
                  <a:pt x="887180" y="60"/>
                </a:moveTo>
                <a:cubicBezTo>
                  <a:pt x="945946" y="-443"/>
                  <a:pt x="1004682" y="2214"/>
                  <a:pt x="1063120" y="9535"/>
                </a:cubicBezTo>
                <a:cubicBezTo>
                  <a:pt x="1192553" y="25206"/>
                  <a:pt x="1324035" y="29312"/>
                  <a:pt x="1454772" y="21769"/>
                </a:cubicBezTo>
                <a:cubicBezTo>
                  <a:pt x="1583729" y="15160"/>
                  <a:pt x="1712924" y="14714"/>
                  <a:pt x="1842239" y="16589"/>
                </a:cubicBezTo>
                <a:cubicBezTo>
                  <a:pt x="1958874" y="18285"/>
                  <a:pt x="2075629" y="18018"/>
                  <a:pt x="2192264" y="13196"/>
                </a:cubicBezTo>
                <a:cubicBezTo>
                  <a:pt x="2323253" y="7660"/>
                  <a:pt x="2454242" y="2928"/>
                  <a:pt x="2585114" y="13911"/>
                </a:cubicBezTo>
                <a:cubicBezTo>
                  <a:pt x="2699008" y="24482"/>
                  <a:pt x="2813668" y="29758"/>
                  <a:pt x="2928437" y="29714"/>
                </a:cubicBezTo>
                <a:cubicBezTo>
                  <a:pt x="3080601" y="28464"/>
                  <a:pt x="3232406" y="19625"/>
                  <a:pt x="3384330" y="14536"/>
                </a:cubicBezTo>
                <a:lnTo>
                  <a:pt x="3481468" y="12130"/>
                </a:lnTo>
                <a:lnTo>
                  <a:pt x="3481325" y="16098"/>
                </a:lnTo>
                <a:lnTo>
                  <a:pt x="3493308" y="84630"/>
                </a:lnTo>
                <a:lnTo>
                  <a:pt x="3493318" y="92959"/>
                </a:lnTo>
                <a:cubicBezTo>
                  <a:pt x="3495695" y="161085"/>
                  <a:pt x="3501168" y="229143"/>
                  <a:pt x="3512114" y="297090"/>
                </a:cubicBezTo>
                <a:cubicBezTo>
                  <a:pt x="3519231" y="340796"/>
                  <a:pt x="3524136" y="384681"/>
                  <a:pt x="3524809" y="428543"/>
                </a:cubicBezTo>
                <a:cubicBezTo>
                  <a:pt x="3525482" y="472405"/>
                  <a:pt x="3521924" y="516245"/>
                  <a:pt x="3512114" y="559861"/>
                </a:cubicBezTo>
                <a:cubicBezTo>
                  <a:pt x="3491119" y="656469"/>
                  <a:pt x="3485618" y="754605"/>
                  <a:pt x="3495724" y="852186"/>
                </a:cubicBezTo>
                <a:cubicBezTo>
                  <a:pt x="3504578" y="948437"/>
                  <a:pt x="3505176" y="1044867"/>
                  <a:pt x="3502664" y="1141386"/>
                </a:cubicBezTo>
                <a:cubicBezTo>
                  <a:pt x="3500391" y="1228440"/>
                  <a:pt x="3500750" y="1315584"/>
                  <a:pt x="3507210" y="1402639"/>
                </a:cubicBezTo>
                <a:cubicBezTo>
                  <a:pt x="3514626" y="1500407"/>
                  <a:pt x="3520966" y="1598176"/>
                  <a:pt x="3506252" y="1695856"/>
                </a:cubicBezTo>
                <a:cubicBezTo>
                  <a:pt x="3492089" y="1780866"/>
                  <a:pt x="3485019" y="1866447"/>
                  <a:pt x="3485079" y="1952109"/>
                </a:cubicBezTo>
                <a:cubicBezTo>
                  <a:pt x="3486753" y="2065682"/>
                  <a:pt x="3498595" y="2178986"/>
                  <a:pt x="3505415" y="2292381"/>
                </a:cubicBezTo>
                <a:cubicBezTo>
                  <a:pt x="3514746" y="2447918"/>
                  <a:pt x="3522761" y="2603544"/>
                  <a:pt x="3508406" y="2759171"/>
                </a:cubicBezTo>
                <a:cubicBezTo>
                  <a:pt x="3497997" y="2866762"/>
                  <a:pt x="3488427" y="2974352"/>
                  <a:pt x="3496442" y="3082389"/>
                </a:cubicBezTo>
                <a:cubicBezTo>
                  <a:pt x="3502066" y="3158639"/>
                  <a:pt x="3510200" y="3234980"/>
                  <a:pt x="3504816" y="3311409"/>
                </a:cubicBezTo>
                <a:lnTo>
                  <a:pt x="3500655" y="3407763"/>
                </a:lnTo>
                <a:lnTo>
                  <a:pt x="3500528" y="3407763"/>
                </a:lnTo>
                <a:lnTo>
                  <a:pt x="3500186" y="3418624"/>
                </a:lnTo>
                <a:lnTo>
                  <a:pt x="3498431" y="3459279"/>
                </a:lnTo>
                <a:lnTo>
                  <a:pt x="3498786" y="3476530"/>
                </a:lnTo>
                <a:lnTo>
                  <a:pt x="3500070" y="3476530"/>
                </a:lnTo>
                <a:lnTo>
                  <a:pt x="3504922" y="3592711"/>
                </a:lnTo>
                <a:lnTo>
                  <a:pt x="3504733" y="3642505"/>
                </a:lnTo>
                <a:lnTo>
                  <a:pt x="3344090" y="3645620"/>
                </a:lnTo>
                <a:cubicBezTo>
                  <a:pt x="3179267" y="3652578"/>
                  <a:pt x="3015642" y="3636699"/>
                  <a:pt x="2851776" y="3628492"/>
                </a:cubicBezTo>
                <a:cubicBezTo>
                  <a:pt x="2716167" y="3622675"/>
                  <a:pt x="2580186" y="3623335"/>
                  <a:pt x="2444683" y="3630454"/>
                </a:cubicBezTo>
                <a:cubicBezTo>
                  <a:pt x="2220221" y="3640802"/>
                  <a:pt x="1995758" y="3642229"/>
                  <a:pt x="1771055" y="3636431"/>
                </a:cubicBezTo>
                <a:cubicBezTo>
                  <a:pt x="1659183" y="3633576"/>
                  <a:pt x="1547429" y="3634736"/>
                  <a:pt x="1435675" y="3638305"/>
                </a:cubicBezTo>
                <a:cubicBezTo>
                  <a:pt x="1179420" y="3646601"/>
                  <a:pt x="923403" y="3637323"/>
                  <a:pt x="667265" y="3634558"/>
                </a:cubicBezTo>
                <a:cubicBezTo>
                  <a:pt x="569736" y="3633488"/>
                  <a:pt x="472205" y="3633665"/>
                  <a:pt x="374794" y="3637679"/>
                </a:cubicBezTo>
                <a:cubicBezTo>
                  <a:pt x="264415" y="3642140"/>
                  <a:pt x="154036" y="3643412"/>
                  <a:pt x="43657" y="3642932"/>
                </a:cubicBezTo>
                <a:lnTo>
                  <a:pt x="11965" y="3642429"/>
                </a:lnTo>
                <a:lnTo>
                  <a:pt x="24360" y="3479541"/>
                </a:lnTo>
                <a:cubicBezTo>
                  <a:pt x="26194" y="3423392"/>
                  <a:pt x="25594" y="3367189"/>
                  <a:pt x="22559" y="3311038"/>
                </a:cubicBezTo>
                <a:cubicBezTo>
                  <a:pt x="16343" y="3197955"/>
                  <a:pt x="-628" y="3084971"/>
                  <a:pt x="13594" y="2971689"/>
                </a:cubicBezTo>
                <a:cubicBezTo>
                  <a:pt x="38335" y="2776712"/>
                  <a:pt x="12519" y="2582431"/>
                  <a:pt x="4272" y="2387950"/>
                </a:cubicBezTo>
                <a:cubicBezTo>
                  <a:pt x="-3262" y="2237604"/>
                  <a:pt x="2250" y="2086990"/>
                  <a:pt x="20765" y="1937298"/>
                </a:cubicBezTo>
                <a:cubicBezTo>
                  <a:pt x="38958" y="1790576"/>
                  <a:pt x="37113" y="1642627"/>
                  <a:pt x="15268" y="1496252"/>
                </a:cubicBezTo>
                <a:cubicBezTo>
                  <a:pt x="7718" y="1430798"/>
                  <a:pt x="7400" y="1364898"/>
                  <a:pt x="14311" y="1299395"/>
                </a:cubicBezTo>
                <a:cubicBezTo>
                  <a:pt x="22640" y="1195064"/>
                  <a:pt x="20682" y="1090348"/>
                  <a:pt x="8455" y="986285"/>
                </a:cubicBezTo>
                <a:cubicBezTo>
                  <a:pt x="-8159" y="849535"/>
                  <a:pt x="3794" y="712390"/>
                  <a:pt x="9890" y="575539"/>
                </a:cubicBezTo>
                <a:cubicBezTo>
                  <a:pt x="14432" y="472556"/>
                  <a:pt x="17180" y="369671"/>
                  <a:pt x="12878" y="266688"/>
                </a:cubicBezTo>
                <a:lnTo>
                  <a:pt x="14418" y="21931"/>
                </a:lnTo>
                <a:lnTo>
                  <a:pt x="163536" y="23733"/>
                </a:lnTo>
                <a:cubicBezTo>
                  <a:pt x="346324" y="25875"/>
                  <a:pt x="528992" y="25875"/>
                  <a:pt x="711062" y="9535"/>
                </a:cubicBezTo>
                <a:cubicBezTo>
                  <a:pt x="769619" y="4223"/>
                  <a:pt x="828415" y="562"/>
                  <a:pt x="887180" y="60"/>
                </a:cubicBezTo>
                <a:close/>
              </a:path>
            </a:pathLst>
          </a:custGeom>
        </p:spPr>
      </p:pic>
      <p:pic>
        <p:nvPicPr>
          <p:cNvPr id="5" name="Content Placeholder 4">
            <a:extLst>
              <a:ext uri="{FF2B5EF4-FFF2-40B4-BE49-F238E27FC236}">
                <a16:creationId xmlns:a16="http://schemas.microsoft.com/office/drawing/2014/main" id="{A60C4289-DB35-47DF-A02E-F10FC3972AD8}"/>
              </a:ext>
            </a:extLst>
          </p:cNvPr>
          <p:cNvPicPr>
            <a:picLocks noGrp="1" noChangeAspect="1"/>
          </p:cNvPicPr>
          <p:nvPr>
            <p:ph idx="1"/>
          </p:nvPr>
        </p:nvPicPr>
        <p:blipFill rotWithShape="1">
          <a:blip r:embed="rId3"/>
          <a:srcRect l="5590" r="10511" b="2"/>
          <a:stretch/>
        </p:blipFill>
        <p:spPr>
          <a:xfrm>
            <a:off x="4333556" y="400051"/>
            <a:ext cx="3524888" cy="3647338"/>
          </a:xfrm>
          <a:custGeom>
            <a:avLst/>
            <a:gdLst/>
            <a:ahLst/>
            <a:cxnLst/>
            <a:rect l="l" t="t" r="r" b="b"/>
            <a:pathLst>
              <a:path w="3524888" h="3647338">
                <a:moveTo>
                  <a:pt x="887181" y="60"/>
                </a:moveTo>
                <a:cubicBezTo>
                  <a:pt x="945947" y="-443"/>
                  <a:pt x="1004683" y="2214"/>
                  <a:pt x="1063120" y="9535"/>
                </a:cubicBezTo>
                <a:cubicBezTo>
                  <a:pt x="1192553" y="25206"/>
                  <a:pt x="1324035" y="29312"/>
                  <a:pt x="1454772" y="21769"/>
                </a:cubicBezTo>
                <a:cubicBezTo>
                  <a:pt x="1583729" y="15160"/>
                  <a:pt x="1712924" y="14714"/>
                  <a:pt x="1842239" y="16589"/>
                </a:cubicBezTo>
                <a:cubicBezTo>
                  <a:pt x="1958874" y="18285"/>
                  <a:pt x="2075629" y="18018"/>
                  <a:pt x="2192264" y="13196"/>
                </a:cubicBezTo>
                <a:cubicBezTo>
                  <a:pt x="2323253" y="7660"/>
                  <a:pt x="2454242" y="2928"/>
                  <a:pt x="2585114" y="13911"/>
                </a:cubicBezTo>
                <a:cubicBezTo>
                  <a:pt x="2699008" y="24482"/>
                  <a:pt x="2813669" y="29758"/>
                  <a:pt x="2928437" y="29714"/>
                </a:cubicBezTo>
                <a:cubicBezTo>
                  <a:pt x="3080601" y="28464"/>
                  <a:pt x="3232406" y="19625"/>
                  <a:pt x="3384330" y="14536"/>
                </a:cubicBezTo>
                <a:lnTo>
                  <a:pt x="3481468" y="12130"/>
                </a:lnTo>
                <a:lnTo>
                  <a:pt x="3481325" y="16098"/>
                </a:lnTo>
                <a:lnTo>
                  <a:pt x="3493308" y="84630"/>
                </a:lnTo>
                <a:lnTo>
                  <a:pt x="3493318" y="92959"/>
                </a:lnTo>
                <a:cubicBezTo>
                  <a:pt x="3495695" y="161085"/>
                  <a:pt x="3501169" y="229143"/>
                  <a:pt x="3512114" y="297090"/>
                </a:cubicBezTo>
                <a:cubicBezTo>
                  <a:pt x="3519231" y="340796"/>
                  <a:pt x="3524136" y="384681"/>
                  <a:pt x="3524809" y="428543"/>
                </a:cubicBezTo>
                <a:cubicBezTo>
                  <a:pt x="3525482" y="472405"/>
                  <a:pt x="3521924" y="516245"/>
                  <a:pt x="3512114" y="559861"/>
                </a:cubicBezTo>
                <a:cubicBezTo>
                  <a:pt x="3491119" y="656469"/>
                  <a:pt x="3485618" y="754605"/>
                  <a:pt x="3495724" y="852186"/>
                </a:cubicBezTo>
                <a:cubicBezTo>
                  <a:pt x="3504578" y="948437"/>
                  <a:pt x="3505176" y="1044867"/>
                  <a:pt x="3502664" y="1141385"/>
                </a:cubicBezTo>
                <a:cubicBezTo>
                  <a:pt x="3500391" y="1228440"/>
                  <a:pt x="3500750" y="1315584"/>
                  <a:pt x="3507210" y="1402639"/>
                </a:cubicBezTo>
                <a:cubicBezTo>
                  <a:pt x="3514626" y="1500407"/>
                  <a:pt x="3520966" y="1598176"/>
                  <a:pt x="3506252" y="1695857"/>
                </a:cubicBezTo>
                <a:cubicBezTo>
                  <a:pt x="3492089" y="1780866"/>
                  <a:pt x="3485019" y="1866447"/>
                  <a:pt x="3485079" y="1952109"/>
                </a:cubicBezTo>
                <a:cubicBezTo>
                  <a:pt x="3486753" y="2065682"/>
                  <a:pt x="3498596" y="2178986"/>
                  <a:pt x="3505415" y="2292381"/>
                </a:cubicBezTo>
                <a:cubicBezTo>
                  <a:pt x="3514746" y="2447918"/>
                  <a:pt x="3522761" y="2603544"/>
                  <a:pt x="3508406" y="2759171"/>
                </a:cubicBezTo>
                <a:cubicBezTo>
                  <a:pt x="3497997" y="2866762"/>
                  <a:pt x="3488428" y="2974352"/>
                  <a:pt x="3496442" y="3082389"/>
                </a:cubicBezTo>
                <a:cubicBezTo>
                  <a:pt x="3502066" y="3158639"/>
                  <a:pt x="3510200" y="3234980"/>
                  <a:pt x="3504816" y="3311409"/>
                </a:cubicBezTo>
                <a:lnTo>
                  <a:pt x="3500655" y="3407763"/>
                </a:lnTo>
                <a:lnTo>
                  <a:pt x="3500528" y="3407763"/>
                </a:lnTo>
                <a:lnTo>
                  <a:pt x="3500186" y="3418624"/>
                </a:lnTo>
                <a:lnTo>
                  <a:pt x="3498431" y="3459279"/>
                </a:lnTo>
                <a:lnTo>
                  <a:pt x="3498786" y="3476530"/>
                </a:lnTo>
                <a:lnTo>
                  <a:pt x="3500070" y="3476530"/>
                </a:lnTo>
                <a:lnTo>
                  <a:pt x="3504922" y="3592711"/>
                </a:lnTo>
                <a:lnTo>
                  <a:pt x="3504733" y="3642505"/>
                </a:lnTo>
                <a:lnTo>
                  <a:pt x="3344090" y="3645620"/>
                </a:lnTo>
                <a:cubicBezTo>
                  <a:pt x="3179268" y="3652578"/>
                  <a:pt x="3015642" y="3636699"/>
                  <a:pt x="2851776" y="3628492"/>
                </a:cubicBezTo>
                <a:cubicBezTo>
                  <a:pt x="2716167" y="3622675"/>
                  <a:pt x="2580186" y="3623335"/>
                  <a:pt x="2444683" y="3630454"/>
                </a:cubicBezTo>
                <a:cubicBezTo>
                  <a:pt x="2220221" y="3640802"/>
                  <a:pt x="1995758" y="3642229"/>
                  <a:pt x="1771055" y="3636431"/>
                </a:cubicBezTo>
                <a:cubicBezTo>
                  <a:pt x="1659183" y="3633576"/>
                  <a:pt x="1547429" y="3634736"/>
                  <a:pt x="1435676" y="3638305"/>
                </a:cubicBezTo>
                <a:cubicBezTo>
                  <a:pt x="1179420" y="3646601"/>
                  <a:pt x="923403" y="3637323"/>
                  <a:pt x="667265" y="3634558"/>
                </a:cubicBezTo>
                <a:cubicBezTo>
                  <a:pt x="569736" y="3633488"/>
                  <a:pt x="472205" y="3633665"/>
                  <a:pt x="374794" y="3637679"/>
                </a:cubicBezTo>
                <a:cubicBezTo>
                  <a:pt x="264415" y="3642140"/>
                  <a:pt x="154036" y="3643412"/>
                  <a:pt x="43657" y="3642932"/>
                </a:cubicBezTo>
                <a:lnTo>
                  <a:pt x="11965" y="3642429"/>
                </a:lnTo>
                <a:lnTo>
                  <a:pt x="24360" y="3479541"/>
                </a:lnTo>
                <a:cubicBezTo>
                  <a:pt x="26194" y="3423392"/>
                  <a:pt x="25594" y="3367189"/>
                  <a:pt x="22559" y="3311038"/>
                </a:cubicBezTo>
                <a:cubicBezTo>
                  <a:pt x="16343" y="3197955"/>
                  <a:pt x="-628" y="3084971"/>
                  <a:pt x="13594" y="2971689"/>
                </a:cubicBezTo>
                <a:cubicBezTo>
                  <a:pt x="38335" y="2776712"/>
                  <a:pt x="12519" y="2582431"/>
                  <a:pt x="4272" y="2387950"/>
                </a:cubicBezTo>
                <a:cubicBezTo>
                  <a:pt x="-3262" y="2237604"/>
                  <a:pt x="2250" y="2086990"/>
                  <a:pt x="20765" y="1937298"/>
                </a:cubicBezTo>
                <a:cubicBezTo>
                  <a:pt x="38958" y="1790576"/>
                  <a:pt x="37113" y="1642627"/>
                  <a:pt x="15268" y="1496252"/>
                </a:cubicBezTo>
                <a:cubicBezTo>
                  <a:pt x="7718" y="1430798"/>
                  <a:pt x="7400" y="1364898"/>
                  <a:pt x="14311" y="1299395"/>
                </a:cubicBezTo>
                <a:cubicBezTo>
                  <a:pt x="22640" y="1195064"/>
                  <a:pt x="20682" y="1090348"/>
                  <a:pt x="8455" y="986285"/>
                </a:cubicBezTo>
                <a:cubicBezTo>
                  <a:pt x="-8159" y="849535"/>
                  <a:pt x="3794" y="712390"/>
                  <a:pt x="9890" y="575539"/>
                </a:cubicBezTo>
                <a:cubicBezTo>
                  <a:pt x="14432" y="472556"/>
                  <a:pt x="17180" y="369671"/>
                  <a:pt x="12878" y="266688"/>
                </a:cubicBezTo>
                <a:lnTo>
                  <a:pt x="14418" y="21931"/>
                </a:lnTo>
                <a:lnTo>
                  <a:pt x="163536" y="23733"/>
                </a:lnTo>
                <a:cubicBezTo>
                  <a:pt x="346324" y="25875"/>
                  <a:pt x="528992" y="25875"/>
                  <a:pt x="711062" y="9535"/>
                </a:cubicBezTo>
                <a:cubicBezTo>
                  <a:pt x="769619" y="4223"/>
                  <a:pt x="828415" y="562"/>
                  <a:pt x="887181" y="60"/>
                </a:cubicBezTo>
                <a:close/>
              </a:path>
            </a:pathLst>
          </a:custGeom>
        </p:spPr>
      </p:pic>
      <p:pic>
        <p:nvPicPr>
          <p:cNvPr id="7" name="Picture 6">
            <a:extLst>
              <a:ext uri="{FF2B5EF4-FFF2-40B4-BE49-F238E27FC236}">
                <a16:creationId xmlns:a16="http://schemas.microsoft.com/office/drawing/2014/main" id="{D091A0CB-0A01-42F2-8BCB-113769D40D1E}"/>
              </a:ext>
            </a:extLst>
          </p:cNvPr>
          <p:cNvPicPr>
            <a:picLocks noChangeAspect="1"/>
          </p:cNvPicPr>
          <p:nvPr/>
        </p:nvPicPr>
        <p:blipFill rotWithShape="1">
          <a:blip r:embed="rId4"/>
          <a:srcRect l="5110" r="10708" b="-1"/>
          <a:stretch/>
        </p:blipFill>
        <p:spPr>
          <a:xfrm>
            <a:off x="8156747" y="400052"/>
            <a:ext cx="3524888" cy="3647338"/>
          </a:xfrm>
          <a:custGeom>
            <a:avLst/>
            <a:gdLst/>
            <a:ahLst/>
            <a:cxnLst/>
            <a:rect l="l" t="t" r="r" b="b"/>
            <a:pathLst>
              <a:path w="3524888" h="3647338">
                <a:moveTo>
                  <a:pt x="887180" y="60"/>
                </a:moveTo>
                <a:cubicBezTo>
                  <a:pt x="945946" y="-443"/>
                  <a:pt x="1004683" y="2214"/>
                  <a:pt x="1063120" y="9535"/>
                </a:cubicBezTo>
                <a:cubicBezTo>
                  <a:pt x="1192553" y="25206"/>
                  <a:pt x="1324035" y="29312"/>
                  <a:pt x="1454772" y="21769"/>
                </a:cubicBezTo>
                <a:cubicBezTo>
                  <a:pt x="1583729" y="15160"/>
                  <a:pt x="1712924" y="14714"/>
                  <a:pt x="1842239" y="16589"/>
                </a:cubicBezTo>
                <a:cubicBezTo>
                  <a:pt x="1958874" y="18285"/>
                  <a:pt x="2075628" y="18018"/>
                  <a:pt x="2192263" y="13196"/>
                </a:cubicBezTo>
                <a:cubicBezTo>
                  <a:pt x="2323253" y="7660"/>
                  <a:pt x="2454242" y="2928"/>
                  <a:pt x="2585113" y="13911"/>
                </a:cubicBezTo>
                <a:cubicBezTo>
                  <a:pt x="2699008" y="24482"/>
                  <a:pt x="2813668" y="29758"/>
                  <a:pt x="2928437" y="29714"/>
                </a:cubicBezTo>
                <a:cubicBezTo>
                  <a:pt x="3080601" y="28464"/>
                  <a:pt x="3232406" y="19625"/>
                  <a:pt x="3384330" y="14536"/>
                </a:cubicBezTo>
                <a:lnTo>
                  <a:pt x="3481468" y="12130"/>
                </a:lnTo>
                <a:lnTo>
                  <a:pt x="3481325" y="16098"/>
                </a:lnTo>
                <a:lnTo>
                  <a:pt x="3493308" y="84630"/>
                </a:lnTo>
                <a:lnTo>
                  <a:pt x="3493318" y="92959"/>
                </a:lnTo>
                <a:cubicBezTo>
                  <a:pt x="3495694" y="161085"/>
                  <a:pt x="3501168" y="229143"/>
                  <a:pt x="3512114" y="297090"/>
                </a:cubicBezTo>
                <a:cubicBezTo>
                  <a:pt x="3519231" y="340796"/>
                  <a:pt x="3524136" y="384681"/>
                  <a:pt x="3524809" y="428543"/>
                </a:cubicBezTo>
                <a:cubicBezTo>
                  <a:pt x="3525482" y="472405"/>
                  <a:pt x="3521923" y="516245"/>
                  <a:pt x="3512114" y="559861"/>
                </a:cubicBezTo>
                <a:cubicBezTo>
                  <a:pt x="3491119" y="656469"/>
                  <a:pt x="3485617" y="754605"/>
                  <a:pt x="3495724" y="852186"/>
                </a:cubicBezTo>
                <a:cubicBezTo>
                  <a:pt x="3504577" y="948437"/>
                  <a:pt x="3505176" y="1044867"/>
                  <a:pt x="3502664" y="1141386"/>
                </a:cubicBezTo>
                <a:cubicBezTo>
                  <a:pt x="3500391" y="1228440"/>
                  <a:pt x="3500749" y="1315584"/>
                  <a:pt x="3507210" y="1402639"/>
                </a:cubicBezTo>
                <a:cubicBezTo>
                  <a:pt x="3514626" y="1500407"/>
                  <a:pt x="3520966" y="1598176"/>
                  <a:pt x="3506251" y="1695856"/>
                </a:cubicBezTo>
                <a:cubicBezTo>
                  <a:pt x="3492089" y="1780866"/>
                  <a:pt x="3485019" y="1866447"/>
                  <a:pt x="3485079" y="1952109"/>
                </a:cubicBezTo>
                <a:cubicBezTo>
                  <a:pt x="3486753" y="2065682"/>
                  <a:pt x="3498595" y="2178986"/>
                  <a:pt x="3505414" y="2292381"/>
                </a:cubicBezTo>
                <a:cubicBezTo>
                  <a:pt x="3514746" y="2447918"/>
                  <a:pt x="3522760" y="2603544"/>
                  <a:pt x="3508405" y="2759171"/>
                </a:cubicBezTo>
                <a:cubicBezTo>
                  <a:pt x="3497997" y="2866762"/>
                  <a:pt x="3488427" y="2974352"/>
                  <a:pt x="3496442" y="3082389"/>
                </a:cubicBezTo>
                <a:cubicBezTo>
                  <a:pt x="3502065" y="3158639"/>
                  <a:pt x="3510200" y="3234980"/>
                  <a:pt x="3504816" y="3311409"/>
                </a:cubicBezTo>
                <a:lnTo>
                  <a:pt x="3500655" y="3407763"/>
                </a:lnTo>
                <a:lnTo>
                  <a:pt x="3500528" y="3407763"/>
                </a:lnTo>
                <a:lnTo>
                  <a:pt x="3500186" y="3418624"/>
                </a:lnTo>
                <a:lnTo>
                  <a:pt x="3498431" y="3459279"/>
                </a:lnTo>
                <a:lnTo>
                  <a:pt x="3498786" y="3476530"/>
                </a:lnTo>
                <a:lnTo>
                  <a:pt x="3500070" y="3476530"/>
                </a:lnTo>
                <a:lnTo>
                  <a:pt x="3504922" y="3592711"/>
                </a:lnTo>
                <a:lnTo>
                  <a:pt x="3504733" y="3642505"/>
                </a:lnTo>
                <a:lnTo>
                  <a:pt x="3344090" y="3645620"/>
                </a:lnTo>
                <a:cubicBezTo>
                  <a:pt x="3179267" y="3652578"/>
                  <a:pt x="3015642" y="3636699"/>
                  <a:pt x="2851776" y="3628492"/>
                </a:cubicBezTo>
                <a:cubicBezTo>
                  <a:pt x="2716167" y="3622675"/>
                  <a:pt x="2580186" y="3623335"/>
                  <a:pt x="2444683" y="3630454"/>
                </a:cubicBezTo>
                <a:cubicBezTo>
                  <a:pt x="2220221" y="3640802"/>
                  <a:pt x="1995757" y="3642229"/>
                  <a:pt x="1771055" y="3636431"/>
                </a:cubicBezTo>
                <a:cubicBezTo>
                  <a:pt x="1659183" y="3633576"/>
                  <a:pt x="1547429" y="3634736"/>
                  <a:pt x="1435675" y="3638305"/>
                </a:cubicBezTo>
                <a:cubicBezTo>
                  <a:pt x="1179419" y="3646601"/>
                  <a:pt x="923403" y="3637323"/>
                  <a:pt x="667265" y="3634558"/>
                </a:cubicBezTo>
                <a:cubicBezTo>
                  <a:pt x="569736" y="3633488"/>
                  <a:pt x="472205" y="3633665"/>
                  <a:pt x="374793" y="3637679"/>
                </a:cubicBezTo>
                <a:cubicBezTo>
                  <a:pt x="264415" y="3642140"/>
                  <a:pt x="154036" y="3643412"/>
                  <a:pt x="43657" y="3642932"/>
                </a:cubicBezTo>
                <a:lnTo>
                  <a:pt x="11965" y="3642429"/>
                </a:lnTo>
                <a:lnTo>
                  <a:pt x="24360" y="3479541"/>
                </a:lnTo>
                <a:cubicBezTo>
                  <a:pt x="26194" y="3423392"/>
                  <a:pt x="25594" y="3367189"/>
                  <a:pt x="22559" y="3311038"/>
                </a:cubicBezTo>
                <a:cubicBezTo>
                  <a:pt x="16343" y="3197955"/>
                  <a:pt x="-628" y="3084971"/>
                  <a:pt x="13594" y="2971689"/>
                </a:cubicBezTo>
                <a:cubicBezTo>
                  <a:pt x="38335" y="2776712"/>
                  <a:pt x="12519" y="2582431"/>
                  <a:pt x="4272" y="2387950"/>
                </a:cubicBezTo>
                <a:cubicBezTo>
                  <a:pt x="-3262" y="2237604"/>
                  <a:pt x="2250" y="2086990"/>
                  <a:pt x="20765" y="1937298"/>
                </a:cubicBezTo>
                <a:cubicBezTo>
                  <a:pt x="38958" y="1790576"/>
                  <a:pt x="37113" y="1642627"/>
                  <a:pt x="15268" y="1496252"/>
                </a:cubicBezTo>
                <a:cubicBezTo>
                  <a:pt x="7718" y="1430798"/>
                  <a:pt x="7400" y="1364898"/>
                  <a:pt x="14311" y="1299395"/>
                </a:cubicBezTo>
                <a:cubicBezTo>
                  <a:pt x="22640" y="1195064"/>
                  <a:pt x="20682" y="1090348"/>
                  <a:pt x="8455" y="986285"/>
                </a:cubicBezTo>
                <a:cubicBezTo>
                  <a:pt x="-8159" y="849535"/>
                  <a:pt x="3794" y="712390"/>
                  <a:pt x="9890" y="575539"/>
                </a:cubicBezTo>
                <a:cubicBezTo>
                  <a:pt x="14432" y="472556"/>
                  <a:pt x="17180" y="369671"/>
                  <a:pt x="12878" y="266688"/>
                </a:cubicBezTo>
                <a:lnTo>
                  <a:pt x="14418" y="21931"/>
                </a:lnTo>
                <a:lnTo>
                  <a:pt x="163536" y="23733"/>
                </a:lnTo>
                <a:cubicBezTo>
                  <a:pt x="346324" y="25875"/>
                  <a:pt x="528992" y="25875"/>
                  <a:pt x="711061" y="9535"/>
                </a:cubicBezTo>
                <a:cubicBezTo>
                  <a:pt x="769618" y="4223"/>
                  <a:pt x="828414" y="562"/>
                  <a:pt x="887180" y="60"/>
                </a:cubicBezTo>
                <a:close/>
              </a:path>
            </a:pathLst>
          </a:custGeom>
        </p:spPr>
      </p:pic>
      <p:sp>
        <p:nvSpPr>
          <p:cNvPr id="16" name="sketch line">
            <a:extLst>
              <a:ext uri="{FF2B5EF4-FFF2-40B4-BE49-F238E27FC236}">
                <a16:creationId xmlns:a16="http://schemas.microsoft.com/office/drawing/2014/main" id="{605D77EC-B84E-48F8-9EC4-93E851C0F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2682" y="5512322"/>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84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27F02-CECB-4458-8445-D4BEA7354613}"/>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EPICS</a:t>
            </a:r>
          </a:p>
        </p:txBody>
      </p:sp>
      <p:pic>
        <p:nvPicPr>
          <p:cNvPr id="7" name="Picture 6">
            <a:extLst>
              <a:ext uri="{FF2B5EF4-FFF2-40B4-BE49-F238E27FC236}">
                <a16:creationId xmlns:a16="http://schemas.microsoft.com/office/drawing/2014/main" id="{EE55B99C-9B3C-4FFE-BDF7-33A664A6BC44}"/>
              </a:ext>
            </a:extLst>
          </p:cNvPr>
          <p:cNvPicPr>
            <a:picLocks noChangeAspect="1"/>
          </p:cNvPicPr>
          <p:nvPr/>
        </p:nvPicPr>
        <p:blipFill>
          <a:blip r:embed="rId3"/>
          <a:stretch>
            <a:fillRect/>
          </a:stretch>
        </p:blipFill>
        <p:spPr>
          <a:xfrm>
            <a:off x="4125913" y="1945759"/>
            <a:ext cx="7870393" cy="1967598"/>
          </a:xfrm>
          <a:prstGeom prst="rect">
            <a:avLst/>
          </a:prstGeom>
        </p:spPr>
      </p:pic>
      <p:pic>
        <p:nvPicPr>
          <p:cNvPr id="5" name="Picture 4">
            <a:extLst>
              <a:ext uri="{FF2B5EF4-FFF2-40B4-BE49-F238E27FC236}">
                <a16:creationId xmlns:a16="http://schemas.microsoft.com/office/drawing/2014/main" id="{FFE42A1C-FDBB-4476-AECF-5B9729FB1744}"/>
              </a:ext>
            </a:extLst>
          </p:cNvPr>
          <p:cNvPicPr>
            <a:picLocks noChangeAspect="1"/>
          </p:cNvPicPr>
          <p:nvPr/>
        </p:nvPicPr>
        <p:blipFill>
          <a:blip r:embed="rId4"/>
          <a:stretch>
            <a:fillRect/>
          </a:stretch>
        </p:blipFill>
        <p:spPr>
          <a:xfrm>
            <a:off x="621712" y="4698467"/>
            <a:ext cx="7615303" cy="1542099"/>
          </a:xfrm>
          <a:prstGeom prst="rect">
            <a:avLst/>
          </a:prstGeom>
        </p:spPr>
      </p:pic>
    </p:spTree>
    <p:extLst>
      <p:ext uri="{BB962C8B-B14F-4D97-AF65-F5344CB8AC3E}">
        <p14:creationId xmlns:p14="http://schemas.microsoft.com/office/powerpoint/2010/main" val="2577215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6666E-7526-4758-9228-634CB6C8C0A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SPRINT EXAMPLE</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E1105F-08A0-4A0C-AB65-449848C16505}"/>
              </a:ext>
            </a:extLst>
          </p:cNvPr>
          <p:cNvPicPr>
            <a:picLocks noChangeAspect="1"/>
          </p:cNvPicPr>
          <p:nvPr/>
        </p:nvPicPr>
        <p:blipFill>
          <a:blip r:embed="rId2"/>
          <a:stretch>
            <a:fillRect/>
          </a:stretch>
        </p:blipFill>
        <p:spPr>
          <a:xfrm>
            <a:off x="320040" y="2939731"/>
            <a:ext cx="11548872" cy="2973834"/>
          </a:xfrm>
          <a:prstGeom prst="rect">
            <a:avLst/>
          </a:prstGeom>
        </p:spPr>
      </p:pic>
    </p:spTree>
    <p:extLst>
      <p:ext uri="{BB962C8B-B14F-4D97-AF65-F5344CB8AC3E}">
        <p14:creationId xmlns:p14="http://schemas.microsoft.com/office/powerpoint/2010/main" val="27320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C5BD-9D83-42A3-A879-7B8FCB4F5CD9}"/>
              </a:ext>
            </a:extLst>
          </p:cNvPr>
          <p:cNvSpPr>
            <a:spLocks noGrp="1"/>
          </p:cNvSpPr>
          <p:nvPr>
            <p:ph type="title"/>
          </p:nvPr>
        </p:nvSpPr>
        <p:spPr/>
        <p:txBody>
          <a:bodyPr/>
          <a:lstStyle/>
          <a:p>
            <a:r>
              <a:rPr lang="en-GB" dirty="0"/>
              <a:t>SPRINT REVIEW &amp; RETROSPECTIVE</a:t>
            </a:r>
          </a:p>
        </p:txBody>
      </p:sp>
      <p:sp>
        <p:nvSpPr>
          <p:cNvPr id="3" name="Content Placeholder 2">
            <a:extLst>
              <a:ext uri="{FF2B5EF4-FFF2-40B4-BE49-F238E27FC236}">
                <a16:creationId xmlns:a16="http://schemas.microsoft.com/office/drawing/2014/main" id="{5CD3B48D-7335-4CD4-9348-A9B7E366C222}"/>
              </a:ext>
            </a:extLst>
          </p:cNvPr>
          <p:cNvSpPr>
            <a:spLocks noGrp="1"/>
          </p:cNvSpPr>
          <p:nvPr>
            <p:ph idx="1"/>
          </p:nvPr>
        </p:nvSpPr>
        <p:spPr/>
        <p:txBody>
          <a:bodyPr/>
          <a:lstStyle/>
          <a:p>
            <a:pPr marL="0" indent="0">
              <a:buNone/>
            </a:pPr>
            <a:r>
              <a:rPr lang="en-GB" dirty="0"/>
              <a:t>Good:</a:t>
            </a:r>
          </a:p>
          <a:p>
            <a:pPr>
              <a:buFontTx/>
              <a:buChar char="-"/>
            </a:pPr>
            <a:r>
              <a:rPr lang="en-GB" dirty="0"/>
              <a:t>All user stories were complete</a:t>
            </a:r>
          </a:p>
          <a:p>
            <a:pPr>
              <a:buFontTx/>
              <a:buChar char="-"/>
            </a:pPr>
            <a:r>
              <a:rPr lang="en-GB" dirty="0"/>
              <a:t>Completed over 80% testing coverage</a:t>
            </a:r>
          </a:p>
          <a:p>
            <a:pPr>
              <a:buFontTx/>
              <a:buChar char="-"/>
            </a:pPr>
            <a:endParaRPr lang="en-GB" dirty="0"/>
          </a:p>
          <a:p>
            <a:pPr marL="0" indent="0">
              <a:buNone/>
            </a:pPr>
            <a:r>
              <a:rPr lang="en-GB" dirty="0"/>
              <a:t>Things for the future:</a:t>
            </a:r>
          </a:p>
          <a:p>
            <a:pPr>
              <a:buFontTx/>
              <a:buChar char="-"/>
            </a:pPr>
            <a:r>
              <a:rPr lang="en-GB" dirty="0"/>
              <a:t>Implementing a more friendly user interface</a:t>
            </a:r>
          </a:p>
          <a:p>
            <a:pPr>
              <a:buFontTx/>
              <a:buChar char="-"/>
            </a:pPr>
            <a:r>
              <a:rPr lang="en-GB" dirty="0"/>
              <a:t>Can create a login page for more secure access </a:t>
            </a:r>
          </a:p>
        </p:txBody>
      </p:sp>
    </p:spTree>
    <p:extLst>
      <p:ext uri="{BB962C8B-B14F-4D97-AF65-F5344CB8AC3E}">
        <p14:creationId xmlns:p14="http://schemas.microsoft.com/office/powerpoint/2010/main" val="404739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4A37A7F-2741-432A-AD77-5A13D39115D9}"/>
              </a:ext>
            </a:extLst>
          </p:cNvPr>
          <p:cNvSpPr>
            <a:spLocks noGrp="1"/>
          </p:cNvSpPr>
          <p:nvPr>
            <p:ph type="title"/>
          </p:nvPr>
        </p:nvSpPr>
        <p:spPr>
          <a:xfrm>
            <a:off x="304583" y="2382977"/>
            <a:ext cx="10822274" cy="1811336"/>
          </a:xfrm>
        </p:spPr>
        <p:txBody>
          <a:bodyPr anchor="b">
            <a:normAutofit/>
          </a:bodyPr>
          <a:lstStyle/>
          <a:p>
            <a:pPr algn="ctr"/>
            <a:r>
              <a:rPr lang="en-GB" dirty="0">
                <a:solidFill>
                  <a:schemeClr val="tx2"/>
                </a:solidFill>
              </a:rPr>
              <a:t>Introduction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841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1535F29-F96A-4610-8AC0-C9254C3F9536}"/>
              </a:ext>
            </a:extLst>
          </p:cNvPr>
          <p:cNvSpPr>
            <a:spLocks noGrp="1"/>
          </p:cNvSpPr>
          <p:nvPr>
            <p:ph type="title"/>
          </p:nvPr>
        </p:nvSpPr>
        <p:spPr>
          <a:xfrm>
            <a:off x="1179226" y="1594707"/>
            <a:ext cx="9833548" cy="1325563"/>
          </a:xfrm>
        </p:spPr>
        <p:txBody>
          <a:bodyPr anchor="b">
            <a:normAutofit/>
          </a:bodyPr>
          <a:lstStyle/>
          <a:p>
            <a:pPr algn="ctr"/>
            <a:r>
              <a:rPr lang="en-GB" sz="3600">
                <a:solidFill>
                  <a:schemeClr val="tx2"/>
                </a:solidFill>
              </a:rPr>
              <a:t>What technologies have been used</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36FB7ED-95C6-465C-AF81-D5E55A13E266}"/>
              </a:ext>
            </a:extLst>
          </p:cNvPr>
          <p:cNvSpPr>
            <a:spLocks noGrp="1"/>
          </p:cNvSpPr>
          <p:nvPr>
            <p:ph idx="1"/>
          </p:nvPr>
        </p:nvSpPr>
        <p:spPr>
          <a:xfrm>
            <a:off x="1179226" y="3329677"/>
            <a:ext cx="9833548" cy="2457269"/>
          </a:xfrm>
        </p:spPr>
        <p:txBody>
          <a:bodyPr>
            <a:normAutofit/>
          </a:bodyPr>
          <a:lstStyle/>
          <a:p>
            <a:r>
              <a:rPr lang="en-GB" sz="1800" dirty="0">
                <a:solidFill>
                  <a:schemeClr val="tx2"/>
                </a:solidFill>
              </a:rPr>
              <a:t> Back end development :JAVA</a:t>
            </a:r>
          </a:p>
          <a:p>
            <a:r>
              <a:rPr lang="en-GB" sz="1800" dirty="0">
                <a:solidFill>
                  <a:schemeClr val="tx2"/>
                </a:solidFill>
              </a:rPr>
              <a:t>Version Control: GITHUB</a:t>
            </a:r>
          </a:p>
          <a:p>
            <a:r>
              <a:rPr lang="en-GB" sz="1800" dirty="0">
                <a:solidFill>
                  <a:schemeClr val="tx2"/>
                </a:solidFill>
              </a:rPr>
              <a:t>Build management tool</a:t>
            </a:r>
            <a:r>
              <a:rPr lang="en-GB" sz="1800">
                <a:solidFill>
                  <a:schemeClr val="tx2"/>
                </a:solidFill>
              </a:rPr>
              <a:t>: MAVEN</a:t>
            </a:r>
            <a:endParaRPr lang="en-GB" sz="1800" dirty="0">
              <a:solidFill>
                <a:schemeClr val="tx2"/>
              </a:solidFill>
            </a:endParaRPr>
          </a:p>
          <a:p>
            <a:r>
              <a:rPr lang="en-GB" sz="1800" dirty="0">
                <a:solidFill>
                  <a:schemeClr val="tx2"/>
                </a:solidFill>
              </a:rPr>
              <a:t>Sprint&amp; Scrum planning: JIRA</a:t>
            </a:r>
          </a:p>
          <a:p>
            <a:r>
              <a:rPr lang="en-GB" sz="1800" dirty="0">
                <a:solidFill>
                  <a:schemeClr val="tx2"/>
                </a:solidFill>
              </a:rPr>
              <a:t>Unit testing: JUNIT</a:t>
            </a:r>
          </a:p>
          <a:p>
            <a:r>
              <a:rPr lang="en-GB" sz="1800" dirty="0">
                <a:solidFill>
                  <a:schemeClr val="tx2"/>
                </a:solidFill>
              </a:rPr>
              <a:t>Database management system: MySQL</a:t>
            </a:r>
          </a:p>
          <a:p>
            <a:endParaRPr lang="en-GB"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453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62300-9F0F-4252-B925-30FC483D7E58}"/>
              </a:ext>
            </a:extLst>
          </p:cNvPr>
          <p:cNvSpPr>
            <a:spLocks noGrp="1"/>
          </p:cNvSpPr>
          <p:nvPr>
            <p:ph type="title"/>
          </p:nvPr>
        </p:nvSpPr>
        <p:spPr>
          <a:xfrm>
            <a:off x="804672" y="5434228"/>
            <a:ext cx="10640754" cy="775845"/>
          </a:xfrm>
        </p:spPr>
        <p:txBody>
          <a:bodyPr vert="horz" lIns="91440" tIns="45720" rIns="91440" bIns="45720" rtlCol="0" anchor="ctr">
            <a:normAutofit/>
          </a:bodyPr>
          <a:lstStyle/>
          <a:p>
            <a:r>
              <a:rPr lang="en-US" sz="4000" kern="1200">
                <a:solidFill>
                  <a:schemeClr val="tx2"/>
                </a:solidFill>
                <a:latin typeface="+mj-lt"/>
                <a:ea typeface="+mj-ea"/>
                <a:cs typeface="+mj-cs"/>
              </a:rPr>
              <a:t>Risk Assesement</a:t>
            </a:r>
          </a:p>
        </p:txBody>
      </p:sp>
      <p:grpSp>
        <p:nvGrpSpPr>
          <p:cNvPr id="13" name="Group 12">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4" name="Freeform: Shape 13">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0" name="Freeform: Shape 19">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A4E7A09D-B8FA-4B68-8E8C-56AB89D7DEED}"/>
              </a:ext>
            </a:extLst>
          </p:cNvPr>
          <p:cNvGraphicFramePr>
            <a:graphicFrameLocks noGrp="1"/>
          </p:cNvGraphicFramePr>
          <p:nvPr>
            <p:extLst>
              <p:ext uri="{D42A27DB-BD31-4B8C-83A1-F6EECF244321}">
                <p14:modId xmlns:p14="http://schemas.microsoft.com/office/powerpoint/2010/main" val="3644287925"/>
              </p:ext>
            </p:extLst>
          </p:nvPr>
        </p:nvGraphicFramePr>
        <p:xfrm>
          <a:off x="1413661" y="1335752"/>
          <a:ext cx="9247372" cy="4186496"/>
        </p:xfrm>
        <a:graphic>
          <a:graphicData uri="http://schemas.openxmlformats.org/drawingml/2006/table">
            <a:tbl>
              <a:tblPr firstRow="1" firstCol="1" bandRow="1">
                <a:tableStyleId>{5C22544A-7EE6-4342-B048-85BDC9FD1C3A}</a:tableStyleId>
              </a:tblPr>
              <a:tblGrid>
                <a:gridCol w="961649">
                  <a:extLst>
                    <a:ext uri="{9D8B030D-6E8A-4147-A177-3AD203B41FA5}">
                      <a16:colId xmlns:a16="http://schemas.microsoft.com/office/drawing/2014/main" val="3039855058"/>
                    </a:ext>
                  </a:extLst>
                </a:gridCol>
                <a:gridCol w="2281448">
                  <a:extLst>
                    <a:ext uri="{9D8B030D-6E8A-4147-A177-3AD203B41FA5}">
                      <a16:colId xmlns:a16="http://schemas.microsoft.com/office/drawing/2014/main" val="524818772"/>
                    </a:ext>
                  </a:extLst>
                </a:gridCol>
                <a:gridCol w="828622">
                  <a:extLst>
                    <a:ext uri="{9D8B030D-6E8A-4147-A177-3AD203B41FA5}">
                      <a16:colId xmlns:a16="http://schemas.microsoft.com/office/drawing/2014/main" val="2364496510"/>
                    </a:ext>
                  </a:extLst>
                </a:gridCol>
                <a:gridCol w="965160">
                  <a:extLst>
                    <a:ext uri="{9D8B030D-6E8A-4147-A177-3AD203B41FA5}">
                      <a16:colId xmlns:a16="http://schemas.microsoft.com/office/drawing/2014/main" val="3177621557"/>
                    </a:ext>
                  </a:extLst>
                </a:gridCol>
                <a:gridCol w="659219">
                  <a:extLst>
                    <a:ext uri="{9D8B030D-6E8A-4147-A177-3AD203B41FA5}">
                      <a16:colId xmlns:a16="http://schemas.microsoft.com/office/drawing/2014/main" val="3964603899"/>
                    </a:ext>
                  </a:extLst>
                </a:gridCol>
                <a:gridCol w="1810327">
                  <a:extLst>
                    <a:ext uri="{9D8B030D-6E8A-4147-A177-3AD203B41FA5}">
                      <a16:colId xmlns:a16="http://schemas.microsoft.com/office/drawing/2014/main" val="2078564773"/>
                    </a:ext>
                  </a:extLst>
                </a:gridCol>
                <a:gridCol w="1740947">
                  <a:extLst>
                    <a:ext uri="{9D8B030D-6E8A-4147-A177-3AD203B41FA5}">
                      <a16:colId xmlns:a16="http://schemas.microsoft.com/office/drawing/2014/main" val="1134122627"/>
                    </a:ext>
                  </a:extLst>
                </a:gridCol>
              </a:tblGrid>
              <a:tr h="613621">
                <a:tc>
                  <a:txBody>
                    <a:bodyPr/>
                    <a:lstStyle/>
                    <a:p>
                      <a:pPr algn="l">
                        <a:lnSpc>
                          <a:spcPct val="107000"/>
                        </a:lnSpc>
                        <a:spcAft>
                          <a:spcPts val="800"/>
                        </a:spcAft>
                      </a:pPr>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1100" dirty="0">
                          <a:effectLst/>
                        </a:rPr>
                        <a:t>Evaluation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1100">
                          <a:effectLst/>
                        </a:rPr>
                        <a:t>Likelihood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1100">
                          <a:effectLst/>
                        </a:rPr>
                        <a:t>Responsibilty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1100" dirty="0">
                          <a:effectLst/>
                        </a:rPr>
                        <a:t>Impact Level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1100" dirty="0">
                          <a:effectLst/>
                        </a:rPr>
                        <a:t>Response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1100">
                          <a:effectLst/>
                        </a:rPr>
                        <a:t>Control Measures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extLst>
                  <a:ext uri="{0D108BD9-81ED-4DB2-BD59-A6C34878D82A}">
                    <a16:rowId xmlns:a16="http://schemas.microsoft.com/office/drawing/2014/main" val="4055151271"/>
                  </a:ext>
                </a:extLst>
              </a:tr>
              <a:tr h="520157">
                <a:tc>
                  <a:txBody>
                    <a:bodyPr/>
                    <a:lstStyle/>
                    <a:p>
                      <a:pPr algn="l">
                        <a:lnSpc>
                          <a:spcPct val="107000"/>
                        </a:lnSpc>
                        <a:spcAft>
                          <a:spcPts val="800"/>
                        </a:spcAft>
                      </a:pPr>
                      <a:r>
                        <a:rPr lang="en-GB" sz="900">
                          <a:effectLst/>
                        </a:rPr>
                        <a:t>1.Single point of failure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One small part of the system could fail leaving the rest of the system disabled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Medium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C000"/>
                    </a:solidFill>
                  </a:tcPr>
                </a:tc>
                <a:tc>
                  <a:txBody>
                    <a:bodyPr/>
                    <a:lstStyle/>
                    <a:p>
                      <a:pPr algn="l">
                        <a:lnSpc>
                          <a:spcPct val="107000"/>
                        </a:lnSpc>
                        <a:spcAft>
                          <a:spcPts val="800"/>
                        </a:spcAft>
                      </a:pPr>
                      <a:r>
                        <a:rPr lang="en-GB" sz="900">
                          <a:effectLst/>
                        </a:rPr>
                        <a:t>Developers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HIGH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0000"/>
                    </a:solidFill>
                  </a:tcPr>
                </a:tc>
                <a:tc>
                  <a:txBody>
                    <a:bodyPr/>
                    <a:lstStyle/>
                    <a:p>
                      <a:pPr algn="l">
                        <a:lnSpc>
                          <a:spcPct val="107000"/>
                        </a:lnSpc>
                        <a:spcAft>
                          <a:spcPts val="800"/>
                        </a:spcAft>
                      </a:pPr>
                      <a:r>
                        <a:rPr lang="en-GB" sz="900">
                          <a:effectLst/>
                        </a:rPr>
                        <a:t>Run debugging checks to find the cause of the failure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Run regular unit and integration tests reduce likelihood of failure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extLst>
                  <a:ext uri="{0D108BD9-81ED-4DB2-BD59-A6C34878D82A}">
                    <a16:rowId xmlns:a16="http://schemas.microsoft.com/office/drawing/2014/main" val="1291376118"/>
                  </a:ext>
                </a:extLst>
              </a:tr>
              <a:tr h="520157">
                <a:tc>
                  <a:txBody>
                    <a:bodyPr/>
                    <a:lstStyle/>
                    <a:p>
                      <a:pPr algn="l">
                        <a:lnSpc>
                          <a:spcPct val="107000"/>
                        </a:lnSpc>
                        <a:spcAft>
                          <a:spcPts val="800"/>
                        </a:spcAft>
                      </a:pPr>
                      <a:r>
                        <a:rPr lang="en-GB" sz="900">
                          <a:effectLst/>
                        </a:rPr>
                        <a:t>2. Power Cuts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All system offline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Low</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chemeClr val="accent6">
                        <a:lumMod val="60000"/>
                        <a:lumOff val="40000"/>
                      </a:schemeClr>
                    </a:solidFill>
                  </a:tcPr>
                </a:tc>
                <a:tc>
                  <a:txBody>
                    <a:bodyPr/>
                    <a:lstStyle/>
                    <a:p>
                      <a:pPr algn="l">
                        <a:lnSpc>
                          <a:spcPct val="107000"/>
                        </a:lnSpc>
                        <a:spcAft>
                          <a:spcPts val="800"/>
                        </a:spcAft>
                      </a:pPr>
                      <a:r>
                        <a:rPr lang="en-GB" sz="900">
                          <a:effectLst/>
                        </a:rPr>
                        <a:t>Building Maintenance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HIGH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0000"/>
                    </a:solidFill>
                  </a:tcPr>
                </a:tc>
                <a:tc>
                  <a:txBody>
                    <a:bodyPr/>
                    <a:lstStyle/>
                    <a:p>
                      <a:pPr algn="l">
                        <a:lnSpc>
                          <a:spcPct val="107000"/>
                        </a:lnSpc>
                        <a:spcAft>
                          <a:spcPts val="800"/>
                        </a:spcAft>
                      </a:pPr>
                      <a:r>
                        <a:rPr lang="en-GB" sz="900">
                          <a:effectLst/>
                        </a:rPr>
                        <a:t>Try to find cause of power cuts and work quickly to repair 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Install backup generators at the facility to reduce time wasted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extLst>
                  <a:ext uri="{0D108BD9-81ED-4DB2-BD59-A6C34878D82A}">
                    <a16:rowId xmlns:a16="http://schemas.microsoft.com/office/drawing/2014/main" val="1435038104"/>
                  </a:ext>
                </a:extLst>
              </a:tr>
              <a:tr h="908549">
                <a:tc>
                  <a:txBody>
                    <a:bodyPr/>
                    <a:lstStyle/>
                    <a:p>
                      <a:pPr algn="l">
                        <a:lnSpc>
                          <a:spcPct val="107000"/>
                        </a:lnSpc>
                        <a:spcAft>
                          <a:spcPts val="800"/>
                        </a:spcAft>
                      </a:pPr>
                      <a:r>
                        <a:rPr lang="en-GB" sz="900">
                          <a:effectLst/>
                        </a:rPr>
                        <a:t>3. Unauthorised </a:t>
                      </a:r>
                      <a:endParaRPr lang="en-GB" sz="1100">
                        <a:effectLst/>
                      </a:endParaRPr>
                    </a:p>
                    <a:p>
                      <a:pPr algn="l">
                        <a:lnSpc>
                          <a:spcPct val="107000"/>
                        </a:lnSpc>
                        <a:spcAft>
                          <a:spcPts val="800"/>
                        </a:spcAft>
                      </a:pPr>
                      <a:r>
                        <a:rPr lang="en-GB" sz="900">
                          <a:effectLst/>
                        </a:rPr>
                        <a:t>Interference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People with unauthorised access can interfere with data and manipulate it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Low</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chemeClr val="accent6">
                        <a:lumMod val="60000"/>
                        <a:lumOff val="40000"/>
                      </a:schemeClr>
                    </a:solidFill>
                  </a:tcPr>
                </a:tc>
                <a:tc>
                  <a:txBody>
                    <a:bodyPr/>
                    <a:lstStyle/>
                    <a:p>
                      <a:pPr algn="l">
                        <a:lnSpc>
                          <a:spcPct val="107000"/>
                        </a:lnSpc>
                        <a:spcAft>
                          <a:spcPts val="800"/>
                        </a:spcAft>
                      </a:pPr>
                      <a:r>
                        <a:rPr lang="en-GB" sz="900" dirty="0">
                          <a:effectLst/>
                        </a:rPr>
                        <a:t>Developers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MEDIUM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C000"/>
                    </a:solidFill>
                  </a:tcPr>
                </a:tc>
                <a:tc>
                  <a:txBody>
                    <a:bodyPr/>
                    <a:lstStyle/>
                    <a:p>
                      <a:pPr algn="l">
                        <a:lnSpc>
                          <a:spcPct val="107000"/>
                        </a:lnSpc>
                        <a:spcAft>
                          <a:spcPts val="800"/>
                        </a:spcAft>
                      </a:pPr>
                      <a:r>
                        <a:rPr lang="en-GB" sz="900">
                          <a:effectLst/>
                        </a:rPr>
                        <a:t>Try to find wher the unauthorised access originated from and shut down the connection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Ensure permisions are monitored regularly</a:t>
                      </a:r>
                      <a:endParaRPr lang="en-GB" sz="1100">
                        <a:effectLst/>
                      </a:endParaRPr>
                    </a:p>
                    <a:p>
                      <a:pPr algn="l">
                        <a:lnSpc>
                          <a:spcPct val="107000"/>
                        </a:lnSpc>
                        <a:spcAft>
                          <a:spcPts val="800"/>
                        </a:spcAft>
                      </a:pPr>
                      <a:r>
                        <a:rPr lang="en-GB" sz="900">
                          <a:effectLst/>
                        </a:rPr>
                        <a:t>Monitor Firewall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extLst>
                  <a:ext uri="{0D108BD9-81ED-4DB2-BD59-A6C34878D82A}">
                    <a16:rowId xmlns:a16="http://schemas.microsoft.com/office/drawing/2014/main" val="2354790693"/>
                  </a:ext>
                </a:extLst>
              </a:tr>
              <a:tr h="908549">
                <a:tc>
                  <a:txBody>
                    <a:bodyPr/>
                    <a:lstStyle/>
                    <a:p>
                      <a:pPr algn="l">
                        <a:lnSpc>
                          <a:spcPct val="107000"/>
                        </a:lnSpc>
                        <a:spcAft>
                          <a:spcPts val="800"/>
                        </a:spcAft>
                      </a:pPr>
                      <a:r>
                        <a:rPr lang="en-GB" sz="900">
                          <a:effectLst/>
                        </a:rPr>
                        <a:t>4. Flooding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Flooding can lead to destruction of servers and infrastructure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Low</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chemeClr val="accent6">
                        <a:lumMod val="60000"/>
                        <a:lumOff val="40000"/>
                      </a:schemeClr>
                    </a:solidFill>
                  </a:tcPr>
                </a:tc>
                <a:tc>
                  <a:txBody>
                    <a:bodyPr/>
                    <a:lstStyle/>
                    <a:p>
                      <a:pPr algn="l">
                        <a:lnSpc>
                          <a:spcPct val="107000"/>
                        </a:lnSpc>
                        <a:spcAft>
                          <a:spcPts val="800"/>
                        </a:spcAft>
                      </a:pPr>
                      <a:r>
                        <a:rPr lang="en-GB" sz="9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HIGH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0000"/>
                    </a:solidFill>
                  </a:tcPr>
                </a:tc>
                <a:tc>
                  <a:txBody>
                    <a:bodyPr/>
                    <a:lstStyle/>
                    <a:p>
                      <a:pPr algn="l">
                        <a:lnSpc>
                          <a:spcPct val="107000"/>
                        </a:lnSpc>
                        <a:spcAft>
                          <a:spcPts val="800"/>
                        </a:spcAft>
                      </a:pPr>
                      <a:r>
                        <a:rPr lang="en-GB" sz="900">
                          <a:effectLst/>
                        </a:rPr>
                        <a:t>Evacuate as soon as possible as there are a high amout of electrical hazards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a:effectLst/>
                        </a:rPr>
                        <a:t>Keep the servers on a higher floor.</a:t>
                      </a:r>
                      <a:endParaRPr lang="en-GB" sz="1100">
                        <a:effectLst/>
                      </a:endParaRPr>
                    </a:p>
                    <a:p>
                      <a:pPr algn="l">
                        <a:lnSpc>
                          <a:spcPct val="107000"/>
                        </a:lnSpc>
                        <a:spcAft>
                          <a:spcPts val="800"/>
                        </a:spcAft>
                      </a:pPr>
                      <a:r>
                        <a:rPr lang="en-GB" sz="900">
                          <a:effectLst/>
                        </a:rPr>
                        <a:t>Ensure there is sufficient drainage around building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extLst>
                  <a:ext uri="{0D108BD9-81ED-4DB2-BD59-A6C34878D82A}">
                    <a16:rowId xmlns:a16="http://schemas.microsoft.com/office/drawing/2014/main" val="4206438375"/>
                  </a:ext>
                </a:extLst>
              </a:tr>
              <a:tr h="715463">
                <a:tc>
                  <a:txBody>
                    <a:bodyPr/>
                    <a:lstStyle/>
                    <a:p>
                      <a:pPr algn="l">
                        <a:lnSpc>
                          <a:spcPct val="107000"/>
                        </a:lnSpc>
                        <a:spcAft>
                          <a:spcPts val="800"/>
                        </a:spcAft>
                      </a:pPr>
                      <a:r>
                        <a:rPr lang="en-GB" sz="900" dirty="0">
                          <a:effectLst/>
                        </a:rPr>
                        <a:t>5. Project </a:t>
                      </a:r>
                      <a:r>
                        <a:rPr lang="en-GB" sz="900" dirty="0">
                          <a:effectLst/>
                          <a:latin typeface="Calibri" panose="020F0502020204030204" pitchFamily="34" charset="0"/>
                          <a:ea typeface="Calibri" panose="020F0502020204030204" pitchFamily="34" charset="0"/>
                          <a:cs typeface="Times New Roman" panose="02020603050405020304" pitchFamily="18" charset="0"/>
                        </a:rPr>
                        <a:t>Risk</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Scope creep can lead to projects losing scope and being overloaded by sprints. Can lead to uncomplete tasks and not adhering to the MVP</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rPr>
                        <a:t>Medium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C000"/>
                    </a:solidFill>
                  </a:tcPr>
                </a:tc>
                <a:tc>
                  <a:txBody>
                    <a:bodyPr/>
                    <a:lstStyle/>
                    <a:p>
                      <a:pPr algn="l">
                        <a:lnSpc>
                          <a:spcPct val="107000"/>
                        </a:lnSpc>
                        <a:spcAft>
                          <a:spcPts val="800"/>
                        </a:spcAft>
                      </a:pPr>
                      <a:r>
                        <a:rPr lang="en-GB" sz="900" dirty="0">
                          <a:effectLst/>
                        </a:rPr>
                        <a:t>Developers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tc>
                <a:tc>
                  <a:txBody>
                    <a:bodyPr/>
                    <a:lstStyle/>
                    <a:p>
                      <a:pPr algn="l">
                        <a:lnSpc>
                          <a:spcPct val="107000"/>
                        </a:lnSpc>
                        <a:spcAft>
                          <a:spcPts val="800"/>
                        </a:spcAft>
                      </a:pPr>
                      <a:r>
                        <a:rPr lang="en-GB" sz="900" dirty="0">
                          <a:effectLst/>
                          <a:latin typeface="Calibri" panose="020F0502020204030204" pitchFamily="34" charset="0"/>
                          <a:ea typeface="Calibri" panose="020F0502020204030204" pitchFamily="34" charset="0"/>
                          <a:cs typeface="Times New Roman" panose="02020603050405020304" pitchFamily="18" charset="0"/>
                        </a:rPr>
                        <a:t>MEDIUM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638" marR="62638" marT="0" marB="0">
                    <a:solidFill>
                      <a:srgbClr val="FFC000"/>
                    </a:solidFill>
                  </a:tcPr>
                </a:tc>
                <a:tc>
                  <a:txBody>
                    <a:bodyPr/>
                    <a:lstStyle/>
                    <a:p>
                      <a:pPr algn="l">
                        <a:lnSpc>
                          <a:spcPct val="107000"/>
                        </a:lnSpc>
                        <a:spcAft>
                          <a:spcPts val="800"/>
                        </a:spcAft>
                      </a:pPr>
                      <a:r>
                        <a:rPr lang="en-GB" sz="900" dirty="0">
                          <a:effectLst/>
                        </a:rPr>
                        <a:t> Analyse changes to a project and how it impacts the end product</a:t>
                      </a:r>
                      <a:r>
                        <a:rPr lang="en-GB" sz="900" dirty="0">
                          <a:effectLst/>
                          <a:latin typeface="Calibri" panose="020F0502020204030204" pitchFamily="34" charset="0"/>
                          <a:cs typeface="Times New Roman" panose="02020603050405020304" pitchFamily="18" charset="0"/>
                        </a:rPr>
                        <a:t>. Thus allowing for effective division of tasks and priorities</a:t>
                      </a:r>
                      <a:endParaRPr lang="en-GB" sz="900" dirty="0">
                        <a:effectLst/>
                      </a:endParaRPr>
                    </a:p>
                  </a:txBody>
                  <a:tcPr marL="62638" marR="62638" marT="0" marB="0"/>
                </a:tc>
                <a:tc>
                  <a:txBody>
                    <a:bodyPr/>
                    <a:lstStyle/>
                    <a:p>
                      <a:pPr algn="l">
                        <a:lnSpc>
                          <a:spcPct val="107000"/>
                        </a:lnSpc>
                        <a:spcAft>
                          <a:spcPts val="800"/>
                        </a:spcAft>
                      </a:pPr>
                      <a:r>
                        <a:rPr lang="en-GB" sz="900" dirty="0">
                          <a:effectLst/>
                        </a:rPr>
                        <a:t> Daily Scrum</a:t>
                      </a:r>
                    </a:p>
                    <a:p>
                      <a:pPr algn="l">
                        <a:lnSpc>
                          <a:spcPct val="107000"/>
                        </a:lnSpc>
                        <a:spcAft>
                          <a:spcPts val="800"/>
                        </a:spcAft>
                      </a:pPr>
                      <a:r>
                        <a:rPr lang="en-GB" sz="900" dirty="0">
                          <a:effectLst/>
                        </a:rPr>
                        <a:t>AGILE practices</a:t>
                      </a:r>
                    </a:p>
                  </a:txBody>
                  <a:tcPr marL="62638" marR="62638" marT="0" marB="0"/>
                </a:tc>
                <a:extLst>
                  <a:ext uri="{0D108BD9-81ED-4DB2-BD59-A6C34878D82A}">
                    <a16:rowId xmlns:a16="http://schemas.microsoft.com/office/drawing/2014/main" val="3082909371"/>
                  </a:ext>
                </a:extLst>
              </a:tr>
            </a:tbl>
          </a:graphicData>
        </a:graphic>
      </p:graphicFrame>
    </p:spTree>
    <p:extLst>
      <p:ext uri="{BB962C8B-B14F-4D97-AF65-F5344CB8AC3E}">
        <p14:creationId xmlns:p14="http://schemas.microsoft.com/office/powerpoint/2010/main" val="104656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DEB77-5D6A-4FCC-B834-C4154553F74A}"/>
              </a:ext>
            </a:extLst>
          </p:cNvPr>
          <p:cNvSpPr>
            <a:spLocks noGrp="1"/>
          </p:cNvSpPr>
          <p:nvPr>
            <p:ph type="title"/>
          </p:nvPr>
        </p:nvSpPr>
        <p:spPr>
          <a:xfrm>
            <a:off x="1179576" y="1261423"/>
            <a:ext cx="9829800" cy="1325880"/>
          </a:xfrm>
        </p:spPr>
        <p:txBody>
          <a:bodyPr anchor="b">
            <a:normAutofit/>
          </a:bodyPr>
          <a:lstStyle/>
          <a:p>
            <a:pPr algn="ctr"/>
            <a:r>
              <a:rPr lang="en-GB" sz="3600">
                <a:solidFill>
                  <a:schemeClr val="tx2"/>
                </a:solidFill>
              </a:rPr>
              <a:t>Versioning</a:t>
            </a:r>
            <a:br>
              <a:rPr lang="en-GB" sz="3600">
                <a:solidFill>
                  <a:schemeClr val="tx2"/>
                </a:solidFill>
              </a:rPr>
            </a:br>
            <a:endParaRPr lang="en-GB" sz="3600">
              <a:solidFill>
                <a:schemeClr val="tx2"/>
              </a:solidFill>
            </a:endParaRPr>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FDCAD6D2-33B7-4CD6-93AE-58D67E548D25}"/>
              </a:ext>
            </a:extLst>
          </p:cNvPr>
          <p:cNvPicPr>
            <a:picLocks noChangeAspect="1"/>
          </p:cNvPicPr>
          <p:nvPr/>
        </p:nvPicPr>
        <p:blipFill>
          <a:blip r:embed="rId3"/>
          <a:stretch>
            <a:fillRect/>
          </a:stretch>
        </p:blipFill>
        <p:spPr>
          <a:xfrm>
            <a:off x="4424709" y="2475742"/>
            <a:ext cx="6229113" cy="3542919"/>
          </a:xfrm>
          <a:prstGeom prst="rect">
            <a:avLst/>
          </a:prstGeom>
        </p:spPr>
      </p:pic>
      <p:pic>
        <p:nvPicPr>
          <p:cNvPr id="7" name="Picture 6">
            <a:extLst>
              <a:ext uri="{FF2B5EF4-FFF2-40B4-BE49-F238E27FC236}">
                <a16:creationId xmlns:a16="http://schemas.microsoft.com/office/drawing/2014/main" id="{D66B40BE-BC06-4181-8328-8AF4D160BC98}"/>
              </a:ext>
            </a:extLst>
          </p:cNvPr>
          <p:cNvPicPr>
            <a:picLocks noChangeAspect="1"/>
          </p:cNvPicPr>
          <p:nvPr/>
        </p:nvPicPr>
        <p:blipFill>
          <a:blip r:embed="rId4"/>
          <a:stretch>
            <a:fillRect/>
          </a:stretch>
        </p:blipFill>
        <p:spPr>
          <a:xfrm>
            <a:off x="1394122" y="2901143"/>
            <a:ext cx="2057566" cy="2637905"/>
          </a:xfrm>
          <a:prstGeom prst="rect">
            <a:avLst/>
          </a:prstGeom>
        </p:spPr>
      </p:pic>
    </p:spTree>
    <p:extLst>
      <p:ext uri="{BB962C8B-B14F-4D97-AF65-F5344CB8AC3E}">
        <p14:creationId xmlns:p14="http://schemas.microsoft.com/office/powerpoint/2010/main" val="308638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7">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1FD5E-D281-48FC-97A5-7BFE81C6779C}"/>
              </a:ext>
            </a:extLst>
          </p:cNvPr>
          <p:cNvSpPr>
            <a:spLocks noGrp="1"/>
          </p:cNvSpPr>
          <p:nvPr>
            <p:ph type="title"/>
          </p:nvPr>
        </p:nvSpPr>
        <p:spPr>
          <a:xfrm>
            <a:off x="804671" y="4670267"/>
            <a:ext cx="10579398" cy="1356599"/>
          </a:xfrm>
        </p:spPr>
        <p:txBody>
          <a:bodyPr>
            <a:normAutofit/>
          </a:bodyPr>
          <a:lstStyle/>
          <a:p>
            <a:r>
              <a:rPr lang="en-GB" sz="3600" dirty="0">
                <a:solidFill>
                  <a:schemeClr val="tx2"/>
                </a:solidFill>
              </a:rPr>
              <a:t>ERD DIAGRAM</a:t>
            </a:r>
          </a:p>
        </p:txBody>
      </p:sp>
      <p:grpSp>
        <p:nvGrpSpPr>
          <p:cNvPr id="34" name="Group 19">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5" name="Freeform: Shape 20">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3">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a:extLst>
              <a:ext uri="{FF2B5EF4-FFF2-40B4-BE49-F238E27FC236}">
                <a16:creationId xmlns:a16="http://schemas.microsoft.com/office/drawing/2014/main" id="{D044F025-923F-412E-A632-762398E89919}"/>
              </a:ext>
            </a:extLst>
          </p:cNvPr>
          <p:cNvPicPr>
            <a:picLocks noChangeAspect="1"/>
          </p:cNvPicPr>
          <p:nvPr/>
        </p:nvPicPr>
        <p:blipFill>
          <a:blip r:embed="rId3"/>
          <a:stretch>
            <a:fillRect/>
          </a:stretch>
        </p:blipFill>
        <p:spPr>
          <a:xfrm>
            <a:off x="1878244" y="672701"/>
            <a:ext cx="7841506" cy="4155998"/>
          </a:xfrm>
          <a:prstGeom prst="rect">
            <a:avLst/>
          </a:prstGeom>
        </p:spPr>
      </p:pic>
      <p:grpSp>
        <p:nvGrpSpPr>
          <p:cNvPr id="40" name="Group 25">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1" name="Freeform: Shape 26">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8">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9">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458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7">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1FD5E-D281-48FC-97A5-7BFE81C6779C}"/>
              </a:ext>
            </a:extLst>
          </p:cNvPr>
          <p:cNvSpPr>
            <a:spLocks noGrp="1"/>
          </p:cNvSpPr>
          <p:nvPr>
            <p:ph type="title"/>
          </p:nvPr>
        </p:nvSpPr>
        <p:spPr>
          <a:xfrm>
            <a:off x="804671" y="4670267"/>
            <a:ext cx="10579398" cy="1356599"/>
          </a:xfrm>
        </p:spPr>
        <p:txBody>
          <a:bodyPr>
            <a:normAutofit/>
          </a:bodyPr>
          <a:lstStyle/>
          <a:p>
            <a:r>
              <a:rPr lang="en-GB" sz="3600" dirty="0">
                <a:solidFill>
                  <a:schemeClr val="tx2"/>
                </a:solidFill>
              </a:rPr>
              <a:t>Testing</a:t>
            </a:r>
          </a:p>
        </p:txBody>
      </p:sp>
      <p:grpSp>
        <p:nvGrpSpPr>
          <p:cNvPr id="34" name="Group 19">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5" name="Freeform: Shape 20">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3">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25">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1" name="Freeform: Shape 26">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8">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9">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ontent Placeholder 2">
            <a:extLst>
              <a:ext uri="{FF2B5EF4-FFF2-40B4-BE49-F238E27FC236}">
                <a16:creationId xmlns:a16="http://schemas.microsoft.com/office/drawing/2014/main" id="{9A0FE00D-CE30-4201-BD90-CEE3F08CEA42}"/>
              </a:ext>
            </a:extLst>
          </p:cNvPr>
          <p:cNvSpPr>
            <a:spLocks noGrp="1"/>
          </p:cNvSpPr>
          <p:nvPr>
            <p:ph idx="1"/>
          </p:nvPr>
        </p:nvSpPr>
        <p:spPr>
          <a:xfrm>
            <a:off x="1666766" y="787258"/>
            <a:ext cx="10515600" cy="4351338"/>
          </a:xfrm>
        </p:spPr>
        <p:txBody>
          <a:bodyPr/>
          <a:lstStyle/>
          <a:p>
            <a:r>
              <a:rPr lang="en-GB" dirty="0"/>
              <a:t>Unit Testing </a:t>
            </a:r>
          </a:p>
          <a:p>
            <a:r>
              <a:rPr lang="en-GB" dirty="0"/>
              <a:t>Aiming for 80% coverage</a:t>
            </a:r>
          </a:p>
        </p:txBody>
      </p:sp>
      <p:pic>
        <p:nvPicPr>
          <p:cNvPr id="17" name="Picture 16">
            <a:extLst>
              <a:ext uri="{FF2B5EF4-FFF2-40B4-BE49-F238E27FC236}">
                <a16:creationId xmlns:a16="http://schemas.microsoft.com/office/drawing/2014/main" id="{C8C894BE-5D62-4555-BA17-CB1BE817245F}"/>
              </a:ext>
            </a:extLst>
          </p:cNvPr>
          <p:cNvPicPr>
            <a:picLocks noChangeAspect="1"/>
          </p:cNvPicPr>
          <p:nvPr/>
        </p:nvPicPr>
        <p:blipFill>
          <a:blip r:embed="rId3"/>
          <a:stretch>
            <a:fillRect/>
          </a:stretch>
        </p:blipFill>
        <p:spPr>
          <a:xfrm>
            <a:off x="847735" y="2613758"/>
            <a:ext cx="10288070" cy="352424"/>
          </a:xfrm>
          <a:prstGeom prst="rect">
            <a:avLst/>
          </a:prstGeom>
        </p:spPr>
      </p:pic>
    </p:spTree>
    <p:extLst>
      <p:ext uri="{BB962C8B-B14F-4D97-AF65-F5344CB8AC3E}">
        <p14:creationId xmlns:p14="http://schemas.microsoft.com/office/powerpoint/2010/main" val="287900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7">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9">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5" name="Freeform: Shape 20">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3">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25">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1" name="Freeform: Shape 26">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8">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9">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14790F99-84FD-46AC-8B9A-82F0C80DCF3C}"/>
              </a:ext>
            </a:extLst>
          </p:cNvPr>
          <p:cNvSpPr txBox="1">
            <a:spLocks/>
          </p:cNvSpPr>
          <p:nvPr/>
        </p:nvSpPr>
        <p:spPr>
          <a:xfrm>
            <a:off x="61491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Example Domain test</a:t>
            </a:r>
            <a:endParaRPr lang="en-GB" dirty="0"/>
          </a:p>
        </p:txBody>
      </p:sp>
      <p:pic>
        <p:nvPicPr>
          <p:cNvPr id="22" name="Picture 21">
            <a:extLst>
              <a:ext uri="{FF2B5EF4-FFF2-40B4-BE49-F238E27FC236}">
                <a16:creationId xmlns:a16="http://schemas.microsoft.com/office/drawing/2014/main" id="{80148CDB-F63C-46FB-BF28-C39175C89C25}"/>
              </a:ext>
            </a:extLst>
          </p:cNvPr>
          <p:cNvPicPr>
            <a:picLocks noChangeAspect="1"/>
          </p:cNvPicPr>
          <p:nvPr/>
        </p:nvPicPr>
        <p:blipFill>
          <a:blip r:embed="rId3"/>
          <a:stretch>
            <a:fillRect/>
          </a:stretch>
        </p:blipFill>
        <p:spPr>
          <a:xfrm>
            <a:off x="1782170" y="1007953"/>
            <a:ext cx="8627354" cy="5662361"/>
          </a:xfrm>
          <a:prstGeom prst="rect">
            <a:avLst/>
          </a:prstGeom>
        </p:spPr>
      </p:pic>
    </p:spTree>
    <p:extLst>
      <p:ext uri="{BB962C8B-B14F-4D97-AF65-F5344CB8AC3E}">
        <p14:creationId xmlns:p14="http://schemas.microsoft.com/office/powerpoint/2010/main" val="181604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7">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9">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5" name="Freeform: Shape 20">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3">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25">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1" name="Freeform: Shape 26">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8">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9">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14790F99-84FD-46AC-8B9A-82F0C80DCF3C}"/>
              </a:ext>
            </a:extLst>
          </p:cNvPr>
          <p:cNvSpPr txBox="1">
            <a:spLocks/>
          </p:cNvSpPr>
          <p:nvPr/>
        </p:nvSpPr>
        <p:spPr>
          <a:xfrm>
            <a:off x="61491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Example DAO test</a:t>
            </a:r>
          </a:p>
        </p:txBody>
      </p:sp>
      <p:pic>
        <p:nvPicPr>
          <p:cNvPr id="16" name="Picture 15">
            <a:extLst>
              <a:ext uri="{FF2B5EF4-FFF2-40B4-BE49-F238E27FC236}">
                <a16:creationId xmlns:a16="http://schemas.microsoft.com/office/drawing/2014/main" id="{A48414BE-1E4F-4680-B3AF-538753A89C81}"/>
              </a:ext>
            </a:extLst>
          </p:cNvPr>
          <p:cNvPicPr>
            <a:picLocks noChangeAspect="1"/>
          </p:cNvPicPr>
          <p:nvPr/>
        </p:nvPicPr>
        <p:blipFill>
          <a:blip r:embed="rId3"/>
          <a:stretch>
            <a:fillRect/>
          </a:stretch>
        </p:blipFill>
        <p:spPr>
          <a:xfrm>
            <a:off x="268507" y="1325563"/>
            <a:ext cx="5302376" cy="5126756"/>
          </a:xfrm>
          <a:prstGeom prst="rect">
            <a:avLst/>
          </a:prstGeom>
        </p:spPr>
      </p:pic>
      <p:pic>
        <p:nvPicPr>
          <p:cNvPr id="3" name="Picture 2">
            <a:extLst>
              <a:ext uri="{FF2B5EF4-FFF2-40B4-BE49-F238E27FC236}">
                <a16:creationId xmlns:a16="http://schemas.microsoft.com/office/drawing/2014/main" id="{9C550068-6819-443A-A069-9562D70050D9}"/>
              </a:ext>
            </a:extLst>
          </p:cNvPr>
          <p:cNvPicPr>
            <a:picLocks noChangeAspect="1"/>
          </p:cNvPicPr>
          <p:nvPr/>
        </p:nvPicPr>
        <p:blipFill>
          <a:blip r:embed="rId4"/>
          <a:stretch>
            <a:fillRect/>
          </a:stretch>
        </p:blipFill>
        <p:spPr>
          <a:xfrm>
            <a:off x="6156255" y="1687237"/>
            <a:ext cx="5411143" cy="3687594"/>
          </a:xfrm>
          <a:prstGeom prst="rect">
            <a:avLst/>
          </a:prstGeom>
        </p:spPr>
      </p:pic>
    </p:spTree>
    <p:extLst>
      <p:ext uri="{BB962C8B-B14F-4D97-AF65-F5344CB8AC3E}">
        <p14:creationId xmlns:p14="http://schemas.microsoft.com/office/powerpoint/2010/main" val="276571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433</Words>
  <Application>Microsoft Office PowerPoint</Application>
  <PresentationFormat>Widescreen</PresentationFormat>
  <Paragraphs>92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IMS PROJECT</vt:lpstr>
      <vt:lpstr>Introduction</vt:lpstr>
      <vt:lpstr>What technologies have been used</vt:lpstr>
      <vt:lpstr>Risk Assesement</vt:lpstr>
      <vt:lpstr>Versioning </vt:lpstr>
      <vt:lpstr>ERD DIAGRAM</vt:lpstr>
      <vt:lpstr>Testing</vt:lpstr>
      <vt:lpstr>PowerPoint Presentation</vt:lpstr>
      <vt:lpstr>PowerPoint Presentation</vt:lpstr>
      <vt:lpstr>PowerPoint Presentation</vt:lpstr>
      <vt:lpstr>SPRINT BACKLOG</vt:lpstr>
      <vt:lpstr>Acceptance Criteria</vt:lpstr>
      <vt:lpstr>EPICS</vt:lpstr>
      <vt:lpstr>SPRINT EXAMPLE</vt:lpstr>
      <vt:lpstr>SPRINT REVIEW &amp;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Mahesh Dudhia</dc:creator>
  <cp:lastModifiedBy>Mahesh Dudhia</cp:lastModifiedBy>
  <cp:revision>21</cp:revision>
  <dcterms:created xsi:type="dcterms:W3CDTF">2021-04-26T01:44:33Z</dcterms:created>
  <dcterms:modified xsi:type="dcterms:W3CDTF">2021-04-27T17:34:29Z</dcterms:modified>
</cp:coreProperties>
</file>