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33"/>
  </p:notesMasterIdLst>
  <p:sldIdLst>
    <p:sldId id="257" r:id="rId5"/>
    <p:sldId id="261" r:id="rId6"/>
    <p:sldId id="288" r:id="rId7"/>
    <p:sldId id="287" r:id="rId8"/>
    <p:sldId id="263" r:id="rId9"/>
    <p:sldId id="269" r:id="rId10"/>
    <p:sldId id="264" r:id="rId11"/>
    <p:sldId id="265" r:id="rId12"/>
    <p:sldId id="278" r:id="rId13"/>
    <p:sldId id="279" r:id="rId14"/>
    <p:sldId id="267" r:id="rId15"/>
    <p:sldId id="268" r:id="rId16"/>
    <p:sldId id="280" r:id="rId17"/>
    <p:sldId id="281" r:id="rId18"/>
    <p:sldId id="282" r:id="rId19"/>
    <p:sldId id="291" r:id="rId20"/>
    <p:sldId id="270" r:id="rId21"/>
    <p:sldId id="271" r:id="rId22"/>
    <p:sldId id="272" r:id="rId23"/>
    <p:sldId id="289" r:id="rId24"/>
    <p:sldId id="273" r:id="rId25"/>
    <p:sldId id="285" r:id="rId26"/>
    <p:sldId id="290" r:id="rId27"/>
    <p:sldId id="286" r:id="rId28"/>
    <p:sldId id="275" r:id="rId29"/>
    <p:sldId id="276" r:id="rId30"/>
    <p:sldId id="283" r:id="rId31"/>
    <p:sldId id="27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740" autoAdjust="0"/>
  </p:normalViewPr>
  <p:slideViewPr>
    <p:cSldViewPr snapToGrid="0">
      <p:cViewPr varScale="1">
        <p:scale>
          <a:sx n="66" d="100"/>
          <a:sy n="66" d="100"/>
        </p:scale>
        <p:origin x="1301"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4D0861-9FFA-4404-9077-5F7116528618}" type="datetimeFigureOut">
              <a:rPr lang="en-GB" smtClean="0"/>
              <a:t>14/05/2021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D048E6-0DFB-4438-94D2-8524C8924886}" type="slidenum">
              <a:rPr lang="en-GB" smtClean="0"/>
              <a:t>‹#›</a:t>
            </a:fld>
            <a:endParaRPr lang="en-GB"/>
          </a:p>
        </p:txBody>
      </p:sp>
    </p:spTree>
    <p:extLst>
      <p:ext uri="{BB962C8B-B14F-4D97-AF65-F5344CB8AC3E}">
        <p14:creationId xmlns:p14="http://schemas.microsoft.com/office/powerpoint/2010/main" val="3806143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D048E6-0DFB-4438-94D2-8524C8924886}" type="slidenum">
              <a:rPr lang="en-GB" smtClean="0"/>
              <a:t>2</a:t>
            </a:fld>
            <a:endParaRPr lang="en-GB"/>
          </a:p>
        </p:txBody>
      </p:sp>
    </p:spTree>
    <p:extLst>
      <p:ext uri="{BB962C8B-B14F-4D97-AF65-F5344CB8AC3E}">
        <p14:creationId xmlns:p14="http://schemas.microsoft.com/office/powerpoint/2010/main" val="1411180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D048E6-0DFB-4438-94D2-8524C8924886}" type="slidenum">
              <a:rPr lang="en-GB" smtClean="0"/>
              <a:t>11</a:t>
            </a:fld>
            <a:endParaRPr lang="en-GB"/>
          </a:p>
        </p:txBody>
      </p:sp>
    </p:spTree>
    <p:extLst>
      <p:ext uri="{BB962C8B-B14F-4D97-AF65-F5344CB8AC3E}">
        <p14:creationId xmlns:p14="http://schemas.microsoft.com/office/powerpoint/2010/main" val="827300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D048E6-0DFB-4438-94D2-8524C8924886}" type="slidenum">
              <a:rPr lang="en-GB" smtClean="0"/>
              <a:t>12</a:t>
            </a:fld>
            <a:endParaRPr lang="en-GB"/>
          </a:p>
        </p:txBody>
      </p:sp>
    </p:spTree>
    <p:extLst>
      <p:ext uri="{BB962C8B-B14F-4D97-AF65-F5344CB8AC3E}">
        <p14:creationId xmlns:p14="http://schemas.microsoft.com/office/powerpoint/2010/main" val="1134461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D048E6-0DFB-4438-94D2-8524C8924886}" type="slidenum">
              <a:rPr lang="en-GB" smtClean="0"/>
              <a:t>13</a:t>
            </a:fld>
            <a:endParaRPr lang="en-GB"/>
          </a:p>
        </p:txBody>
      </p:sp>
    </p:spTree>
    <p:extLst>
      <p:ext uri="{BB962C8B-B14F-4D97-AF65-F5344CB8AC3E}">
        <p14:creationId xmlns:p14="http://schemas.microsoft.com/office/powerpoint/2010/main" val="239923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D048E6-0DFB-4438-94D2-8524C8924886}" type="slidenum">
              <a:rPr lang="en-GB" smtClean="0"/>
              <a:t>15</a:t>
            </a:fld>
            <a:endParaRPr lang="en-GB"/>
          </a:p>
        </p:txBody>
      </p:sp>
    </p:spTree>
    <p:extLst>
      <p:ext uri="{BB962C8B-B14F-4D97-AF65-F5344CB8AC3E}">
        <p14:creationId xmlns:p14="http://schemas.microsoft.com/office/powerpoint/2010/main" val="1541248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D048E6-0DFB-4438-94D2-8524C8924886}" type="slidenum">
              <a:rPr lang="en-GB" smtClean="0"/>
              <a:t>16</a:t>
            </a:fld>
            <a:endParaRPr lang="en-GB"/>
          </a:p>
        </p:txBody>
      </p:sp>
    </p:spTree>
    <p:extLst>
      <p:ext uri="{BB962C8B-B14F-4D97-AF65-F5344CB8AC3E}">
        <p14:creationId xmlns:p14="http://schemas.microsoft.com/office/powerpoint/2010/main" val="2698805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D048E6-0DFB-4438-94D2-8524C8924886}" type="slidenum">
              <a:rPr lang="en-GB" smtClean="0"/>
              <a:t>17</a:t>
            </a:fld>
            <a:endParaRPr lang="en-GB"/>
          </a:p>
        </p:txBody>
      </p:sp>
    </p:spTree>
    <p:extLst>
      <p:ext uri="{BB962C8B-B14F-4D97-AF65-F5344CB8AC3E}">
        <p14:creationId xmlns:p14="http://schemas.microsoft.com/office/powerpoint/2010/main" val="709728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D048E6-0DFB-4438-94D2-8524C8924886}" type="slidenum">
              <a:rPr lang="en-GB" smtClean="0"/>
              <a:t>18</a:t>
            </a:fld>
            <a:endParaRPr lang="en-GB"/>
          </a:p>
        </p:txBody>
      </p:sp>
    </p:spTree>
    <p:extLst>
      <p:ext uri="{BB962C8B-B14F-4D97-AF65-F5344CB8AC3E}">
        <p14:creationId xmlns:p14="http://schemas.microsoft.com/office/powerpoint/2010/main" val="1991674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D048E6-0DFB-4438-94D2-8524C8924886}" type="slidenum">
              <a:rPr lang="en-GB" smtClean="0"/>
              <a:t>19</a:t>
            </a:fld>
            <a:endParaRPr lang="en-GB"/>
          </a:p>
        </p:txBody>
      </p:sp>
    </p:spTree>
    <p:extLst>
      <p:ext uri="{BB962C8B-B14F-4D97-AF65-F5344CB8AC3E}">
        <p14:creationId xmlns:p14="http://schemas.microsoft.com/office/powerpoint/2010/main" val="3579009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D048E6-0DFB-4438-94D2-8524C8924886}" type="slidenum">
              <a:rPr lang="en-GB" smtClean="0"/>
              <a:t>20</a:t>
            </a:fld>
            <a:endParaRPr lang="en-GB"/>
          </a:p>
        </p:txBody>
      </p:sp>
    </p:spTree>
    <p:extLst>
      <p:ext uri="{BB962C8B-B14F-4D97-AF65-F5344CB8AC3E}">
        <p14:creationId xmlns:p14="http://schemas.microsoft.com/office/powerpoint/2010/main" val="4250809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D048E6-0DFB-4438-94D2-8524C8924886}" type="slidenum">
              <a:rPr lang="en-GB" smtClean="0"/>
              <a:t>21</a:t>
            </a:fld>
            <a:endParaRPr lang="en-GB"/>
          </a:p>
        </p:txBody>
      </p:sp>
    </p:spTree>
    <p:extLst>
      <p:ext uri="{BB962C8B-B14F-4D97-AF65-F5344CB8AC3E}">
        <p14:creationId xmlns:p14="http://schemas.microsoft.com/office/powerpoint/2010/main" val="2853161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back end was developed in JAVA using the spring boot framework. Spring is an inversion of control container which essentially handles the core functionalities and  allows spring to take control of creating instances of classes or beans. The back end used spring boot. The front end and back end connection was managed by Spring web and the </a:t>
            </a:r>
            <a:r>
              <a:rPr lang="en-GB" dirty="0" err="1"/>
              <a:t>the</a:t>
            </a:r>
            <a:r>
              <a:rPr lang="en-GB" dirty="0"/>
              <a:t> </a:t>
            </a:r>
            <a:r>
              <a:rPr lang="en-GB" dirty="0" err="1"/>
              <a:t>Datatbase</a:t>
            </a:r>
            <a:r>
              <a:rPr lang="en-GB" dirty="0"/>
              <a:t> and back end was managed by spring data. There were 3 main classes used , the domain class which was annotated by the @Entity component, the controller which was annotated by the @RestController </a:t>
            </a:r>
            <a:r>
              <a:rPr lang="en-GB" dirty="0" err="1"/>
              <a:t>anotation</a:t>
            </a:r>
            <a:r>
              <a:rPr lang="en-GB" dirty="0"/>
              <a:t> ( allowing us to return data in JSON  format) , and the service class annotated by the @Service component. The controller allowed us to make API  requests to the database. The 5 types of request were get, post, put, and delete.</a:t>
            </a:r>
          </a:p>
          <a:p>
            <a:endParaRPr lang="en-GB" dirty="0"/>
          </a:p>
          <a:p>
            <a:r>
              <a:rPr lang="en-GB" dirty="0"/>
              <a:t>For the front end we learned to design the web page in html making use of the bootstrap to make the page more responsive and user friendly. This was connected to a </a:t>
            </a:r>
            <a:r>
              <a:rPr lang="en-GB" dirty="0" err="1"/>
              <a:t>js</a:t>
            </a:r>
            <a:r>
              <a:rPr lang="en-GB" dirty="0"/>
              <a:t> file which would make </a:t>
            </a:r>
            <a:r>
              <a:rPr lang="en-GB" dirty="0" err="1"/>
              <a:t>axios</a:t>
            </a:r>
            <a:r>
              <a:rPr lang="en-GB" dirty="0"/>
              <a:t> </a:t>
            </a:r>
            <a:r>
              <a:rPr lang="en-GB" dirty="0" err="1"/>
              <a:t>api</a:t>
            </a:r>
            <a:r>
              <a:rPr lang="en-GB" dirty="0"/>
              <a:t> requests to the back end which connected the logic and presentation layers I was talking about before. </a:t>
            </a:r>
          </a:p>
          <a:p>
            <a:r>
              <a:rPr lang="en-GB" dirty="0"/>
              <a:t>In testing we used   x, y, z and the project was complied on the main branch using maven.</a:t>
            </a:r>
          </a:p>
          <a:p>
            <a:r>
              <a:rPr lang="en-GB" dirty="0"/>
              <a:t>I was also able to further develop my Git and Jira skills .</a:t>
            </a:r>
          </a:p>
        </p:txBody>
      </p:sp>
      <p:sp>
        <p:nvSpPr>
          <p:cNvPr id="4" name="Slide Number Placeholder 3"/>
          <p:cNvSpPr>
            <a:spLocks noGrp="1"/>
          </p:cNvSpPr>
          <p:nvPr>
            <p:ph type="sldNum" sz="quarter" idx="5"/>
          </p:nvPr>
        </p:nvSpPr>
        <p:spPr/>
        <p:txBody>
          <a:bodyPr/>
          <a:lstStyle/>
          <a:p>
            <a:fld id="{9ED048E6-0DFB-4438-94D2-8524C8924886}" type="slidenum">
              <a:rPr lang="en-GB" smtClean="0"/>
              <a:t>3</a:t>
            </a:fld>
            <a:endParaRPr lang="en-GB"/>
          </a:p>
        </p:txBody>
      </p:sp>
    </p:spTree>
    <p:extLst>
      <p:ext uri="{BB962C8B-B14F-4D97-AF65-F5344CB8AC3E}">
        <p14:creationId xmlns:p14="http://schemas.microsoft.com/office/powerpoint/2010/main" val="3093774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D048E6-0DFB-4438-94D2-8524C8924886}" type="slidenum">
              <a:rPr lang="en-GB" smtClean="0"/>
              <a:t>22</a:t>
            </a:fld>
            <a:endParaRPr lang="en-GB"/>
          </a:p>
        </p:txBody>
      </p:sp>
    </p:spTree>
    <p:extLst>
      <p:ext uri="{BB962C8B-B14F-4D97-AF65-F5344CB8AC3E}">
        <p14:creationId xmlns:p14="http://schemas.microsoft.com/office/powerpoint/2010/main" val="3971626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I tackled the bugs . The bugs stated to call</a:t>
            </a:r>
          </a:p>
          <a:p>
            <a:r>
              <a:rPr lang="en-GB" dirty="0"/>
              <a:t>Adding </a:t>
            </a:r>
            <a:r>
              <a:rPr lang="en-GB" dirty="0" err="1"/>
              <a:t>optionals</a:t>
            </a:r>
            <a:r>
              <a:rPr lang="en-GB" dirty="0"/>
              <a:t> is present and surrounding with throws exception. I then created a dedicated </a:t>
            </a:r>
            <a:r>
              <a:rPr lang="en-GB" dirty="0" err="1"/>
              <a:t>expception</a:t>
            </a:r>
            <a:r>
              <a:rPr lang="en-GB" dirty="0"/>
              <a:t> called song not found exception which extended file not found exception. It then asked me to review some code regarding cross origin implemented due to CORS policy error on the front end. I reviewed the code and decided nothing was to be done .</a:t>
            </a:r>
          </a:p>
          <a:p>
            <a:endParaRPr lang="en-GB" dirty="0"/>
          </a:p>
        </p:txBody>
      </p:sp>
      <p:sp>
        <p:nvSpPr>
          <p:cNvPr id="4" name="Slide Number Placeholder 3"/>
          <p:cNvSpPr>
            <a:spLocks noGrp="1"/>
          </p:cNvSpPr>
          <p:nvPr>
            <p:ph type="sldNum" sz="quarter" idx="5"/>
          </p:nvPr>
        </p:nvSpPr>
        <p:spPr/>
        <p:txBody>
          <a:bodyPr/>
          <a:lstStyle/>
          <a:p>
            <a:fld id="{9ED048E6-0DFB-4438-94D2-8524C8924886}" type="slidenum">
              <a:rPr lang="en-GB" smtClean="0"/>
              <a:t>23</a:t>
            </a:fld>
            <a:endParaRPr lang="en-GB"/>
          </a:p>
        </p:txBody>
      </p:sp>
    </p:spTree>
    <p:extLst>
      <p:ext uri="{BB962C8B-B14F-4D97-AF65-F5344CB8AC3E}">
        <p14:creationId xmlns:p14="http://schemas.microsoft.com/office/powerpoint/2010/main" val="3496096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D048E6-0DFB-4438-94D2-8524C8924886}" type="slidenum">
              <a:rPr lang="en-GB" smtClean="0"/>
              <a:t>24</a:t>
            </a:fld>
            <a:endParaRPr lang="en-GB"/>
          </a:p>
        </p:txBody>
      </p:sp>
    </p:spTree>
    <p:extLst>
      <p:ext uri="{BB962C8B-B14F-4D97-AF65-F5344CB8AC3E}">
        <p14:creationId xmlns:p14="http://schemas.microsoft.com/office/powerpoint/2010/main" val="1096658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D048E6-0DFB-4438-94D2-8524C8924886}" type="slidenum">
              <a:rPr lang="en-GB" smtClean="0"/>
              <a:t>25</a:t>
            </a:fld>
            <a:endParaRPr lang="en-GB"/>
          </a:p>
        </p:txBody>
      </p:sp>
    </p:spTree>
    <p:extLst>
      <p:ext uri="{BB962C8B-B14F-4D97-AF65-F5344CB8AC3E}">
        <p14:creationId xmlns:p14="http://schemas.microsoft.com/office/powerpoint/2010/main" val="3111611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D048E6-0DFB-4438-94D2-8524C8924886}" type="slidenum">
              <a:rPr lang="en-GB" smtClean="0"/>
              <a:t>28</a:t>
            </a:fld>
            <a:endParaRPr lang="en-GB"/>
          </a:p>
        </p:txBody>
      </p:sp>
    </p:spTree>
    <p:extLst>
      <p:ext uri="{BB962C8B-B14F-4D97-AF65-F5344CB8AC3E}">
        <p14:creationId xmlns:p14="http://schemas.microsoft.com/office/powerpoint/2010/main" val="2589407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D048E6-0DFB-4438-94D2-8524C8924886}" type="slidenum">
              <a:rPr lang="en-GB" smtClean="0"/>
              <a:t>4</a:t>
            </a:fld>
            <a:endParaRPr lang="en-GB"/>
          </a:p>
        </p:txBody>
      </p:sp>
    </p:spTree>
    <p:extLst>
      <p:ext uri="{BB962C8B-B14F-4D97-AF65-F5344CB8AC3E}">
        <p14:creationId xmlns:p14="http://schemas.microsoft.com/office/powerpoint/2010/main" val="135656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D048E6-0DFB-4438-94D2-8524C8924886}" type="slidenum">
              <a:rPr lang="en-GB" smtClean="0"/>
              <a:t>5</a:t>
            </a:fld>
            <a:endParaRPr lang="en-GB"/>
          </a:p>
        </p:txBody>
      </p:sp>
    </p:spTree>
    <p:extLst>
      <p:ext uri="{BB962C8B-B14F-4D97-AF65-F5344CB8AC3E}">
        <p14:creationId xmlns:p14="http://schemas.microsoft.com/office/powerpoint/2010/main" val="80409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D048E6-0DFB-4438-94D2-8524C8924886}" type="slidenum">
              <a:rPr lang="en-GB" smtClean="0"/>
              <a:t>6</a:t>
            </a:fld>
            <a:endParaRPr lang="en-GB"/>
          </a:p>
        </p:txBody>
      </p:sp>
    </p:spTree>
    <p:extLst>
      <p:ext uri="{BB962C8B-B14F-4D97-AF65-F5344CB8AC3E}">
        <p14:creationId xmlns:p14="http://schemas.microsoft.com/office/powerpoint/2010/main" val="634387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D048E6-0DFB-4438-94D2-8524C8924886}" type="slidenum">
              <a:rPr lang="en-GB" smtClean="0"/>
              <a:t>7</a:t>
            </a:fld>
            <a:endParaRPr lang="en-GB"/>
          </a:p>
        </p:txBody>
      </p:sp>
    </p:spTree>
    <p:extLst>
      <p:ext uri="{BB962C8B-B14F-4D97-AF65-F5344CB8AC3E}">
        <p14:creationId xmlns:p14="http://schemas.microsoft.com/office/powerpoint/2010/main" val="1129222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D048E6-0DFB-4438-94D2-8524C8924886}" type="slidenum">
              <a:rPr lang="en-GB" smtClean="0"/>
              <a:t>8</a:t>
            </a:fld>
            <a:endParaRPr lang="en-GB"/>
          </a:p>
        </p:txBody>
      </p:sp>
    </p:spTree>
    <p:extLst>
      <p:ext uri="{BB962C8B-B14F-4D97-AF65-F5344CB8AC3E}">
        <p14:creationId xmlns:p14="http://schemas.microsoft.com/office/powerpoint/2010/main" val="3774233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D048E6-0DFB-4438-94D2-8524C8924886}" type="slidenum">
              <a:rPr lang="en-GB" smtClean="0"/>
              <a:t>9</a:t>
            </a:fld>
            <a:endParaRPr lang="en-GB"/>
          </a:p>
        </p:txBody>
      </p:sp>
    </p:spTree>
    <p:extLst>
      <p:ext uri="{BB962C8B-B14F-4D97-AF65-F5344CB8AC3E}">
        <p14:creationId xmlns:p14="http://schemas.microsoft.com/office/powerpoint/2010/main" val="741233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D048E6-0DFB-4438-94D2-8524C8924886}" type="slidenum">
              <a:rPr lang="en-GB" smtClean="0"/>
              <a:t>10</a:t>
            </a:fld>
            <a:endParaRPr lang="en-GB"/>
          </a:p>
        </p:txBody>
      </p:sp>
    </p:spTree>
    <p:extLst>
      <p:ext uri="{BB962C8B-B14F-4D97-AF65-F5344CB8AC3E}">
        <p14:creationId xmlns:p14="http://schemas.microsoft.com/office/powerpoint/2010/main" val="1478448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5/14/2021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5/14/2021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5/14/2021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5/14/2021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5/14/2021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Music management web app Presentation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4293270"/>
            <a:ext cx="4775075" cy="559656"/>
          </a:xfrm>
        </p:spPr>
        <p:txBody>
          <a:bodyPr>
            <a:normAutofit/>
          </a:bodyPr>
          <a:lstStyle/>
          <a:p>
            <a:pPr>
              <a:spcAft>
                <a:spcPts val="600"/>
              </a:spcAft>
            </a:pPr>
            <a:r>
              <a:rPr lang="en-US" dirty="0">
                <a:solidFill>
                  <a:schemeClr val="tx1"/>
                </a:solidFill>
              </a:rPr>
              <a:t>Neel Dudhia</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5006-E72A-4A20-B047-6D714417C43B}"/>
              </a:ext>
            </a:extLst>
          </p:cNvPr>
          <p:cNvSpPr>
            <a:spLocks noGrp="1"/>
          </p:cNvSpPr>
          <p:nvPr>
            <p:ph type="title"/>
          </p:nvPr>
        </p:nvSpPr>
        <p:spPr/>
        <p:txBody>
          <a:bodyPr/>
          <a:lstStyle/>
          <a:p>
            <a:r>
              <a:rPr lang="en-GB" dirty="0"/>
              <a:t>Acceptance Criteria &amp; Linked Issues</a:t>
            </a:r>
          </a:p>
        </p:txBody>
      </p:sp>
      <p:pic>
        <p:nvPicPr>
          <p:cNvPr id="4" name="Content Placeholder 3">
            <a:extLst>
              <a:ext uri="{FF2B5EF4-FFF2-40B4-BE49-F238E27FC236}">
                <a16:creationId xmlns:a16="http://schemas.microsoft.com/office/drawing/2014/main" id="{88EF0296-3815-4F52-9621-BAB444D9B0A0}"/>
              </a:ext>
            </a:extLst>
          </p:cNvPr>
          <p:cNvPicPr>
            <a:picLocks noGrp="1"/>
          </p:cNvPicPr>
          <p:nvPr>
            <p:ph idx="1"/>
          </p:nvPr>
        </p:nvPicPr>
        <p:blipFill rotWithShape="1">
          <a:blip r:embed="rId3"/>
          <a:srcRect t="-3345" r="4731" b="52426"/>
          <a:stretch/>
        </p:blipFill>
        <p:spPr>
          <a:xfrm>
            <a:off x="1066800" y="1877787"/>
            <a:ext cx="3337560" cy="3410494"/>
          </a:xfrm>
          <a:prstGeom prst="rect">
            <a:avLst/>
          </a:prstGeom>
        </p:spPr>
      </p:pic>
      <p:pic>
        <p:nvPicPr>
          <p:cNvPr id="5" name="Picture 4">
            <a:extLst>
              <a:ext uri="{FF2B5EF4-FFF2-40B4-BE49-F238E27FC236}">
                <a16:creationId xmlns:a16="http://schemas.microsoft.com/office/drawing/2014/main" id="{A240F52E-31D5-4072-915A-536786E8939E}"/>
              </a:ext>
            </a:extLst>
          </p:cNvPr>
          <p:cNvPicPr/>
          <p:nvPr/>
        </p:nvPicPr>
        <p:blipFill rotWithShape="1">
          <a:blip r:embed="rId4"/>
          <a:srcRect b="37604"/>
          <a:stretch/>
        </p:blipFill>
        <p:spPr>
          <a:xfrm>
            <a:off x="4822825" y="2174967"/>
            <a:ext cx="5731510" cy="3059973"/>
          </a:xfrm>
          <a:prstGeom prst="rect">
            <a:avLst/>
          </a:prstGeom>
        </p:spPr>
      </p:pic>
    </p:spTree>
    <p:extLst>
      <p:ext uri="{BB962C8B-B14F-4D97-AF65-F5344CB8AC3E}">
        <p14:creationId xmlns:p14="http://schemas.microsoft.com/office/powerpoint/2010/main" val="1050257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0502E-A5F1-40E1-8193-E6E7B6501AA4}"/>
              </a:ext>
            </a:extLst>
          </p:cNvPr>
          <p:cNvSpPr>
            <a:spLocks noGrp="1"/>
          </p:cNvSpPr>
          <p:nvPr>
            <p:ph type="title"/>
          </p:nvPr>
        </p:nvSpPr>
        <p:spPr/>
        <p:txBody>
          <a:bodyPr/>
          <a:lstStyle/>
          <a:p>
            <a:r>
              <a:rPr lang="en-GB" dirty="0"/>
              <a:t>Sprint 1</a:t>
            </a:r>
          </a:p>
        </p:txBody>
      </p:sp>
      <p:pic>
        <p:nvPicPr>
          <p:cNvPr id="4" name="Content Placeholder 3">
            <a:extLst>
              <a:ext uri="{FF2B5EF4-FFF2-40B4-BE49-F238E27FC236}">
                <a16:creationId xmlns:a16="http://schemas.microsoft.com/office/drawing/2014/main" id="{AA0CBCC3-D86D-436E-BDC3-B59230510853}"/>
              </a:ext>
            </a:extLst>
          </p:cNvPr>
          <p:cNvPicPr>
            <a:picLocks noGrp="1"/>
          </p:cNvPicPr>
          <p:nvPr>
            <p:ph idx="1"/>
          </p:nvPr>
        </p:nvPicPr>
        <p:blipFill>
          <a:blip r:embed="rId3"/>
          <a:stretch>
            <a:fillRect/>
          </a:stretch>
        </p:blipFill>
        <p:spPr>
          <a:xfrm>
            <a:off x="1066800" y="2325813"/>
            <a:ext cx="10058400" cy="3404936"/>
          </a:xfrm>
          <a:prstGeom prst="rect">
            <a:avLst/>
          </a:prstGeom>
        </p:spPr>
      </p:pic>
    </p:spTree>
    <p:extLst>
      <p:ext uri="{BB962C8B-B14F-4D97-AF65-F5344CB8AC3E}">
        <p14:creationId xmlns:p14="http://schemas.microsoft.com/office/powerpoint/2010/main" val="2753512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986A03C-A334-4586-A84D-E423164EE981}"/>
              </a:ext>
            </a:extLst>
          </p:cNvPr>
          <p:cNvPicPr>
            <a:picLocks noGrp="1"/>
          </p:cNvPicPr>
          <p:nvPr>
            <p:ph type="pic" idx="1"/>
          </p:nvPr>
        </p:nvPicPr>
        <p:blipFill rotWithShape="1">
          <a:blip r:embed="rId3"/>
          <a:stretch/>
        </p:blipFill>
        <p:spPr>
          <a:xfrm>
            <a:off x="228599" y="1331785"/>
            <a:ext cx="7814389" cy="4275913"/>
          </a:xfrm>
          <a:prstGeom prst="rect">
            <a:avLst/>
          </a:prstGeom>
          <a:noFill/>
        </p:spPr>
      </p:pic>
      <p:sp>
        <p:nvSpPr>
          <p:cNvPr id="2" name="Title 1">
            <a:extLst>
              <a:ext uri="{FF2B5EF4-FFF2-40B4-BE49-F238E27FC236}">
                <a16:creationId xmlns:a16="http://schemas.microsoft.com/office/drawing/2014/main" id="{0BBA7C35-EE86-4E79-BE5F-0C7B48099485}"/>
              </a:ext>
            </a:extLst>
          </p:cNvPr>
          <p:cNvSpPr>
            <a:spLocks noGrp="1"/>
          </p:cNvSpPr>
          <p:nvPr>
            <p:ph type="title"/>
          </p:nvPr>
        </p:nvSpPr>
        <p:spPr>
          <a:xfrm>
            <a:off x="8477250" y="603504"/>
            <a:ext cx="3144774" cy="1645920"/>
          </a:xfrm>
        </p:spPr>
        <p:txBody>
          <a:bodyPr anchor="b">
            <a:normAutofit/>
          </a:bodyPr>
          <a:lstStyle/>
          <a:p>
            <a:r>
              <a:rPr lang="en-GB" dirty="0"/>
              <a:t>Sprint 2 – DAY 1</a:t>
            </a:r>
          </a:p>
        </p:txBody>
      </p:sp>
    </p:spTree>
    <p:extLst>
      <p:ext uri="{BB962C8B-B14F-4D97-AF65-F5344CB8AC3E}">
        <p14:creationId xmlns:p14="http://schemas.microsoft.com/office/powerpoint/2010/main" val="4148236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62F03-360A-4DD0-86A8-02A23A75748B}"/>
              </a:ext>
            </a:extLst>
          </p:cNvPr>
          <p:cNvSpPr>
            <a:spLocks noGrp="1"/>
          </p:cNvSpPr>
          <p:nvPr>
            <p:ph type="title"/>
          </p:nvPr>
        </p:nvSpPr>
        <p:spPr/>
        <p:txBody>
          <a:bodyPr/>
          <a:lstStyle/>
          <a:p>
            <a:r>
              <a:rPr lang="en-GB" dirty="0"/>
              <a:t>Sprint 2 – Day 2</a:t>
            </a:r>
          </a:p>
        </p:txBody>
      </p:sp>
      <p:pic>
        <p:nvPicPr>
          <p:cNvPr id="5" name="Content Placeholder 4">
            <a:extLst>
              <a:ext uri="{FF2B5EF4-FFF2-40B4-BE49-F238E27FC236}">
                <a16:creationId xmlns:a16="http://schemas.microsoft.com/office/drawing/2014/main" id="{D431A427-53A5-4EDC-B851-75FF36D8AEC7}"/>
              </a:ext>
            </a:extLst>
          </p:cNvPr>
          <p:cNvPicPr>
            <a:picLocks noGrp="1"/>
          </p:cNvPicPr>
          <p:nvPr>
            <p:ph idx="1"/>
          </p:nvPr>
        </p:nvPicPr>
        <p:blipFill>
          <a:blip r:embed="rId3"/>
          <a:stretch>
            <a:fillRect/>
          </a:stretch>
        </p:blipFill>
        <p:spPr>
          <a:xfrm>
            <a:off x="1791854" y="2014194"/>
            <a:ext cx="8238385" cy="4000182"/>
          </a:xfrm>
          <a:prstGeom prst="rect">
            <a:avLst/>
          </a:prstGeom>
        </p:spPr>
      </p:pic>
    </p:spTree>
    <p:extLst>
      <p:ext uri="{BB962C8B-B14F-4D97-AF65-F5344CB8AC3E}">
        <p14:creationId xmlns:p14="http://schemas.microsoft.com/office/powerpoint/2010/main" val="3500119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C6AF-0351-465E-8061-EC26D54CF5FC}"/>
              </a:ext>
            </a:extLst>
          </p:cNvPr>
          <p:cNvSpPr>
            <a:spLocks noGrp="1"/>
          </p:cNvSpPr>
          <p:nvPr>
            <p:ph type="title"/>
          </p:nvPr>
        </p:nvSpPr>
        <p:spPr/>
        <p:txBody>
          <a:bodyPr/>
          <a:lstStyle/>
          <a:p>
            <a:r>
              <a:rPr lang="en-GB" dirty="0"/>
              <a:t>Sprint 2 – Day 4 </a:t>
            </a:r>
          </a:p>
        </p:txBody>
      </p:sp>
      <p:pic>
        <p:nvPicPr>
          <p:cNvPr id="11" name="Content Placeholder 10">
            <a:extLst>
              <a:ext uri="{FF2B5EF4-FFF2-40B4-BE49-F238E27FC236}">
                <a16:creationId xmlns:a16="http://schemas.microsoft.com/office/drawing/2014/main" id="{04DCB6DE-C51D-4EDB-AA55-009AE2E6A060}"/>
              </a:ext>
            </a:extLst>
          </p:cNvPr>
          <p:cNvPicPr>
            <a:picLocks noGrp="1"/>
          </p:cNvPicPr>
          <p:nvPr>
            <p:ph idx="1"/>
          </p:nvPr>
        </p:nvPicPr>
        <p:blipFill>
          <a:blip r:embed="rId2"/>
          <a:stretch>
            <a:fillRect/>
          </a:stretch>
        </p:blipFill>
        <p:spPr>
          <a:xfrm>
            <a:off x="2066083" y="2118678"/>
            <a:ext cx="7428437" cy="3893502"/>
          </a:xfrm>
          <a:prstGeom prst="rect">
            <a:avLst/>
          </a:prstGeom>
        </p:spPr>
      </p:pic>
    </p:spTree>
    <p:extLst>
      <p:ext uri="{BB962C8B-B14F-4D97-AF65-F5344CB8AC3E}">
        <p14:creationId xmlns:p14="http://schemas.microsoft.com/office/powerpoint/2010/main" val="750486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101B0-8196-4394-BDA7-7CB7FB6381FB}"/>
              </a:ext>
            </a:extLst>
          </p:cNvPr>
          <p:cNvSpPr>
            <a:spLocks noGrp="1"/>
          </p:cNvSpPr>
          <p:nvPr>
            <p:ph type="title"/>
          </p:nvPr>
        </p:nvSpPr>
        <p:spPr/>
        <p:txBody>
          <a:bodyPr/>
          <a:lstStyle/>
          <a:p>
            <a:r>
              <a:rPr lang="en-GB" dirty="0"/>
              <a:t>Burndown Chart</a:t>
            </a:r>
          </a:p>
        </p:txBody>
      </p:sp>
      <p:pic>
        <p:nvPicPr>
          <p:cNvPr id="5" name="Content Placeholder 4">
            <a:extLst>
              <a:ext uri="{FF2B5EF4-FFF2-40B4-BE49-F238E27FC236}">
                <a16:creationId xmlns:a16="http://schemas.microsoft.com/office/drawing/2014/main" id="{6047F70E-4CAF-4253-BFA7-7F0393649981}"/>
              </a:ext>
            </a:extLst>
          </p:cNvPr>
          <p:cNvPicPr>
            <a:picLocks noGrp="1" noChangeAspect="1"/>
          </p:cNvPicPr>
          <p:nvPr>
            <p:ph idx="1"/>
          </p:nvPr>
        </p:nvPicPr>
        <p:blipFill>
          <a:blip r:embed="rId3"/>
          <a:stretch>
            <a:fillRect/>
          </a:stretch>
        </p:blipFill>
        <p:spPr>
          <a:xfrm>
            <a:off x="1066800" y="2511819"/>
            <a:ext cx="10058400" cy="3032925"/>
          </a:xfrm>
        </p:spPr>
      </p:pic>
    </p:spTree>
    <p:extLst>
      <p:ext uri="{BB962C8B-B14F-4D97-AF65-F5344CB8AC3E}">
        <p14:creationId xmlns:p14="http://schemas.microsoft.com/office/powerpoint/2010/main" val="3234527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E859A-101D-4A99-8D4E-1A3A8478E246}"/>
              </a:ext>
            </a:extLst>
          </p:cNvPr>
          <p:cNvSpPr>
            <a:spLocks noGrp="1"/>
          </p:cNvSpPr>
          <p:nvPr>
            <p:ph type="ctrTitle"/>
          </p:nvPr>
        </p:nvSpPr>
        <p:spPr>
          <a:xfrm>
            <a:off x="1629103" y="2244830"/>
            <a:ext cx="8933796" cy="2437232"/>
          </a:xfrm>
        </p:spPr>
        <p:txBody>
          <a:bodyPr anchor="ctr">
            <a:normAutofit/>
          </a:bodyPr>
          <a:lstStyle/>
          <a:p>
            <a:r>
              <a:rPr lang="en-GB" dirty="0"/>
              <a:t>Testing</a:t>
            </a:r>
          </a:p>
        </p:txBody>
      </p:sp>
      <p:sp>
        <p:nvSpPr>
          <p:cNvPr id="8" name="Subtitle 2">
            <a:extLst>
              <a:ext uri="{FF2B5EF4-FFF2-40B4-BE49-F238E27FC236}">
                <a16:creationId xmlns:a16="http://schemas.microsoft.com/office/drawing/2014/main" id="{0BCA648C-BFA7-4FCB-A085-F99DF507AF00}"/>
              </a:ext>
            </a:extLst>
          </p:cNvPr>
          <p:cNvSpPr>
            <a:spLocks noGrp="1"/>
          </p:cNvSpPr>
          <p:nvPr>
            <p:ph type="subTitle" idx="1"/>
          </p:nvPr>
        </p:nvSpPr>
        <p:spPr>
          <a:xfrm>
            <a:off x="1629101" y="4682062"/>
            <a:ext cx="8936846" cy="457201"/>
          </a:xfrm>
        </p:spPr>
        <p:txBody>
          <a:bodyPr/>
          <a:lstStyle/>
          <a:p>
            <a:endParaRPr lang="en-US"/>
          </a:p>
        </p:txBody>
      </p:sp>
    </p:spTree>
    <p:extLst>
      <p:ext uri="{BB962C8B-B14F-4D97-AF65-F5344CB8AC3E}">
        <p14:creationId xmlns:p14="http://schemas.microsoft.com/office/powerpoint/2010/main" val="1913577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F2248-6667-4788-A91F-0F40C2A2279D}"/>
              </a:ext>
            </a:extLst>
          </p:cNvPr>
          <p:cNvSpPr>
            <a:spLocks noGrp="1"/>
          </p:cNvSpPr>
          <p:nvPr>
            <p:ph type="title"/>
          </p:nvPr>
        </p:nvSpPr>
        <p:spPr/>
        <p:txBody>
          <a:bodyPr/>
          <a:lstStyle/>
          <a:p>
            <a:r>
              <a:rPr lang="en-GB" dirty="0"/>
              <a:t>Coverage</a:t>
            </a:r>
          </a:p>
        </p:txBody>
      </p:sp>
      <p:pic>
        <p:nvPicPr>
          <p:cNvPr id="4" name="Content Placeholder 3">
            <a:extLst>
              <a:ext uri="{FF2B5EF4-FFF2-40B4-BE49-F238E27FC236}">
                <a16:creationId xmlns:a16="http://schemas.microsoft.com/office/drawing/2014/main" id="{2346920B-3AEF-416A-B650-5A6D75DBCDB1}"/>
              </a:ext>
            </a:extLst>
          </p:cNvPr>
          <p:cNvPicPr>
            <a:picLocks noGrp="1"/>
          </p:cNvPicPr>
          <p:nvPr>
            <p:ph idx="1"/>
          </p:nvPr>
        </p:nvPicPr>
        <p:blipFill>
          <a:blip r:embed="rId3"/>
          <a:stretch>
            <a:fillRect/>
          </a:stretch>
        </p:blipFill>
        <p:spPr>
          <a:xfrm>
            <a:off x="1672361" y="2014194"/>
            <a:ext cx="7425341" cy="3581752"/>
          </a:xfrm>
          <a:prstGeom prst="rect">
            <a:avLst/>
          </a:prstGeom>
        </p:spPr>
      </p:pic>
    </p:spTree>
    <p:extLst>
      <p:ext uri="{BB962C8B-B14F-4D97-AF65-F5344CB8AC3E}">
        <p14:creationId xmlns:p14="http://schemas.microsoft.com/office/powerpoint/2010/main" val="661507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EE858-42E5-49B5-94EB-B26E87534F5D}"/>
              </a:ext>
            </a:extLst>
          </p:cNvPr>
          <p:cNvSpPr>
            <a:spLocks noGrp="1"/>
          </p:cNvSpPr>
          <p:nvPr>
            <p:ph type="title"/>
          </p:nvPr>
        </p:nvSpPr>
        <p:spPr>
          <a:xfrm>
            <a:off x="8458200" y="607392"/>
            <a:ext cx="3161963" cy="1645920"/>
          </a:xfrm>
        </p:spPr>
        <p:txBody>
          <a:bodyPr anchor="b">
            <a:normAutofit/>
          </a:bodyPr>
          <a:lstStyle/>
          <a:p>
            <a:r>
              <a:rPr lang="en-GB" dirty="0"/>
              <a:t>Unit Testing </a:t>
            </a:r>
          </a:p>
        </p:txBody>
      </p:sp>
      <p:pic>
        <p:nvPicPr>
          <p:cNvPr id="4" name="Content Placeholder 3">
            <a:extLst>
              <a:ext uri="{FF2B5EF4-FFF2-40B4-BE49-F238E27FC236}">
                <a16:creationId xmlns:a16="http://schemas.microsoft.com/office/drawing/2014/main" id="{D45A7B7D-EFBA-48E7-8564-D1C55F001B19}"/>
              </a:ext>
            </a:extLst>
          </p:cNvPr>
          <p:cNvPicPr>
            <a:picLocks noGrp="1"/>
          </p:cNvPicPr>
          <p:nvPr>
            <p:ph idx="1"/>
          </p:nvPr>
        </p:nvPicPr>
        <p:blipFill rotWithShape="1">
          <a:blip r:embed="rId3"/>
          <a:stretch/>
        </p:blipFill>
        <p:spPr>
          <a:xfrm>
            <a:off x="1428419" y="321365"/>
            <a:ext cx="5173979" cy="5334000"/>
          </a:xfrm>
          <a:prstGeom prst="rect">
            <a:avLst/>
          </a:prstGeom>
          <a:noFill/>
        </p:spPr>
      </p:pic>
      <p:sp>
        <p:nvSpPr>
          <p:cNvPr id="9" name="Text Placeholder 3">
            <a:extLst>
              <a:ext uri="{FF2B5EF4-FFF2-40B4-BE49-F238E27FC236}">
                <a16:creationId xmlns:a16="http://schemas.microsoft.com/office/drawing/2014/main" id="{9BD9A26B-8AE7-41DF-B050-B38D10B8F212}"/>
              </a:ext>
            </a:extLst>
          </p:cNvPr>
          <p:cNvSpPr>
            <a:spLocks noGrp="1"/>
          </p:cNvSpPr>
          <p:nvPr>
            <p:ph type="body" sz="half" idx="2"/>
          </p:nvPr>
        </p:nvSpPr>
        <p:spPr>
          <a:xfrm>
            <a:off x="8458200" y="2336800"/>
            <a:ext cx="3161963" cy="3606800"/>
          </a:xfrm>
        </p:spPr>
        <p:txBody>
          <a:bodyPr/>
          <a:lstStyle/>
          <a:p>
            <a:endParaRPr lang="en-US"/>
          </a:p>
        </p:txBody>
      </p:sp>
    </p:spTree>
    <p:extLst>
      <p:ext uri="{BB962C8B-B14F-4D97-AF65-F5344CB8AC3E}">
        <p14:creationId xmlns:p14="http://schemas.microsoft.com/office/powerpoint/2010/main" val="44947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AE282-94D9-4C90-AE6F-4C98C27A6294}"/>
              </a:ext>
            </a:extLst>
          </p:cNvPr>
          <p:cNvSpPr>
            <a:spLocks noGrp="1"/>
          </p:cNvSpPr>
          <p:nvPr>
            <p:ph type="title"/>
          </p:nvPr>
        </p:nvSpPr>
        <p:spPr>
          <a:xfrm>
            <a:off x="8477250" y="603504"/>
            <a:ext cx="3144774" cy="1645920"/>
          </a:xfrm>
        </p:spPr>
        <p:txBody>
          <a:bodyPr anchor="b">
            <a:normAutofit/>
          </a:bodyPr>
          <a:lstStyle/>
          <a:p>
            <a:r>
              <a:rPr lang="en-GB" dirty="0"/>
              <a:t>Integration Testing </a:t>
            </a:r>
          </a:p>
        </p:txBody>
      </p:sp>
      <p:sp>
        <p:nvSpPr>
          <p:cNvPr id="9" name="Text Placeholder 3">
            <a:extLst>
              <a:ext uri="{FF2B5EF4-FFF2-40B4-BE49-F238E27FC236}">
                <a16:creationId xmlns:a16="http://schemas.microsoft.com/office/drawing/2014/main" id="{93947855-400E-4BC6-AEE9-D0A1623C8089}"/>
              </a:ext>
            </a:extLst>
          </p:cNvPr>
          <p:cNvSpPr>
            <a:spLocks noGrp="1"/>
          </p:cNvSpPr>
          <p:nvPr>
            <p:ph type="body" sz="half" idx="2"/>
          </p:nvPr>
        </p:nvSpPr>
        <p:spPr>
          <a:xfrm>
            <a:off x="8477250" y="2386584"/>
            <a:ext cx="3144774" cy="3511296"/>
          </a:xfrm>
        </p:spPr>
        <p:txBody>
          <a:bodyPr/>
          <a:lstStyle/>
          <a:p>
            <a:endParaRPr lang="en-US"/>
          </a:p>
        </p:txBody>
      </p:sp>
      <p:pic>
        <p:nvPicPr>
          <p:cNvPr id="6" name="Picture 5">
            <a:extLst>
              <a:ext uri="{FF2B5EF4-FFF2-40B4-BE49-F238E27FC236}">
                <a16:creationId xmlns:a16="http://schemas.microsoft.com/office/drawing/2014/main" id="{D8820128-CD3A-4453-9F31-45EC73678607}"/>
              </a:ext>
            </a:extLst>
          </p:cNvPr>
          <p:cNvPicPr/>
          <p:nvPr/>
        </p:nvPicPr>
        <p:blipFill>
          <a:blip r:embed="rId3"/>
          <a:stretch>
            <a:fillRect/>
          </a:stretch>
        </p:blipFill>
        <p:spPr>
          <a:xfrm>
            <a:off x="1238159" y="212090"/>
            <a:ext cx="5731510" cy="6281420"/>
          </a:xfrm>
          <a:prstGeom prst="rect">
            <a:avLst/>
          </a:prstGeom>
        </p:spPr>
      </p:pic>
    </p:spTree>
    <p:extLst>
      <p:ext uri="{BB962C8B-B14F-4D97-AF65-F5344CB8AC3E}">
        <p14:creationId xmlns:p14="http://schemas.microsoft.com/office/powerpoint/2010/main" val="1709642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ctrTitle"/>
          </p:nvPr>
        </p:nvSpPr>
        <p:spPr>
          <a:xfrm>
            <a:off x="1629103" y="2244830"/>
            <a:ext cx="8933796" cy="2437232"/>
          </a:xfrm>
        </p:spPr>
        <p:txBody>
          <a:bodyPr anchor="ctr">
            <a:normAutofit/>
          </a:bodyPr>
          <a:lstStyle/>
          <a:p>
            <a:r>
              <a:rPr lang="en-US" dirty="0"/>
              <a:t>Introduction</a:t>
            </a:r>
            <a:endParaRPr lang="en-US"/>
          </a:p>
        </p:txBody>
      </p:sp>
      <p:sp>
        <p:nvSpPr>
          <p:cNvPr id="4" name="Content Placeholder 3">
            <a:extLst>
              <a:ext uri="{FF2B5EF4-FFF2-40B4-BE49-F238E27FC236}">
                <a16:creationId xmlns:a16="http://schemas.microsoft.com/office/drawing/2014/main" id="{AF6887E5-6ADA-49CA-84FA-A9181887D884}"/>
              </a:ext>
            </a:extLst>
          </p:cNvPr>
          <p:cNvSpPr>
            <a:spLocks noGrp="1"/>
          </p:cNvSpPr>
          <p:nvPr>
            <p:ph type="subTitle" idx="1"/>
          </p:nvPr>
        </p:nvSpPr>
        <p:spPr>
          <a:xfrm>
            <a:off x="1629101" y="4682062"/>
            <a:ext cx="8936846" cy="457201"/>
          </a:xfrm>
        </p:spPr>
        <p:txBody>
          <a:bodyPr>
            <a:normAutofit/>
          </a:bodyPr>
          <a:lstStyle/>
          <a:p>
            <a:pPr marL="0" indent="0">
              <a:lnSpc>
                <a:spcPct val="100000"/>
              </a:lnSpc>
              <a:spcAft>
                <a:spcPts val="600"/>
              </a:spcAft>
              <a:buNone/>
            </a:pPr>
            <a:endParaRPr lang="en-GB" dirty="0"/>
          </a:p>
          <a:p>
            <a:pPr>
              <a:lnSpc>
                <a:spcPct val="100000"/>
              </a:lnSpc>
              <a:spcAft>
                <a:spcPts val="600"/>
              </a:spcAft>
            </a:pPr>
            <a:endParaRPr lang="en-GB" dirty="0"/>
          </a:p>
        </p:txBody>
      </p:sp>
    </p:spTree>
    <p:extLst>
      <p:ext uri="{BB962C8B-B14F-4D97-AF65-F5344CB8AC3E}">
        <p14:creationId xmlns:p14="http://schemas.microsoft.com/office/powerpoint/2010/main"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CA8E3B9-C84C-4EC9-9F8B-B02A8EBA5AC7}"/>
              </a:ext>
            </a:extLst>
          </p:cNvPr>
          <p:cNvSpPr>
            <a:spLocks noGrp="1"/>
          </p:cNvSpPr>
          <p:nvPr>
            <p:ph type="title"/>
          </p:nvPr>
        </p:nvSpPr>
        <p:spPr>
          <a:xfrm>
            <a:off x="8458200" y="607392"/>
            <a:ext cx="3161963" cy="1645920"/>
          </a:xfrm>
        </p:spPr>
        <p:txBody>
          <a:bodyPr/>
          <a:lstStyle/>
          <a:p>
            <a:r>
              <a:rPr lang="en-US" dirty="0"/>
              <a:t>Selenium Page</a:t>
            </a:r>
          </a:p>
        </p:txBody>
      </p:sp>
      <p:pic>
        <p:nvPicPr>
          <p:cNvPr id="5" name="Picture Placeholder 4">
            <a:extLst>
              <a:ext uri="{FF2B5EF4-FFF2-40B4-BE49-F238E27FC236}">
                <a16:creationId xmlns:a16="http://schemas.microsoft.com/office/drawing/2014/main" id="{DB72754E-EB4B-459B-BCAC-AD5C521FA1D5}"/>
              </a:ext>
            </a:extLst>
          </p:cNvPr>
          <p:cNvPicPr>
            <a:picLocks noGrp="1" noChangeAspect="1"/>
          </p:cNvPicPr>
          <p:nvPr>
            <p:ph idx="1"/>
          </p:nvPr>
        </p:nvPicPr>
        <p:blipFill rotWithShape="1">
          <a:blip r:embed="rId3"/>
          <a:srcRect r="6465" b="1"/>
          <a:stretch/>
        </p:blipFill>
        <p:spPr>
          <a:xfrm>
            <a:off x="177799" y="1161112"/>
            <a:ext cx="4352770" cy="3385488"/>
          </a:xfrm>
          <a:prstGeom prst="rect">
            <a:avLst/>
          </a:prstGeom>
          <a:noFill/>
        </p:spPr>
      </p:pic>
      <p:sp>
        <p:nvSpPr>
          <p:cNvPr id="12" name="Text Placeholder 3">
            <a:extLst>
              <a:ext uri="{FF2B5EF4-FFF2-40B4-BE49-F238E27FC236}">
                <a16:creationId xmlns:a16="http://schemas.microsoft.com/office/drawing/2014/main" id="{FC2FE2B5-CE5C-49EC-AD71-2C91B9ADFD6F}"/>
              </a:ext>
            </a:extLst>
          </p:cNvPr>
          <p:cNvSpPr>
            <a:spLocks noGrp="1"/>
          </p:cNvSpPr>
          <p:nvPr>
            <p:ph type="body" sz="half" idx="2"/>
          </p:nvPr>
        </p:nvSpPr>
        <p:spPr>
          <a:xfrm>
            <a:off x="8458200" y="2336800"/>
            <a:ext cx="3161963" cy="3606800"/>
          </a:xfrm>
        </p:spPr>
        <p:txBody>
          <a:bodyPr/>
          <a:lstStyle/>
          <a:p>
            <a:endParaRPr lang="en-US"/>
          </a:p>
        </p:txBody>
      </p:sp>
      <p:pic>
        <p:nvPicPr>
          <p:cNvPr id="7" name="Picture 6">
            <a:extLst>
              <a:ext uri="{FF2B5EF4-FFF2-40B4-BE49-F238E27FC236}">
                <a16:creationId xmlns:a16="http://schemas.microsoft.com/office/drawing/2014/main" id="{ABC60988-33D6-4ACC-9C5E-9D95F6292F51}"/>
              </a:ext>
            </a:extLst>
          </p:cNvPr>
          <p:cNvPicPr>
            <a:picLocks noChangeAspect="1"/>
          </p:cNvPicPr>
          <p:nvPr/>
        </p:nvPicPr>
        <p:blipFill>
          <a:blip r:embed="rId4"/>
          <a:stretch>
            <a:fillRect/>
          </a:stretch>
        </p:blipFill>
        <p:spPr>
          <a:xfrm>
            <a:off x="4606033" y="645824"/>
            <a:ext cx="3492223" cy="4222536"/>
          </a:xfrm>
          <a:prstGeom prst="rect">
            <a:avLst/>
          </a:prstGeom>
        </p:spPr>
      </p:pic>
    </p:spTree>
    <p:extLst>
      <p:ext uri="{BB962C8B-B14F-4D97-AF65-F5344CB8AC3E}">
        <p14:creationId xmlns:p14="http://schemas.microsoft.com/office/powerpoint/2010/main" val="3119537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3E3C6-2FF9-4254-A81E-A536C6685B33}"/>
              </a:ext>
            </a:extLst>
          </p:cNvPr>
          <p:cNvSpPr>
            <a:spLocks noGrp="1"/>
          </p:cNvSpPr>
          <p:nvPr>
            <p:ph type="title"/>
          </p:nvPr>
        </p:nvSpPr>
        <p:spPr>
          <a:xfrm>
            <a:off x="8458200" y="607392"/>
            <a:ext cx="3161963" cy="1645920"/>
          </a:xfrm>
        </p:spPr>
        <p:txBody>
          <a:bodyPr anchor="b">
            <a:normAutofit/>
          </a:bodyPr>
          <a:lstStyle/>
          <a:p>
            <a:r>
              <a:rPr lang="en-GB" dirty="0"/>
              <a:t>Selenium Test</a:t>
            </a:r>
          </a:p>
        </p:txBody>
      </p:sp>
      <p:pic>
        <p:nvPicPr>
          <p:cNvPr id="10" name="Picture 9">
            <a:extLst>
              <a:ext uri="{FF2B5EF4-FFF2-40B4-BE49-F238E27FC236}">
                <a16:creationId xmlns:a16="http://schemas.microsoft.com/office/drawing/2014/main" id="{9BF11B86-601B-4125-8C36-490ADCB6D39E}"/>
              </a:ext>
            </a:extLst>
          </p:cNvPr>
          <p:cNvPicPr/>
          <p:nvPr/>
        </p:nvPicPr>
        <p:blipFill>
          <a:blip r:embed="rId3"/>
          <a:stretch>
            <a:fillRect/>
          </a:stretch>
        </p:blipFill>
        <p:spPr>
          <a:xfrm>
            <a:off x="216289" y="741680"/>
            <a:ext cx="3882659" cy="3982720"/>
          </a:xfrm>
          <a:prstGeom prst="rect">
            <a:avLst/>
          </a:prstGeom>
          <a:noFill/>
          <a:ln>
            <a:noFill/>
          </a:ln>
        </p:spPr>
      </p:pic>
      <p:pic>
        <p:nvPicPr>
          <p:cNvPr id="13" name="Picture 12">
            <a:extLst>
              <a:ext uri="{FF2B5EF4-FFF2-40B4-BE49-F238E27FC236}">
                <a16:creationId xmlns:a16="http://schemas.microsoft.com/office/drawing/2014/main" id="{B65402AD-B0F2-48E8-9537-B0BE66C11C00}"/>
              </a:ext>
            </a:extLst>
          </p:cNvPr>
          <p:cNvPicPr>
            <a:picLocks noChangeAspect="1"/>
          </p:cNvPicPr>
          <p:nvPr/>
        </p:nvPicPr>
        <p:blipFill>
          <a:blip r:embed="rId4"/>
          <a:stretch>
            <a:fillRect/>
          </a:stretch>
        </p:blipFill>
        <p:spPr>
          <a:xfrm>
            <a:off x="4183992" y="1398285"/>
            <a:ext cx="3824016" cy="1710054"/>
          </a:xfrm>
          <a:prstGeom prst="rect">
            <a:avLst/>
          </a:prstGeom>
        </p:spPr>
      </p:pic>
    </p:spTree>
    <p:extLst>
      <p:ext uri="{BB962C8B-B14F-4D97-AF65-F5344CB8AC3E}">
        <p14:creationId xmlns:p14="http://schemas.microsoft.com/office/powerpoint/2010/main" val="1744647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BC247-6182-4D35-8B50-1A3903E5AA70}"/>
              </a:ext>
            </a:extLst>
          </p:cNvPr>
          <p:cNvSpPr>
            <a:spLocks noGrp="1"/>
          </p:cNvSpPr>
          <p:nvPr>
            <p:ph type="title"/>
          </p:nvPr>
        </p:nvSpPr>
        <p:spPr/>
        <p:txBody>
          <a:bodyPr/>
          <a:lstStyle/>
          <a:p>
            <a:r>
              <a:rPr lang="en-GB" dirty="0"/>
              <a:t>SonarQube</a:t>
            </a:r>
          </a:p>
        </p:txBody>
      </p:sp>
      <p:pic>
        <p:nvPicPr>
          <p:cNvPr id="6" name="Content Placeholder 5">
            <a:extLst>
              <a:ext uri="{FF2B5EF4-FFF2-40B4-BE49-F238E27FC236}">
                <a16:creationId xmlns:a16="http://schemas.microsoft.com/office/drawing/2014/main" id="{272ED5A6-92E0-464E-9979-9D840D5E88F6}"/>
              </a:ext>
            </a:extLst>
          </p:cNvPr>
          <p:cNvPicPr>
            <a:picLocks noGrp="1"/>
          </p:cNvPicPr>
          <p:nvPr>
            <p:ph idx="1"/>
          </p:nvPr>
        </p:nvPicPr>
        <p:blipFill>
          <a:blip r:embed="rId3"/>
          <a:stretch>
            <a:fillRect/>
          </a:stretch>
        </p:blipFill>
        <p:spPr>
          <a:xfrm>
            <a:off x="1145166" y="1635555"/>
            <a:ext cx="8210001" cy="3849687"/>
          </a:xfrm>
          <a:prstGeom prst="rect">
            <a:avLst/>
          </a:prstGeom>
        </p:spPr>
      </p:pic>
    </p:spTree>
    <p:extLst>
      <p:ext uri="{BB962C8B-B14F-4D97-AF65-F5344CB8AC3E}">
        <p14:creationId xmlns:p14="http://schemas.microsoft.com/office/powerpoint/2010/main" val="830946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A4108B3-84AC-4321-A249-B98A45D7C761}"/>
              </a:ext>
            </a:extLst>
          </p:cNvPr>
          <p:cNvPicPr>
            <a:picLocks noGrp="1" noChangeAspect="1"/>
          </p:cNvPicPr>
          <p:nvPr>
            <p:ph idx="1"/>
          </p:nvPr>
        </p:nvPicPr>
        <p:blipFill>
          <a:blip r:embed="rId3"/>
          <a:stretch>
            <a:fillRect/>
          </a:stretch>
        </p:blipFill>
        <p:spPr>
          <a:xfrm>
            <a:off x="5963602" y="2638424"/>
            <a:ext cx="4410075" cy="1581150"/>
          </a:xfrm>
        </p:spPr>
      </p:pic>
      <p:pic>
        <p:nvPicPr>
          <p:cNvPr id="7" name="Picture 6">
            <a:extLst>
              <a:ext uri="{FF2B5EF4-FFF2-40B4-BE49-F238E27FC236}">
                <a16:creationId xmlns:a16="http://schemas.microsoft.com/office/drawing/2014/main" id="{FC1D8CA9-F20C-4E6A-B792-89DA906980F0}"/>
              </a:ext>
            </a:extLst>
          </p:cNvPr>
          <p:cNvPicPr>
            <a:picLocks noChangeAspect="1"/>
          </p:cNvPicPr>
          <p:nvPr/>
        </p:nvPicPr>
        <p:blipFill>
          <a:blip r:embed="rId4"/>
          <a:stretch>
            <a:fillRect/>
          </a:stretch>
        </p:blipFill>
        <p:spPr>
          <a:xfrm>
            <a:off x="1066800" y="2773680"/>
            <a:ext cx="3753592" cy="1241107"/>
          </a:xfrm>
          <a:prstGeom prst="rect">
            <a:avLst/>
          </a:prstGeom>
        </p:spPr>
      </p:pic>
      <p:sp>
        <p:nvSpPr>
          <p:cNvPr id="10" name="Title 1">
            <a:extLst>
              <a:ext uri="{FF2B5EF4-FFF2-40B4-BE49-F238E27FC236}">
                <a16:creationId xmlns:a16="http://schemas.microsoft.com/office/drawing/2014/main" id="{2B091AE8-9C83-4472-9B95-C6F51E201CD7}"/>
              </a:ext>
            </a:extLst>
          </p:cNvPr>
          <p:cNvSpPr>
            <a:spLocks noGrp="1"/>
          </p:cNvSpPr>
          <p:nvPr>
            <p:ph type="title"/>
          </p:nvPr>
        </p:nvSpPr>
        <p:spPr>
          <a:xfrm>
            <a:off x="1066800" y="642594"/>
            <a:ext cx="10058400" cy="1371600"/>
          </a:xfrm>
        </p:spPr>
        <p:txBody>
          <a:bodyPr/>
          <a:lstStyle/>
          <a:p>
            <a:r>
              <a:rPr lang="en-GB" dirty="0"/>
              <a:t>Bugs</a:t>
            </a:r>
          </a:p>
        </p:txBody>
      </p:sp>
    </p:spTree>
    <p:extLst>
      <p:ext uri="{BB962C8B-B14F-4D97-AF65-F5344CB8AC3E}">
        <p14:creationId xmlns:p14="http://schemas.microsoft.com/office/powerpoint/2010/main" val="1257278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2FC2489-4DD9-47DE-A7F5-8A556B56E654}"/>
              </a:ext>
            </a:extLst>
          </p:cNvPr>
          <p:cNvPicPr>
            <a:picLocks noGrp="1"/>
          </p:cNvPicPr>
          <p:nvPr>
            <p:ph idx="1"/>
          </p:nvPr>
        </p:nvPicPr>
        <p:blipFill>
          <a:blip r:embed="rId3"/>
          <a:stretch>
            <a:fillRect/>
          </a:stretch>
        </p:blipFill>
        <p:spPr>
          <a:xfrm>
            <a:off x="2042183" y="1397967"/>
            <a:ext cx="7471529" cy="3849687"/>
          </a:xfrm>
          <a:prstGeom prst="rect">
            <a:avLst/>
          </a:prstGeom>
        </p:spPr>
      </p:pic>
    </p:spTree>
    <p:extLst>
      <p:ext uri="{BB962C8B-B14F-4D97-AF65-F5344CB8AC3E}">
        <p14:creationId xmlns:p14="http://schemas.microsoft.com/office/powerpoint/2010/main" val="80919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6FAA8-BD57-4ECF-9AC3-F18414280D92}"/>
              </a:ext>
            </a:extLst>
          </p:cNvPr>
          <p:cNvSpPr>
            <a:spLocks noGrp="1"/>
          </p:cNvSpPr>
          <p:nvPr>
            <p:ph type="title"/>
          </p:nvPr>
        </p:nvSpPr>
        <p:spPr>
          <a:xfrm>
            <a:off x="1629156" y="2275165"/>
            <a:ext cx="8933688" cy="2406895"/>
          </a:xfrm>
        </p:spPr>
        <p:txBody>
          <a:bodyPr anchor="ctr">
            <a:normAutofit/>
          </a:bodyPr>
          <a:lstStyle/>
          <a:p>
            <a:r>
              <a:rPr lang="en-GB" dirty="0"/>
              <a:t>Demonstration</a:t>
            </a:r>
          </a:p>
        </p:txBody>
      </p:sp>
      <p:sp>
        <p:nvSpPr>
          <p:cNvPr id="7" name="Text Placeholder 2">
            <a:extLst>
              <a:ext uri="{FF2B5EF4-FFF2-40B4-BE49-F238E27FC236}">
                <a16:creationId xmlns:a16="http://schemas.microsoft.com/office/drawing/2014/main" id="{541C3EC5-506E-49A8-B488-E398A8D0DC20}"/>
              </a:ext>
            </a:extLst>
          </p:cNvPr>
          <p:cNvSpPr>
            <a:spLocks noGrp="1"/>
          </p:cNvSpPr>
          <p:nvPr>
            <p:ph type="body" idx="1"/>
          </p:nvPr>
        </p:nvSpPr>
        <p:spPr>
          <a:xfrm>
            <a:off x="1629156" y="4682062"/>
            <a:ext cx="8939784" cy="457200"/>
          </a:xfrm>
        </p:spPr>
        <p:txBody>
          <a:bodyPr/>
          <a:lstStyle/>
          <a:p>
            <a:endParaRPr lang="en-US"/>
          </a:p>
        </p:txBody>
      </p:sp>
    </p:spTree>
    <p:extLst>
      <p:ext uri="{BB962C8B-B14F-4D97-AF65-F5344CB8AC3E}">
        <p14:creationId xmlns:p14="http://schemas.microsoft.com/office/powerpoint/2010/main" val="3063528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52F1E-9B88-4AF1-A844-8B1D6DFCE18F}"/>
              </a:ext>
            </a:extLst>
          </p:cNvPr>
          <p:cNvSpPr>
            <a:spLocks noGrp="1"/>
          </p:cNvSpPr>
          <p:nvPr>
            <p:ph type="title"/>
          </p:nvPr>
        </p:nvSpPr>
        <p:spPr/>
        <p:txBody>
          <a:bodyPr/>
          <a:lstStyle/>
          <a:p>
            <a:r>
              <a:rPr lang="en-GB" dirty="0"/>
              <a:t>Sprint Review </a:t>
            </a:r>
          </a:p>
        </p:txBody>
      </p:sp>
      <p:pic>
        <p:nvPicPr>
          <p:cNvPr id="9" name="Content Placeholder 8">
            <a:extLst>
              <a:ext uri="{FF2B5EF4-FFF2-40B4-BE49-F238E27FC236}">
                <a16:creationId xmlns:a16="http://schemas.microsoft.com/office/drawing/2014/main" id="{8E7C97E4-167B-49B7-BA6D-D53C544873A6}"/>
              </a:ext>
            </a:extLst>
          </p:cNvPr>
          <p:cNvPicPr>
            <a:picLocks noGrp="1" noChangeAspect="1"/>
          </p:cNvPicPr>
          <p:nvPr>
            <p:ph idx="1"/>
          </p:nvPr>
        </p:nvPicPr>
        <p:blipFill>
          <a:blip r:embed="rId2"/>
          <a:stretch>
            <a:fillRect/>
          </a:stretch>
        </p:blipFill>
        <p:spPr>
          <a:xfrm>
            <a:off x="807720" y="2207541"/>
            <a:ext cx="10058400" cy="3656721"/>
          </a:xfrm>
        </p:spPr>
      </p:pic>
    </p:spTree>
    <p:extLst>
      <p:ext uri="{BB962C8B-B14F-4D97-AF65-F5344CB8AC3E}">
        <p14:creationId xmlns:p14="http://schemas.microsoft.com/office/powerpoint/2010/main" val="3680618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F4AB87E-6929-423E-8541-C87F46E55CE6}"/>
              </a:ext>
            </a:extLst>
          </p:cNvPr>
          <p:cNvPicPr>
            <a:picLocks noGrp="1" noChangeAspect="1"/>
          </p:cNvPicPr>
          <p:nvPr>
            <p:ph idx="1"/>
          </p:nvPr>
        </p:nvPicPr>
        <p:blipFill>
          <a:blip r:embed="rId2"/>
          <a:stretch>
            <a:fillRect/>
          </a:stretch>
        </p:blipFill>
        <p:spPr>
          <a:xfrm>
            <a:off x="1066800" y="2406121"/>
            <a:ext cx="10058400" cy="1743583"/>
          </a:xfrm>
        </p:spPr>
      </p:pic>
    </p:spTree>
    <p:extLst>
      <p:ext uri="{BB962C8B-B14F-4D97-AF65-F5344CB8AC3E}">
        <p14:creationId xmlns:p14="http://schemas.microsoft.com/office/powerpoint/2010/main" val="3836861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A0EA-4DF5-4A15-9FB3-C83D6966CF03}"/>
              </a:ext>
            </a:extLst>
          </p:cNvPr>
          <p:cNvSpPr>
            <a:spLocks noGrp="1"/>
          </p:cNvSpPr>
          <p:nvPr>
            <p:ph type="title"/>
          </p:nvPr>
        </p:nvSpPr>
        <p:spPr/>
        <p:txBody>
          <a:bodyPr/>
          <a:lstStyle/>
          <a:p>
            <a:r>
              <a:rPr lang="en-GB" dirty="0"/>
              <a:t>Sprint Retrospective</a:t>
            </a:r>
          </a:p>
        </p:txBody>
      </p:sp>
      <p:sp>
        <p:nvSpPr>
          <p:cNvPr id="3" name="Content Placeholder 2">
            <a:extLst>
              <a:ext uri="{FF2B5EF4-FFF2-40B4-BE49-F238E27FC236}">
                <a16:creationId xmlns:a16="http://schemas.microsoft.com/office/drawing/2014/main" id="{708B17C7-C6BF-4185-857C-BE3D95258D2E}"/>
              </a:ext>
            </a:extLst>
          </p:cNvPr>
          <p:cNvSpPr>
            <a:spLocks noGrp="1"/>
          </p:cNvSpPr>
          <p:nvPr>
            <p:ph idx="1"/>
          </p:nvPr>
        </p:nvSpPr>
        <p:spPr/>
        <p:txBody>
          <a:bodyPr/>
          <a:lstStyle/>
          <a:p>
            <a:r>
              <a:rPr lang="en-GB" dirty="0"/>
              <a:t>What went well?</a:t>
            </a:r>
          </a:p>
          <a:p>
            <a:endParaRPr lang="en-GB" dirty="0"/>
          </a:p>
          <a:p>
            <a:endParaRPr lang="en-GB" dirty="0"/>
          </a:p>
          <a:p>
            <a:endParaRPr lang="en-GB" dirty="0"/>
          </a:p>
          <a:p>
            <a:endParaRPr lang="en-GB" dirty="0"/>
          </a:p>
          <a:p>
            <a:r>
              <a:rPr lang="en-GB" dirty="0"/>
              <a:t>What could be improved?</a:t>
            </a:r>
          </a:p>
        </p:txBody>
      </p:sp>
    </p:spTree>
    <p:extLst>
      <p:ext uri="{BB962C8B-B14F-4D97-AF65-F5344CB8AC3E}">
        <p14:creationId xmlns:p14="http://schemas.microsoft.com/office/powerpoint/2010/main" val="2543422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3BB1E-10E2-4C0B-8AAE-7BE319E4A8F5}"/>
              </a:ext>
            </a:extLst>
          </p:cNvPr>
          <p:cNvSpPr>
            <a:spLocks noGrp="1"/>
          </p:cNvSpPr>
          <p:nvPr>
            <p:ph type="title"/>
          </p:nvPr>
        </p:nvSpPr>
        <p:spPr/>
        <p:txBody>
          <a:bodyPr/>
          <a:lstStyle/>
          <a:p>
            <a:r>
              <a:rPr lang="en-GB" dirty="0"/>
              <a:t>Technologies</a:t>
            </a:r>
          </a:p>
        </p:txBody>
      </p:sp>
      <p:sp>
        <p:nvSpPr>
          <p:cNvPr id="3" name="Content Placeholder 2">
            <a:extLst>
              <a:ext uri="{FF2B5EF4-FFF2-40B4-BE49-F238E27FC236}">
                <a16:creationId xmlns:a16="http://schemas.microsoft.com/office/drawing/2014/main" id="{A9D6B041-8672-4763-A193-CA479D1B0D05}"/>
              </a:ext>
            </a:extLst>
          </p:cNvPr>
          <p:cNvSpPr>
            <a:spLocks noGrp="1"/>
          </p:cNvSpPr>
          <p:nvPr>
            <p:ph idx="1"/>
          </p:nvPr>
        </p:nvSpPr>
        <p:spPr>
          <a:xfrm>
            <a:off x="1066800" y="2103120"/>
            <a:ext cx="2450841" cy="3849624"/>
          </a:xfrm>
        </p:spPr>
        <p:txBody>
          <a:bodyPr/>
          <a:lstStyle/>
          <a:p>
            <a:r>
              <a:rPr lang="en-GB" dirty="0"/>
              <a:t>Back end: </a:t>
            </a:r>
          </a:p>
          <a:p>
            <a:pPr lvl="1"/>
            <a:r>
              <a:rPr lang="en-GB" dirty="0"/>
              <a:t>JAVA </a:t>
            </a:r>
          </a:p>
          <a:p>
            <a:pPr lvl="1"/>
            <a:r>
              <a:rPr lang="en-GB" dirty="0"/>
              <a:t>Spring</a:t>
            </a:r>
          </a:p>
          <a:p>
            <a:r>
              <a:rPr lang="en-GB" dirty="0"/>
              <a:t>Front End:</a:t>
            </a:r>
          </a:p>
          <a:p>
            <a:pPr lvl="1"/>
            <a:r>
              <a:rPr lang="en-GB" dirty="0"/>
              <a:t>HTML </a:t>
            </a:r>
          </a:p>
          <a:p>
            <a:pPr lvl="1"/>
            <a:r>
              <a:rPr lang="en-GB" dirty="0"/>
              <a:t>CSS</a:t>
            </a:r>
          </a:p>
          <a:p>
            <a:pPr lvl="1"/>
            <a:r>
              <a:rPr lang="en-GB" dirty="0"/>
              <a:t>JavaScript</a:t>
            </a:r>
          </a:p>
          <a:p>
            <a:r>
              <a:rPr lang="en-GB" dirty="0"/>
              <a:t>Database:</a:t>
            </a:r>
          </a:p>
          <a:p>
            <a:pPr lvl="1"/>
            <a:r>
              <a:rPr lang="en-GB" dirty="0"/>
              <a:t>MySQL server</a:t>
            </a:r>
          </a:p>
          <a:p>
            <a:r>
              <a:rPr lang="en-GB" dirty="0"/>
              <a:t>Testing:</a:t>
            </a:r>
          </a:p>
          <a:p>
            <a:pPr lvl="1"/>
            <a:r>
              <a:rPr lang="en-GB" dirty="0"/>
              <a:t>JUnit </a:t>
            </a:r>
          </a:p>
          <a:p>
            <a:pPr lvl="1"/>
            <a:r>
              <a:rPr lang="en-GB" dirty="0"/>
              <a:t>Mockito</a:t>
            </a:r>
          </a:p>
          <a:p>
            <a:pPr lvl="1"/>
            <a:r>
              <a:rPr lang="en-GB" dirty="0"/>
              <a:t>Selenium</a:t>
            </a:r>
          </a:p>
          <a:p>
            <a:endParaRPr lang="en-GB" dirty="0"/>
          </a:p>
          <a:p>
            <a:pPr marL="274320" lvl="1" indent="0">
              <a:buNone/>
            </a:pPr>
            <a:endParaRPr lang="en-GB" dirty="0"/>
          </a:p>
          <a:p>
            <a:pPr marL="274320" lvl="1" indent="0">
              <a:buNone/>
            </a:pPr>
            <a:endParaRPr lang="en-GB" dirty="0"/>
          </a:p>
        </p:txBody>
      </p:sp>
      <p:sp>
        <p:nvSpPr>
          <p:cNvPr id="4" name="Content Placeholder 2">
            <a:extLst>
              <a:ext uri="{FF2B5EF4-FFF2-40B4-BE49-F238E27FC236}">
                <a16:creationId xmlns:a16="http://schemas.microsoft.com/office/drawing/2014/main" id="{349C6692-4A31-44CD-9931-475C7BD20752}"/>
              </a:ext>
            </a:extLst>
          </p:cNvPr>
          <p:cNvSpPr txBox="1">
            <a:spLocks/>
          </p:cNvSpPr>
          <p:nvPr/>
        </p:nvSpPr>
        <p:spPr>
          <a:xfrm>
            <a:off x="6360367" y="2103120"/>
            <a:ext cx="2450841" cy="384962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GB" dirty="0"/>
              <a:t>Build tool:</a:t>
            </a:r>
          </a:p>
          <a:p>
            <a:pPr lvl="1"/>
            <a:r>
              <a:rPr lang="en-GB" dirty="0"/>
              <a:t>Maven</a:t>
            </a:r>
          </a:p>
          <a:p>
            <a:r>
              <a:rPr lang="en-GB" dirty="0"/>
              <a:t>Version Control:</a:t>
            </a:r>
          </a:p>
          <a:p>
            <a:pPr lvl="1"/>
            <a:r>
              <a:rPr lang="en-GB" dirty="0"/>
              <a:t>Git</a:t>
            </a:r>
          </a:p>
          <a:p>
            <a:r>
              <a:rPr lang="en-GB" dirty="0"/>
              <a:t>Scrum Board:</a:t>
            </a:r>
          </a:p>
          <a:p>
            <a:pPr lvl="1"/>
            <a:r>
              <a:rPr lang="en-GB" dirty="0"/>
              <a:t>Jira</a:t>
            </a:r>
          </a:p>
          <a:p>
            <a:r>
              <a:rPr lang="en-GB" dirty="0"/>
              <a:t>Statistical Analysis:</a:t>
            </a:r>
          </a:p>
          <a:p>
            <a:pPr lvl="1"/>
            <a:r>
              <a:rPr lang="en-GB" dirty="0"/>
              <a:t>SonarQube</a:t>
            </a:r>
          </a:p>
          <a:p>
            <a:pPr lvl="1"/>
            <a:endParaRPr lang="en-GB" dirty="0"/>
          </a:p>
          <a:p>
            <a:pPr marL="274320" lvl="1" indent="0">
              <a:buFont typeface="Garamond" pitchFamily="18" charset="0"/>
              <a:buNone/>
            </a:pPr>
            <a:endParaRPr lang="en-GB" dirty="0"/>
          </a:p>
          <a:p>
            <a:pPr marL="274320" lvl="1" indent="0">
              <a:buFont typeface="Garamond" pitchFamily="18" charset="0"/>
              <a:buNone/>
            </a:pPr>
            <a:endParaRPr lang="en-GB" dirty="0"/>
          </a:p>
        </p:txBody>
      </p:sp>
    </p:spTree>
    <p:extLst>
      <p:ext uri="{BB962C8B-B14F-4D97-AF65-F5344CB8AC3E}">
        <p14:creationId xmlns:p14="http://schemas.microsoft.com/office/powerpoint/2010/main" val="1113210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6A91-3EAE-4EC1-AB33-376B153F782B}"/>
              </a:ext>
            </a:extLst>
          </p:cNvPr>
          <p:cNvSpPr>
            <a:spLocks noGrp="1"/>
          </p:cNvSpPr>
          <p:nvPr>
            <p:ph type="title"/>
          </p:nvPr>
        </p:nvSpPr>
        <p:spPr>
          <a:xfrm>
            <a:off x="1066800" y="642594"/>
            <a:ext cx="10058400" cy="1371600"/>
          </a:xfrm>
        </p:spPr>
        <p:txBody>
          <a:bodyPr anchor="ctr">
            <a:normAutofit/>
          </a:bodyPr>
          <a:lstStyle/>
          <a:p>
            <a:r>
              <a:rPr lang="en-GB" dirty="0"/>
              <a:t>ERD DIAGRAM</a:t>
            </a:r>
          </a:p>
        </p:txBody>
      </p:sp>
      <p:pic>
        <p:nvPicPr>
          <p:cNvPr id="7" name="Content Placeholder 6">
            <a:extLst>
              <a:ext uri="{FF2B5EF4-FFF2-40B4-BE49-F238E27FC236}">
                <a16:creationId xmlns:a16="http://schemas.microsoft.com/office/drawing/2014/main" id="{0629CB7E-A162-432E-B841-2805D6F69840}"/>
              </a:ext>
            </a:extLst>
          </p:cNvPr>
          <p:cNvPicPr>
            <a:picLocks noGrp="1" noChangeAspect="1"/>
          </p:cNvPicPr>
          <p:nvPr>
            <p:ph idx="1"/>
          </p:nvPr>
        </p:nvPicPr>
        <p:blipFill rotWithShape="1">
          <a:blip r:embed="rId3"/>
          <a:stretch/>
        </p:blipFill>
        <p:spPr>
          <a:xfrm>
            <a:off x="3769943" y="2103120"/>
            <a:ext cx="4652113" cy="3849624"/>
          </a:xfrm>
          <a:noFill/>
        </p:spPr>
      </p:pic>
    </p:spTree>
    <p:extLst>
      <p:ext uri="{BB962C8B-B14F-4D97-AF65-F5344CB8AC3E}">
        <p14:creationId xmlns:p14="http://schemas.microsoft.com/office/powerpoint/2010/main" val="3595348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33EE3-07EB-42AF-BF37-9207871F12E6}"/>
              </a:ext>
            </a:extLst>
          </p:cNvPr>
          <p:cNvSpPr>
            <a:spLocks noGrp="1"/>
          </p:cNvSpPr>
          <p:nvPr>
            <p:ph type="title"/>
          </p:nvPr>
        </p:nvSpPr>
        <p:spPr>
          <a:xfrm>
            <a:off x="538162" y="271119"/>
            <a:ext cx="10058400" cy="1371600"/>
          </a:xfrm>
        </p:spPr>
        <p:txBody>
          <a:bodyPr/>
          <a:lstStyle/>
          <a:p>
            <a:r>
              <a:rPr lang="en-GB" dirty="0"/>
              <a:t>Risk Assessment</a:t>
            </a:r>
          </a:p>
        </p:txBody>
      </p:sp>
      <p:graphicFrame>
        <p:nvGraphicFramePr>
          <p:cNvPr id="6" name="Table 6">
            <a:extLst>
              <a:ext uri="{FF2B5EF4-FFF2-40B4-BE49-F238E27FC236}">
                <a16:creationId xmlns:a16="http://schemas.microsoft.com/office/drawing/2014/main" id="{FCB7BDF1-866F-4966-A86D-389DEB9CFA4B}"/>
              </a:ext>
            </a:extLst>
          </p:cNvPr>
          <p:cNvGraphicFramePr>
            <a:graphicFrameLocks noGrp="1"/>
          </p:cNvGraphicFramePr>
          <p:nvPr>
            <p:ph idx="1"/>
            <p:extLst>
              <p:ext uri="{D42A27DB-BD31-4B8C-83A1-F6EECF244321}">
                <p14:modId xmlns:p14="http://schemas.microsoft.com/office/powerpoint/2010/main" val="1832240213"/>
              </p:ext>
            </p:extLst>
          </p:nvPr>
        </p:nvGraphicFramePr>
        <p:xfrm>
          <a:off x="523873" y="1183289"/>
          <a:ext cx="11129965" cy="5204280"/>
        </p:xfrm>
        <a:graphic>
          <a:graphicData uri="http://schemas.openxmlformats.org/drawingml/2006/table">
            <a:tbl>
              <a:tblPr firstRow="1" bandRow="1">
                <a:tableStyleId>{073A0DAA-6AF3-43AB-8588-CEC1D06C72B9}</a:tableStyleId>
              </a:tblPr>
              <a:tblGrid>
                <a:gridCol w="1589995">
                  <a:extLst>
                    <a:ext uri="{9D8B030D-6E8A-4147-A177-3AD203B41FA5}">
                      <a16:colId xmlns:a16="http://schemas.microsoft.com/office/drawing/2014/main" val="1018127153"/>
                    </a:ext>
                  </a:extLst>
                </a:gridCol>
                <a:gridCol w="1459381">
                  <a:extLst>
                    <a:ext uri="{9D8B030D-6E8A-4147-A177-3AD203B41FA5}">
                      <a16:colId xmlns:a16="http://schemas.microsoft.com/office/drawing/2014/main" val="2490590493"/>
                    </a:ext>
                  </a:extLst>
                </a:gridCol>
                <a:gridCol w="1720609">
                  <a:extLst>
                    <a:ext uri="{9D8B030D-6E8A-4147-A177-3AD203B41FA5}">
                      <a16:colId xmlns:a16="http://schemas.microsoft.com/office/drawing/2014/main" val="1524264325"/>
                    </a:ext>
                  </a:extLst>
                </a:gridCol>
                <a:gridCol w="1589995">
                  <a:extLst>
                    <a:ext uri="{9D8B030D-6E8A-4147-A177-3AD203B41FA5}">
                      <a16:colId xmlns:a16="http://schemas.microsoft.com/office/drawing/2014/main" val="2509576129"/>
                    </a:ext>
                  </a:extLst>
                </a:gridCol>
                <a:gridCol w="1589995">
                  <a:extLst>
                    <a:ext uri="{9D8B030D-6E8A-4147-A177-3AD203B41FA5}">
                      <a16:colId xmlns:a16="http://schemas.microsoft.com/office/drawing/2014/main" val="3617517826"/>
                    </a:ext>
                  </a:extLst>
                </a:gridCol>
                <a:gridCol w="1589995">
                  <a:extLst>
                    <a:ext uri="{9D8B030D-6E8A-4147-A177-3AD203B41FA5}">
                      <a16:colId xmlns:a16="http://schemas.microsoft.com/office/drawing/2014/main" val="2355039237"/>
                    </a:ext>
                  </a:extLst>
                </a:gridCol>
                <a:gridCol w="1589995">
                  <a:extLst>
                    <a:ext uri="{9D8B030D-6E8A-4147-A177-3AD203B41FA5}">
                      <a16:colId xmlns:a16="http://schemas.microsoft.com/office/drawing/2014/main" val="3648819178"/>
                    </a:ext>
                  </a:extLst>
                </a:gridCol>
              </a:tblGrid>
              <a:tr h="497392">
                <a:tc>
                  <a:txBody>
                    <a:bodyPr/>
                    <a:lstStyle/>
                    <a:p>
                      <a:r>
                        <a:rPr lang="en-GB" sz="1050" dirty="0"/>
                        <a:t>Description</a:t>
                      </a:r>
                    </a:p>
                  </a:txBody>
                  <a:tcPr/>
                </a:tc>
                <a:tc>
                  <a:txBody>
                    <a:bodyPr/>
                    <a:lstStyle/>
                    <a:p>
                      <a:r>
                        <a:rPr lang="en-GB" sz="1050" dirty="0"/>
                        <a:t>Evaluation</a:t>
                      </a:r>
                    </a:p>
                  </a:txBody>
                  <a:tcPr/>
                </a:tc>
                <a:tc>
                  <a:txBody>
                    <a:bodyPr/>
                    <a:lstStyle/>
                    <a:p>
                      <a:r>
                        <a:rPr lang="en-GB" sz="1050" dirty="0"/>
                        <a:t>Likelihood</a:t>
                      </a:r>
                    </a:p>
                  </a:txBody>
                  <a:tcPr/>
                </a:tc>
                <a:tc>
                  <a:txBody>
                    <a:bodyPr/>
                    <a:lstStyle/>
                    <a:p>
                      <a:r>
                        <a:rPr lang="en-GB" sz="1050" dirty="0"/>
                        <a:t>Responsibility</a:t>
                      </a:r>
                    </a:p>
                  </a:txBody>
                  <a:tcPr/>
                </a:tc>
                <a:tc>
                  <a:txBody>
                    <a:bodyPr/>
                    <a:lstStyle/>
                    <a:p>
                      <a:r>
                        <a:rPr lang="en-GB" sz="1050" dirty="0"/>
                        <a:t>Impact Level</a:t>
                      </a:r>
                    </a:p>
                  </a:txBody>
                  <a:tcPr/>
                </a:tc>
                <a:tc>
                  <a:txBody>
                    <a:bodyPr/>
                    <a:lstStyle/>
                    <a:p>
                      <a:r>
                        <a:rPr lang="en-GB" sz="1050" dirty="0"/>
                        <a:t>Response</a:t>
                      </a:r>
                    </a:p>
                  </a:txBody>
                  <a:tcPr/>
                </a:tc>
                <a:tc>
                  <a:txBody>
                    <a:bodyPr/>
                    <a:lstStyle/>
                    <a:p>
                      <a:r>
                        <a:rPr lang="en-GB" sz="1050" dirty="0"/>
                        <a:t>Control Measures</a:t>
                      </a:r>
                    </a:p>
                  </a:txBody>
                  <a:tcPr/>
                </a:tc>
                <a:extLst>
                  <a:ext uri="{0D108BD9-81ED-4DB2-BD59-A6C34878D82A}">
                    <a16:rowId xmlns:a16="http://schemas.microsoft.com/office/drawing/2014/main" val="161776226"/>
                  </a:ext>
                </a:extLst>
              </a:tr>
              <a:tr h="285041">
                <a:tc>
                  <a:txBody>
                    <a:bodyPr/>
                    <a:lstStyle/>
                    <a:p>
                      <a:r>
                        <a:rPr lang="en-GB" sz="1050" dirty="0"/>
                        <a:t>1.Software issues</a:t>
                      </a:r>
                    </a:p>
                  </a:txBody>
                  <a:tcPr/>
                </a:tc>
                <a:tc>
                  <a:txBody>
                    <a:bodyPr/>
                    <a:lstStyle/>
                    <a:p>
                      <a:r>
                        <a:rPr lang="en-GB" sz="1050" dirty="0"/>
                        <a:t>Issues with software being temperamental  can cause a bottleneck in the development cycle</a:t>
                      </a:r>
                    </a:p>
                  </a:txBody>
                  <a:tcPr/>
                </a:tc>
                <a:tc>
                  <a:txBody>
                    <a:bodyPr/>
                    <a:lstStyle/>
                    <a:p>
                      <a:r>
                        <a:rPr lang="en-GB" sz="1050" dirty="0"/>
                        <a:t>Medium</a:t>
                      </a:r>
                    </a:p>
                  </a:txBody>
                  <a:tcPr/>
                </a:tc>
                <a:tc>
                  <a:txBody>
                    <a:bodyPr/>
                    <a:lstStyle/>
                    <a:p>
                      <a:r>
                        <a:rPr lang="en-GB" sz="1050" dirty="0"/>
                        <a:t>Developer</a:t>
                      </a:r>
                    </a:p>
                  </a:txBody>
                  <a:tcPr/>
                </a:tc>
                <a:tc>
                  <a:txBody>
                    <a:bodyPr/>
                    <a:lstStyle/>
                    <a:p>
                      <a:r>
                        <a:rPr lang="en-GB" sz="1050" dirty="0"/>
                        <a:t>Medium</a:t>
                      </a:r>
                    </a:p>
                  </a:txBody>
                  <a:tcPr/>
                </a:tc>
                <a:tc>
                  <a:txBody>
                    <a:bodyPr/>
                    <a:lstStyle/>
                    <a:p>
                      <a:r>
                        <a:rPr lang="en-GB" sz="1050" dirty="0"/>
                        <a:t>Ensure that all software is up to date.</a:t>
                      </a:r>
                    </a:p>
                  </a:txBody>
                  <a:tcPr/>
                </a:tc>
                <a:tc>
                  <a:txBody>
                    <a:bodyPr/>
                    <a:lstStyle/>
                    <a:p>
                      <a:r>
                        <a:rPr lang="en-GB" sz="1050" dirty="0"/>
                        <a:t>Restarting computer</a:t>
                      </a:r>
                    </a:p>
                    <a:p>
                      <a:endParaRPr lang="en-GB" sz="1050" dirty="0"/>
                    </a:p>
                    <a:p>
                      <a:r>
                        <a:rPr lang="en-GB" sz="1050" dirty="0"/>
                        <a:t>Maven -&gt; Update project </a:t>
                      </a:r>
                    </a:p>
                    <a:p>
                      <a:endParaRPr lang="en-GB" sz="1050" dirty="0"/>
                    </a:p>
                    <a:p>
                      <a:endParaRPr lang="en-GB" sz="1050" dirty="0"/>
                    </a:p>
                  </a:txBody>
                  <a:tcPr/>
                </a:tc>
                <a:extLst>
                  <a:ext uri="{0D108BD9-81ED-4DB2-BD59-A6C34878D82A}">
                    <a16:rowId xmlns:a16="http://schemas.microsoft.com/office/drawing/2014/main" val="2975016625"/>
                  </a:ext>
                </a:extLst>
              </a:tr>
              <a:tr h="1374211">
                <a:tc>
                  <a:txBody>
                    <a:bodyPr/>
                    <a:lstStyle/>
                    <a:p>
                      <a:r>
                        <a:rPr lang="en-GB" sz="1050" dirty="0"/>
                        <a:t>2. Security </a:t>
                      </a:r>
                    </a:p>
                  </a:txBody>
                  <a:tcPr/>
                </a:tc>
                <a:tc>
                  <a:txBody>
                    <a:bodyPr/>
                    <a:lstStyle/>
                    <a:p>
                      <a:r>
                        <a:rPr lang="en-GB" sz="1050" dirty="0"/>
                        <a:t>Possibility of viruses when downloading different software from internet</a:t>
                      </a:r>
                    </a:p>
                  </a:txBody>
                  <a:tcPr/>
                </a:tc>
                <a:tc>
                  <a:txBody>
                    <a:bodyPr/>
                    <a:lstStyle/>
                    <a:p>
                      <a:r>
                        <a:rPr lang="en-GB" sz="1050" dirty="0"/>
                        <a:t>Low</a:t>
                      </a:r>
                    </a:p>
                  </a:txBody>
                  <a:tcPr/>
                </a:tc>
                <a:tc>
                  <a:txBody>
                    <a:bodyPr/>
                    <a:lstStyle/>
                    <a:p>
                      <a:r>
                        <a:rPr lang="en-GB" sz="1050" dirty="0"/>
                        <a:t>Developer</a:t>
                      </a:r>
                    </a:p>
                  </a:txBody>
                  <a:tcPr/>
                </a:tc>
                <a:tc>
                  <a:txBody>
                    <a:bodyPr/>
                    <a:lstStyle/>
                    <a:p>
                      <a:r>
                        <a:rPr lang="en-GB" sz="1050" dirty="0"/>
                        <a:t>High</a:t>
                      </a:r>
                    </a:p>
                  </a:txBody>
                  <a:tcPr/>
                </a:tc>
                <a:tc>
                  <a:txBody>
                    <a:bodyPr/>
                    <a:lstStyle/>
                    <a:p>
                      <a:r>
                        <a:rPr lang="en-GB" sz="1050" dirty="0"/>
                        <a:t>Be careful when downloading  things from internet. Read through description and check URL to ensure it is the right download</a:t>
                      </a:r>
                    </a:p>
                  </a:txBody>
                  <a:tcPr/>
                </a:tc>
                <a:tc>
                  <a:txBody>
                    <a:bodyPr/>
                    <a:lstStyle/>
                    <a:p>
                      <a:r>
                        <a:rPr lang="en-GB" sz="1050" dirty="0"/>
                        <a:t>Use VPN  to protect personal data</a:t>
                      </a:r>
                    </a:p>
                    <a:p>
                      <a:endParaRPr lang="en-GB" sz="1050" dirty="0"/>
                    </a:p>
                    <a:p>
                      <a:r>
                        <a:rPr lang="en-GB" sz="1050" dirty="0" err="1"/>
                        <a:t>Anit</a:t>
                      </a:r>
                      <a:r>
                        <a:rPr lang="en-GB" sz="1050" dirty="0"/>
                        <a:t>-Virus Software</a:t>
                      </a:r>
                    </a:p>
                  </a:txBody>
                  <a:tcPr/>
                </a:tc>
                <a:extLst>
                  <a:ext uri="{0D108BD9-81ED-4DB2-BD59-A6C34878D82A}">
                    <a16:rowId xmlns:a16="http://schemas.microsoft.com/office/drawing/2014/main" val="2857625612"/>
                  </a:ext>
                </a:extLst>
              </a:tr>
              <a:tr h="847112">
                <a:tc>
                  <a:txBody>
                    <a:bodyPr/>
                    <a:lstStyle/>
                    <a:p>
                      <a:r>
                        <a:rPr lang="en-GB" sz="1050" dirty="0"/>
                        <a:t>3. Human error</a:t>
                      </a:r>
                    </a:p>
                  </a:txBody>
                  <a:tcPr/>
                </a:tc>
                <a:tc>
                  <a:txBody>
                    <a:bodyPr/>
                    <a:lstStyle/>
                    <a:p>
                      <a:r>
                        <a:rPr lang="en-GB" sz="1050" dirty="0"/>
                        <a:t>Errors occurring to tiredness or silly mistakes.</a:t>
                      </a:r>
                    </a:p>
                    <a:p>
                      <a:r>
                        <a:rPr lang="en-GB" sz="1050" dirty="0"/>
                        <a:t>Can lead to loss of code</a:t>
                      </a:r>
                    </a:p>
                  </a:txBody>
                  <a:tcPr/>
                </a:tc>
                <a:tc>
                  <a:txBody>
                    <a:bodyPr/>
                    <a:lstStyle/>
                    <a:p>
                      <a:r>
                        <a:rPr lang="en-GB" sz="1050" dirty="0"/>
                        <a:t>Low</a:t>
                      </a:r>
                    </a:p>
                  </a:txBody>
                  <a:tcPr/>
                </a:tc>
                <a:tc>
                  <a:txBody>
                    <a:bodyPr/>
                    <a:lstStyle/>
                    <a:p>
                      <a:r>
                        <a:rPr lang="en-GB" sz="1050" dirty="0"/>
                        <a:t>Developer</a:t>
                      </a:r>
                    </a:p>
                  </a:txBody>
                  <a:tcPr/>
                </a:tc>
                <a:tc>
                  <a:txBody>
                    <a:bodyPr/>
                    <a:lstStyle/>
                    <a:p>
                      <a:r>
                        <a:rPr lang="en-GB" sz="1050" dirty="0"/>
                        <a:t>High</a:t>
                      </a:r>
                    </a:p>
                  </a:txBody>
                  <a:tcPr/>
                </a:tc>
                <a:tc>
                  <a:txBody>
                    <a:bodyPr/>
                    <a:lstStyle/>
                    <a:p>
                      <a:r>
                        <a:rPr lang="en-GB" sz="1050" dirty="0"/>
                        <a:t>Take regular breaks and carefully check over code before submitting </a:t>
                      </a:r>
                    </a:p>
                  </a:txBody>
                  <a:tcPr/>
                </a:tc>
                <a:tc>
                  <a:txBody>
                    <a:bodyPr/>
                    <a:lstStyle/>
                    <a:p>
                      <a:r>
                        <a:rPr lang="en-GB" sz="1050" dirty="0"/>
                        <a:t>Request at least one code review before merging branches</a:t>
                      </a:r>
                    </a:p>
                  </a:txBody>
                  <a:tcPr/>
                </a:tc>
                <a:extLst>
                  <a:ext uri="{0D108BD9-81ED-4DB2-BD59-A6C34878D82A}">
                    <a16:rowId xmlns:a16="http://schemas.microsoft.com/office/drawing/2014/main" val="332056337"/>
                  </a:ext>
                </a:extLst>
              </a:tr>
              <a:tr h="1229557">
                <a:tc>
                  <a:txBody>
                    <a:bodyPr/>
                    <a:lstStyle/>
                    <a:p>
                      <a:r>
                        <a:rPr lang="en-GB" sz="1050" dirty="0"/>
                        <a:t>4.Scope of work</a:t>
                      </a:r>
                    </a:p>
                  </a:txBody>
                  <a:tcPr/>
                </a:tc>
                <a:tc>
                  <a:txBody>
                    <a:bodyPr/>
                    <a:lstStyle/>
                    <a:p>
                      <a:r>
                        <a:rPr lang="en-GB" sz="1000" dirty="0"/>
                        <a:t>Poorly specifying and scope creep can lead to a failure of meeting time constraints + not satisfying MYP</a:t>
                      </a:r>
                    </a:p>
                  </a:txBody>
                  <a:tcPr/>
                </a:tc>
                <a:tc>
                  <a:txBody>
                    <a:bodyPr/>
                    <a:lstStyle/>
                    <a:p>
                      <a:r>
                        <a:rPr lang="en-GB" sz="1050" dirty="0"/>
                        <a:t>Medium</a:t>
                      </a:r>
                    </a:p>
                  </a:txBody>
                  <a:tcPr/>
                </a:tc>
                <a:tc>
                  <a:txBody>
                    <a:bodyPr/>
                    <a:lstStyle/>
                    <a:p>
                      <a:r>
                        <a:rPr lang="en-GB" sz="1050" dirty="0"/>
                        <a:t>Project Mangers</a:t>
                      </a:r>
                    </a:p>
                  </a:txBody>
                  <a:tcPr/>
                </a:tc>
                <a:tc>
                  <a:txBody>
                    <a:bodyPr/>
                    <a:lstStyle/>
                    <a:p>
                      <a:r>
                        <a:rPr lang="en-GB" sz="1050" dirty="0"/>
                        <a:t>Medium</a:t>
                      </a:r>
                    </a:p>
                  </a:txBody>
                  <a:tcPr/>
                </a:tc>
                <a:tc>
                  <a:txBody>
                    <a:bodyPr/>
                    <a:lstStyle/>
                    <a:p>
                      <a:r>
                        <a:rPr lang="en-GB" sz="1050" dirty="0"/>
                        <a:t>Replan the scope at each iteration. Create effective sprints with effective user stories and acceptance criteria</a:t>
                      </a:r>
                    </a:p>
                  </a:txBody>
                  <a:tcPr/>
                </a:tc>
                <a:tc>
                  <a:txBody>
                    <a:bodyPr/>
                    <a:lstStyle/>
                    <a:p>
                      <a:r>
                        <a:rPr lang="en-GB" sz="1050" dirty="0"/>
                        <a:t>AGILE principles</a:t>
                      </a:r>
                    </a:p>
                  </a:txBody>
                  <a:tcPr/>
                </a:tc>
                <a:extLst>
                  <a:ext uri="{0D108BD9-81ED-4DB2-BD59-A6C34878D82A}">
                    <a16:rowId xmlns:a16="http://schemas.microsoft.com/office/drawing/2014/main" val="1700060269"/>
                  </a:ext>
                </a:extLst>
              </a:tr>
            </a:tbl>
          </a:graphicData>
        </a:graphic>
      </p:graphicFrame>
    </p:spTree>
    <p:extLst>
      <p:ext uri="{BB962C8B-B14F-4D97-AF65-F5344CB8AC3E}">
        <p14:creationId xmlns:p14="http://schemas.microsoft.com/office/powerpoint/2010/main" val="351735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9740D-0808-4FEC-9AD1-8595FB8B609D}"/>
              </a:ext>
            </a:extLst>
          </p:cNvPr>
          <p:cNvSpPr>
            <a:spLocks noGrp="1"/>
          </p:cNvSpPr>
          <p:nvPr>
            <p:ph type="title"/>
          </p:nvPr>
        </p:nvSpPr>
        <p:spPr>
          <a:xfrm>
            <a:off x="1066800" y="642594"/>
            <a:ext cx="10058400" cy="1371600"/>
          </a:xfrm>
        </p:spPr>
        <p:txBody>
          <a:bodyPr anchor="ctr">
            <a:normAutofit/>
          </a:bodyPr>
          <a:lstStyle/>
          <a:p>
            <a:r>
              <a:rPr lang="en-GB" dirty="0"/>
              <a:t>Version Control</a:t>
            </a:r>
          </a:p>
        </p:txBody>
      </p:sp>
      <p:pic>
        <p:nvPicPr>
          <p:cNvPr id="5" name="Content Placeholder 4">
            <a:extLst>
              <a:ext uri="{FF2B5EF4-FFF2-40B4-BE49-F238E27FC236}">
                <a16:creationId xmlns:a16="http://schemas.microsoft.com/office/drawing/2014/main" id="{73D241FF-31A6-4EEB-9444-044EE18260AA}"/>
              </a:ext>
            </a:extLst>
          </p:cNvPr>
          <p:cNvPicPr>
            <a:picLocks noGrp="1" noChangeAspect="1"/>
          </p:cNvPicPr>
          <p:nvPr>
            <p:ph sz="half" idx="1"/>
          </p:nvPr>
        </p:nvPicPr>
        <p:blipFill>
          <a:blip r:embed="rId3"/>
          <a:stretch>
            <a:fillRect/>
          </a:stretch>
        </p:blipFill>
        <p:spPr>
          <a:xfrm>
            <a:off x="1425616" y="2906113"/>
            <a:ext cx="2417180" cy="1794572"/>
          </a:xfrm>
          <a:noFill/>
        </p:spPr>
      </p:pic>
      <p:pic>
        <p:nvPicPr>
          <p:cNvPr id="7" name="Content Placeholder 6">
            <a:extLst>
              <a:ext uri="{FF2B5EF4-FFF2-40B4-BE49-F238E27FC236}">
                <a16:creationId xmlns:a16="http://schemas.microsoft.com/office/drawing/2014/main" id="{C5A20FBA-2389-4B81-8E22-065608F1F9DC}"/>
              </a:ext>
            </a:extLst>
          </p:cNvPr>
          <p:cNvPicPr>
            <a:picLocks noGrp="1" noChangeAspect="1"/>
          </p:cNvPicPr>
          <p:nvPr>
            <p:ph sz="half" idx="2"/>
          </p:nvPr>
        </p:nvPicPr>
        <p:blipFill>
          <a:blip r:embed="rId4"/>
          <a:stretch>
            <a:fillRect/>
          </a:stretch>
        </p:blipFill>
        <p:spPr>
          <a:xfrm>
            <a:off x="5328736" y="1328394"/>
            <a:ext cx="6040940" cy="4708949"/>
          </a:xfrm>
        </p:spPr>
      </p:pic>
    </p:spTree>
    <p:extLst>
      <p:ext uri="{BB962C8B-B14F-4D97-AF65-F5344CB8AC3E}">
        <p14:creationId xmlns:p14="http://schemas.microsoft.com/office/powerpoint/2010/main" val="1764719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65D7-5C4C-4D21-B003-7C22EDE5AACE}"/>
              </a:ext>
            </a:extLst>
          </p:cNvPr>
          <p:cNvSpPr>
            <a:spLocks noGrp="1"/>
          </p:cNvSpPr>
          <p:nvPr>
            <p:ph type="title"/>
          </p:nvPr>
        </p:nvSpPr>
        <p:spPr>
          <a:xfrm>
            <a:off x="1629156" y="2275165"/>
            <a:ext cx="8933688" cy="2406895"/>
          </a:xfrm>
        </p:spPr>
        <p:txBody>
          <a:bodyPr anchor="ctr">
            <a:normAutofit/>
          </a:bodyPr>
          <a:lstStyle/>
          <a:p>
            <a:r>
              <a:rPr lang="en-GB" dirty="0"/>
              <a:t>JIRA</a:t>
            </a:r>
          </a:p>
        </p:txBody>
      </p:sp>
    </p:spTree>
    <p:extLst>
      <p:ext uri="{BB962C8B-B14F-4D97-AF65-F5344CB8AC3E}">
        <p14:creationId xmlns:p14="http://schemas.microsoft.com/office/powerpoint/2010/main" val="7177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3E170-31D5-48DF-8362-CD0EC04757DF}"/>
              </a:ext>
            </a:extLst>
          </p:cNvPr>
          <p:cNvSpPr>
            <a:spLocks noGrp="1"/>
          </p:cNvSpPr>
          <p:nvPr>
            <p:ph type="title"/>
          </p:nvPr>
        </p:nvSpPr>
        <p:spPr/>
        <p:txBody>
          <a:bodyPr/>
          <a:lstStyle/>
          <a:p>
            <a:r>
              <a:rPr lang="en-GB" dirty="0"/>
              <a:t>Initial Backlog</a:t>
            </a:r>
          </a:p>
        </p:txBody>
      </p:sp>
      <p:pic>
        <p:nvPicPr>
          <p:cNvPr id="4" name="Content Placeholder 3">
            <a:extLst>
              <a:ext uri="{FF2B5EF4-FFF2-40B4-BE49-F238E27FC236}">
                <a16:creationId xmlns:a16="http://schemas.microsoft.com/office/drawing/2014/main" id="{7D77703B-B0DC-4EF9-871C-E6F75DDB8409}"/>
              </a:ext>
            </a:extLst>
          </p:cNvPr>
          <p:cNvPicPr>
            <a:picLocks noGrp="1"/>
          </p:cNvPicPr>
          <p:nvPr>
            <p:ph idx="1"/>
          </p:nvPr>
        </p:nvPicPr>
        <p:blipFill>
          <a:blip r:embed="rId3"/>
          <a:stretch>
            <a:fillRect/>
          </a:stretch>
        </p:blipFill>
        <p:spPr>
          <a:xfrm>
            <a:off x="1066800" y="2212621"/>
            <a:ext cx="10058400" cy="3631321"/>
          </a:xfrm>
          <a:prstGeom prst="rect">
            <a:avLst/>
          </a:prstGeom>
        </p:spPr>
      </p:pic>
    </p:spTree>
    <p:extLst>
      <p:ext uri="{BB962C8B-B14F-4D97-AF65-F5344CB8AC3E}">
        <p14:creationId xmlns:p14="http://schemas.microsoft.com/office/powerpoint/2010/main" val="1812957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903DF-3077-4C3F-BE30-A2686B714E1C}"/>
              </a:ext>
            </a:extLst>
          </p:cNvPr>
          <p:cNvSpPr>
            <a:spLocks noGrp="1"/>
          </p:cNvSpPr>
          <p:nvPr>
            <p:ph type="title"/>
          </p:nvPr>
        </p:nvSpPr>
        <p:spPr>
          <a:xfrm>
            <a:off x="8458200" y="607392"/>
            <a:ext cx="3161963" cy="1645920"/>
          </a:xfrm>
        </p:spPr>
        <p:txBody>
          <a:bodyPr anchor="b">
            <a:normAutofit/>
          </a:bodyPr>
          <a:lstStyle/>
          <a:p>
            <a:r>
              <a:rPr lang="en-GB" dirty="0"/>
              <a:t>Final Backlog</a:t>
            </a:r>
          </a:p>
        </p:txBody>
      </p:sp>
      <p:pic>
        <p:nvPicPr>
          <p:cNvPr id="8" name="Picture 7">
            <a:extLst>
              <a:ext uri="{FF2B5EF4-FFF2-40B4-BE49-F238E27FC236}">
                <a16:creationId xmlns:a16="http://schemas.microsoft.com/office/drawing/2014/main" id="{3D2DA647-3F28-4452-9D99-0E9FFA3DC0EE}"/>
              </a:ext>
            </a:extLst>
          </p:cNvPr>
          <p:cNvPicPr/>
          <p:nvPr/>
        </p:nvPicPr>
        <p:blipFill>
          <a:blip r:embed="rId3"/>
          <a:stretch>
            <a:fillRect/>
          </a:stretch>
        </p:blipFill>
        <p:spPr>
          <a:xfrm>
            <a:off x="685800" y="842010"/>
            <a:ext cx="6858000" cy="4869180"/>
          </a:xfrm>
          <a:prstGeom prst="rect">
            <a:avLst/>
          </a:prstGeom>
          <a:noFill/>
        </p:spPr>
      </p:pic>
    </p:spTree>
    <p:extLst>
      <p:ext uri="{BB962C8B-B14F-4D97-AF65-F5344CB8AC3E}">
        <p14:creationId xmlns:p14="http://schemas.microsoft.com/office/powerpoint/2010/main" val="14613380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{C3E790E0-E763-4DD7-9070-DC525EEC1D31}tf78438558_win32</Template>
  <TotalTime>778</TotalTime>
  <Words>619</Words>
  <Application>Microsoft Office PowerPoint</Application>
  <PresentationFormat>Widescreen</PresentationFormat>
  <Paragraphs>127</Paragraphs>
  <Slides>28</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Calibri</vt:lpstr>
      <vt:lpstr>Century Gothic</vt:lpstr>
      <vt:lpstr>Garamond</vt:lpstr>
      <vt:lpstr>SavonVTI</vt:lpstr>
      <vt:lpstr>Music management web app Presentation</vt:lpstr>
      <vt:lpstr>Introduction</vt:lpstr>
      <vt:lpstr>Technologies</vt:lpstr>
      <vt:lpstr>ERD DIAGRAM</vt:lpstr>
      <vt:lpstr>Risk Assessment</vt:lpstr>
      <vt:lpstr>Version Control</vt:lpstr>
      <vt:lpstr>JIRA</vt:lpstr>
      <vt:lpstr>Initial Backlog</vt:lpstr>
      <vt:lpstr>Final Backlog</vt:lpstr>
      <vt:lpstr>Acceptance Criteria &amp; Linked Issues</vt:lpstr>
      <vt:lpstr>Sprint 1</vt:lpstr>
      <vt:lpstr>Sprint 2 – DAY 1</vt:lpstr>
      <vt:lpstr>Sprint 2 – Day 2</vt:lpstr>
      <vt:lpstr>Sprint 2 – Day 4 </vt:lpstr>
      <vt:lpstr>Burndown Chart</vt:lpstr>
      <vt:lpstr>Testing</vt:lpstr>
      <vt:lpstr>Coverage</vt:lpstr>
      <vt:lpstr>Unit Testing </vt:lpstr>
      <vt:lpstr>Integration Testing </vt:lpstr>
      <vt:lpstr>Selenium Page</vt:lpstr>
      <vt:lpstr>Selenium Test</vt:lpstr>
      <vt:lpstr>SonarQube</vt:lpstr>
      <vt:lpstr>Bugs</vt:lpstr>
      <vt:lpstr>PowerPoint Presentation</vt:lpstr>
      <vt:lpstr>Demonstration</vt:lpstr>
      <vt:lpstr>Sprint Review </vt:lpstr>
      <vt:lpstr>PowerPoint Presentation</vt:lpstr>
      <vt:lpstr>Sprint Retrospective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Dudhia</dc:creator>
  <cp:lastModifiedBy>Mahesh Dudhia</cp:lastModifiedBy>
  <cp:revision>35</cp:revision>
  <dcterms:created xsi:type="dcterms:W3CDTF">2021-05-13T22:12:14Z</dcterms:created>
  <dcterms:modified xsi:type="dcterms:W3CDTF">2021-05-14T21:24:39Z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