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85" r:id="rId19"/>
    <p:sldId id="274" r:id="rId20"/>
    <p:sldId id="331" r:id="rId21"/>
    <p:sldId id="332" r:id="rId22"/>
    <p:sldId id="275" r:id="rId23"/>
    <p:sldId id="276" r:id="rId24"/>
    <p:sldId id="277" r:id="rId25"/>
    <p:sldId id="278" r:id="rId26"/>
    <p:sldId id="279" r:id="rId27"/>
    <p:sldId id="280" r:id="rId28"/>
    <p:sldId id="314" r:id="rId29"/>
    <p:sldId id="292" r:id="rId30"/>
    <p:sldId id="281" r:id="rId31"/>
    <p:sldId id="293" r:id="rId32"/>
    <p:sldId id="294" r:id="rId33"/>
    <p:sldId id="306" r:id="rId34"/>
    <p:sldId id="305" r:id="rId35"/>
    <p:sldId id="308" r:id="rId36"/>
    <p:sldId id="309" r:id="rId37"/>
    <p:sldId id="310" r:id="rId38"/>
    <p:sldId id="311" r:id="rId39"/>
    <p:sldId id="312" r:id="rId40"/>
    <p:sldId id="302" r:id="rId41"/>
    <p:sldId id="303" r:id="rId42"/>
    <p:sldId id="304" r:id="rId43"/>
    <p:sldId id="313" r:id="rId44"/>
    <p:sldId id="295" r:id="rId45"/>
    <p:sldId id="296" r:id="rId46"/>
    <p:sldId id="297" r:id="rId47"/>
    <p:sldId id="298" r:id="rId48"/>
    <p:sldId id="30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Security</a:t>
            </a:r>
          </a:p>
        </p:txBody>
      </p:sp>
    </p:spTree>
    <p:extLst>
      <p:ext uri="{BB962C8B-B14F-4D97-AF65-F5344CB8AC3E}">
        <p14:creationId xmlns:p14="http://schemas.microsoft.com/office/powerpoint/2010/main" val="159532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Limitation &amp; Syntax of Materialized View</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buFont typeface="Wingdings" panose="05000000000000000000" pitchFamily="2" charset="2"/>
              <a:buChar char="Ø"/>
            </a:pPr>
            <a:r>
              <a:rPr lang="en-IN" sz="2000" dirty="0"/>
              <a:t>Support for incremental refresh is limited. </a:t>
            </a:r>
            <a:endParaRPr lang="en-US" sz="2000" dirty="0"/>
          </a:p>
          <a:p>
            <a:pPr>
              <a:buFont typeface="Wingdings" panose="05000000000000000000" pitchFamily="2" charset="2"/>
              <a:buChar char="Ø"/>
            </a:pPr>
            <a:r>
              <a:rPr lang="en-IN" sz="2000" b="1" dirty="0"/>
              <a:t>Syntax</a:t>
            </a:r>
          </a:p>
          <a:p>
            <a:pPr marL="914400" indent="0">
              <a:buNone/>
            </a:pPr>
            <a:r>
              <a:rPr lang="en-IN" sz="2000" dirty="0"/>
              <a:t>CREATE MATERIALIZED VIEW view-name</a:t>
            </a:r>
            <a:endParaRPr lang="en-US" sz="2000" dirty="0"/>
          </a:p>
          <a:p>
            <a:pPr marL="914400" indent="0">
              <a:buNone/>
            </a:pPr>
            <a:r>
              <a:rPr lang="en-IN" sz="2000" dirty="0"/>
              <a:t>	BUILD [IMMEDIATE | DEFERRED]</a:t>
            </a:r>
            <a:endParaRPr lang="en-US" sz="2000" dirty="0"/>
          </a:p>
          <a:p>
            <a:pPr marL="914400" indent="0">
              <a:buNone/>
            </a:pPr>
            <a:r>
              <a:rPr lang="en-IN" sz="2000" dirty="0"/>
              <a:t>	REFRESH [FAST | COMPLETE | FORCE ]</a:t>
            </a:r>
            <a:endParaRPr lang="en-US" sz="2000" dirty="0"/>
          </a:p>
          <a:p>
            <a:pPr marL="914400" indent="0">
              <a:buNone/>
            </a:pPr>
            <a:r>
              <a:rPr lang="en-IN" sz="2000" dirty="0"/>
              <a:t>	ON [COMMIT | DEMAND ]</a:t>
            </a:r>
            <a:endParaRPr lang="en-US" sz="2000" dirty="0"/>
          </a:p>
          <a:p>
            <a:pPr marL="914400" indent="0">
              <a:buNone/>
            </a:pPr>
            <a:r>
              <a:rPr lang="en-IN" sz="2000" dirty="0"/>
              <a:t>	[[ENABLE | DISABLE] QUERY REWRITE]</a:t>
            </a:r>
            <a:endParaRPr lang="en-US" sz="2000" dirty="0"/>
          </a:p>
          <a:p>
            <a:pPr marL="914400" indent="0">
              <a:buNone/>
            </a:pPr>
            <a:r>
              <a:rPr lang="en-IN" sz="2000" dirty="0"/>
              <a:t>	[ON PREBUILT TABLE]</a:t>
            </a:r>
          </a:p>
          <a:p>
            <a:pPr marL="1828800" indent="0">
              <a:buNone/>
            </a:pPr>
            <a:r>
              <a:rPr lang="en-IN" sz="2000" dirty="0"/>
              <a:t>AS</a:t>
            </a:r>
            <a:endParaRPr lang="en-US" sz="2000" dirty="0"/>
          </a:p>
          <a:p>
            <a:pPr marL="1828800" indent="0">
              <a:buNone/>
            </a:pPr>
            <a:r>
              <a:rPr lang="en-IN" sz="2000" dirty="0"/>
              <a:t>SELECT ...;</a:t>
            </a:r>
            <a:endParaRPr lang="en-US" sz="2000" dirty="0"/>
          </a:p>
        </p:txBody>
      </p:sp>
    </p:spTree>
    <p:extLst>
      <p:ext uri="{BB962C8B-B14F-4D97-AF65-F5344CB8AC3E}">
        <p14:creationId xmlns:p14="http://schemas.microsoft.com/office/powerpoint/2010/main" val="379653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vert="horz" lIns="91440" tIns="45720" rIns="91440" bIns="45720" rtlCol="0">
            <a:normAutofit fontScale="92500" lnSpcReduction="20000"/>
          </a:bodyPr>
          <a:lstStyle/>
          <a:p>
            <a:pPr algn="just">
              <a:buFont typeface="Wingdings" panose="05000000000000000000" pitchFamily="2" charset="2"/>
              <a:buChar char="Ø"/>
            </a:pPr>
            <a:r>
              <a:rPr lang="en-IN" sz="2000" dirty="0"/>
              <a:t>The BUILD clause options are shown below.</a:t>
            </a:r>
            <a:endParaRPr lang="en-US" sz="2000" dirty="0"/>
          </a:p>
          <a:p>
            <a:pPr marL="0" lvl="0" indent="0" algn="just">
              <a:buNone/>
            </a:pPr>
            <a:r>
              <a:rPr lang="en-IN" sz="2000" dirty="0"/>
              <a:t>	</a:t>
            </a:r>
            <a:r>
              <a:rPr lang="en-IN" sz="2000" b="1" dirty="0"/>
              <a:t>IMMEDIATE : </a:t>
            </a:r>
            <a:r>
              <a:rPr lang="en-IN" sz="2000" dirty="0"/>
              <a:t>The materialized view is populated immediately.</a:t>
            </a:r>
            <a:endParaRPr lang="en-US" sz="2000" dirty="0"/>
          </a:p>
          <a:p>
            <a:pPr marL="914400" lvl="0" indent="-914400" algn="just">
              <a:buNone/>
            </a:pPr>
            <a:r>
              <a:rPr lang="en-IN" sz="2000" dirty="0"/>
              <a:t>	</a:t>
            </a:r>
            <a:r>
              <a:rPr lang="en-IN" sz="2000" b="1" dirty="0"/>
              <a:t>DEFERRED : </a:t>
            </a:r>
            <a:r>
              <a:rPr lang="en-IN" sz="2000" dirty="0"/>
              <a:t>The materialized view is populated on the first requested refresh.</a:t>
            </a:r>
            <a:endParaRPr lang="en-US" sz="2000" dirty="0"/>
          </a:p>
          <a:p>
            <a:pPr algn="just">
              <a:buFont typeface="Wingdings" panose="05000000000000000000" pitchFamily="2" charset="2"/>
              <a:buChar char="Ø"/>
            </a:pPr>
            <a:r>
              <a:rPr lang="en-IN" sz="2000" dirty="0"/>
              <a:t>The following refresh types are available.</a:t>
            </a:r>
            <a:endParaRPr lang="en-US" sz="2000" dirty="0"/>
          </a:p>
          <a:p>
            <a:pPr marL="914400" lvl="0" indent="0" algn="just">
              <a:buNone/>
            </a:pPr>
            <a:r>
              <a:rPr lang="en-IN" sz="2000" b="1" dirty="0"/>
              <a:t>FAST : </a:t>
            </a:r>
            <a:r>
              <a:rPr lang="en-IN" sz="2000" dirty="0"/>
              <a:t>A fast refresh is attempted. If materialized view logs are not present against the source tables in advance, the creation fails.</a:t>
            </a:r>
            <a:endParaRPr lang="en-US" sz="2000" dirty="0"/>
          </a:p>
          <a:p>
            <a:pPr marL="914400" lvl="0" indent="0" algn="just">
              <a:buNone/>
            </a:pPr>
            <a:r>
              <a:rPr lang="en-IN" sz="2000" b="1" dirty="0"/>
              <a:t>COMPLETE : </a:t>
            </a:r>
            <a:r>
              <a:rPr lang="en-IN" sz="2000" dirty="0"/>
              <a:t>The table segment supporting the materialized view is truncated and repopulated completely using the associated query.</a:t>
            </a:r>
            <a:endParaRPr lang="en-US" sz="2000" dirty="0"/>
          </a:p>
          <a:p>
            <a:pPr marL="914400" lvl="0" indent="0" algn="just">
              <a:buNone/>
            </a:pPr>
            <a:r>
              <a:rPr lang="en-IN" sz="2000" b="1" dirty="0"/>
              <a:t>FORCE : </a:t>
            </a:r>
            <a:r>
              <a:rPr lang="en-IN" sz="2000" dirty="0"/>
              <a:t>A fast refresh is attempted. If one is not possible a complete refresh is performed.</a:t>
            </a:r>
            <a:endParaRPr lang="en-US" sz="2000" dirty="0"/>
          </a:p>
          <a:p>
            <a:pPr algn="just">
              <a:buFont typeface="Wingdings" panose="05000000000000000000" pitchFamily="2" charset="2"/>
              <a:buChar char="Ø"/>
            </a:pPr>
            <a:r>
              <a:rPr lang="en-IN" sz="2000" dirty="0"/>
              <a:t>A refresh can be triggered in one of two ways.</a:t>
            </a:r>
            <a:endParaRPr lang="en-US" sz="2000" dirty="0"/>
          </a:p>
          <a:p>
            <a:pPr marL="914400" lvl="0" indent="0" algn="just">
              <a:buNone/>
            </a:pPr>
            <a:r>
              <a:rPr lang="en-IN" sz="2000" b="1" dirty="0"/>
              <a:t>ON COMMIT : </a:t>
            </a:r>
            <a:r>
              <a:rPr lang="en-IN" sz="2000" dirty="0"/>
              <a:t>The refresh is triggered by a committed data change in one of the dependent tables.</a:t>
            </a:r>
            <a:endParaRPr lang="en-US" sz="2000" dirty="0"/>
          </a:p>
          <a:p>
            <a:pPr marL="914400" lvl="0" indent="0" algn="just">
              <a:buNone/>
            </a:pPr>
            <a:r>
              <a:rPr lang="en-IN" sz="2000" b="1" dirty="0"/>
              <a:t>ON DEMAND : </a:t>
            </a:r>
            <a:r>
              <a:rPr lang="en-IN" sz="2000" dirty="0"/>
              <a:t>The refresh is initiated by a manual request or a scheduled task.</a:t>
            </a:r>
            <a:endParaRPr lang="en-US" sz="2000" dirty="0"/>
          </a:p>
          <a:p>
            <a:pPr lvl="0" algn="just">
              <a:buFont typeface="Wingdings" panose="05000000000000000000" pitchFamily="2" charset="2"/>
              <a:buChar char="Ø"/>
            </a:pPr>
            <a:r>
              <a:rPr lang="en-IN" sz="2000" dirty="0"/>
              <a:t>The </a:t>
            </a:r>
            <a:r>
              <a:rPr lang="en-IN" sz="2000" b="1" dirty="0"/>
              <a:t>QUERY REWRITE </a:t>
            </a:r>
            <a:r>
              <a:rPr lang="en-IN" sz="2000" dirty="0"/>
              <a:t>clause tells the optimizer if the materialized view should be consider for query rewrite operations</a:t>
            </a:r>
            <a:r>
              <a:rPr lang="en-IN" sz="2000"/>
              <a:t>. </a:t>
            </a:r>
            <a:endParaRPr lang="en-US" sz="2000" dirty="0"/>
          </a:p>
          <a:p>
            <a:pPr algn="just">
              <a:buFont typeface="Wingdings" panose="05000000000000000000" pitchFamily="2" charset="2"/>
              <a:buChar char="Ø"/>
            </a:pPr>
            <a:r>
              <a:rPr lang="en-IN" sz="2000" dirty="0"/>
              <a:t>The </a:t>
            </a:r>
            <a:r>
              <a:rPr lang="en-IN" sz="2000" b="1" dirty="0"/>
              <a:t>ON PREBUILT TABLE </a:t>
            </a:r>
            <a:r>
              <a:rPr lang="en-IN" sz="2000" dirty="0"/>
              <a:t>clause tells the database to use an existing table segment, which must have the same name as the materialized view and support the same column structure as the query</a:t>
            </a:r>
            <a:endParaRPr lang="en-US" sz="2000" dirty="0"/>
          </a:p>
        </p:txBody>
      </p:sp>
    </p:spTree>
    <p:extLst>
      <p:ext uri="{BB962C8B-B14F-4D97-AF65-F5344CB8AC3E}">
        <p14:creationId xmlns:p14="http://schemas.microsoft.com/office/powerpoint/2010/main" val="2878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Create materialized view</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lgn="just">
              <a:buFont typeface="Wingdings" panose="05000000000000000000" pitchFamily="2" charset="2"/>
              <a:buChar char="Ø"/>
            </a:pPr>
            <a:r>
              <a:rPr lang="en-IN" sz="2000" dirty="0"/>
              <a:t>Example: create materialized view a_mv1 build immediate refresh fast on commit as select </a:t>
            </a:r>
            <a:r>
              <a:rPr lang="en-IN" sz="2000" dirty="0" err="1"/>
              <a:t>sid</a:t>
            </a:r>
            <a:r>
              <a:rPr lang="en-IN" sz="2000" dirty="0"/>
              <a:t> from </a:t>
            </a:r>
            <a:r>
              <a:rPr lang="en-IN" sz="2000" dirty="0" err="1"/>
              <a:t>a_student</a:t>
            </a:r>
            <a:r>
              <a:rPr lang="en-IN" sz="2000" dirty="0"/>
              <a:t>;</a:t>
            </a:r>
            <a:endParaRPr lang="en-US" sz="2000" dirty="0"/>
          </a:p>
          <a:p>
            <a:pPr marL="0" indent="0" algn="just">
              <a:buNone/>
            </a:pPr>
            <a:r>
              <a:rPr lang="en-IN" sz="2000" dirty="0"/>
              <a:t>      </a:t>
            </a:r>
          </a:p>
          <a:p>
            <a:pPr marL="0" indent="0" algn="just">
              <a:buNone/>
            </a:pPr>
            <a:r>
              <a:rPr lang="en-IN" sz="2000" dirty="0"/>
              <a:t>     Error: ORA-01031: insufficient </a:t>
            </a:r>
            <a:r>
              <a:rPr lang="en-IN" sz="2000" dirty="0">
                <a:solidFill>
                  <a:srgbClr val="FF0000"/>
                </a:solidFill>
              </a:rPr>
              <a:t>privileges</a:t>
            </a:r>
            <a:r>
              <a:rPr lang="en-IN" sz="2000" dirty="0"/>
              <a:t>, on </a:t>
            </a:r>
            <a:r>
              <a:rPr lang="en-IN" sz="2000" dirty="0" err="1"/>
              <a:t>a_student</a:t>
            </a:r>
            <a:endParaRPr lang="en-IN" sz="2000" dirty="0"/>
          </a:p>
          <a:p>
            <a:pPr marL="0" indent="0" algn="just">
              <a:buNone/>
            </a:pPr>
            <a:endParaRPr lang="en-IN" sz="2000" dirty="0"/>
          </a:p>
          <a:p>
            <a:pPr marL="0" indent="0" algn="just">
              <a:buNone/>
            </a:pPr>
            <a:r>
              <a:rPr lang="en-IN" sz="2000" dirty="0"/>
              <a:t>It's easier to GRANT or REVOKE privileges to the users through a role rather than assigning a privilege directly to every user. If a role is identified by a password, then, when you GRANT or REVOKE privileges to the role, you definitely have to identify it with the password.</a:t>
            </a:r>
            <a:endParaRPr lang="en-US" sz="2000" dirty="0"/>
          </a:p>
          <a:p>
            <a:pPr marL="0" indent="0">
              <a:buNone/>
            </a:pPr>
            <a:endParaRPr lang="en-IN" sz="2000" dirty="0"/>
          </a:p>
          <a:p>
            <a:pPr marL="0" indent="0">
              <a:buNone/>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359542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vs Authorization</a:t>
            </a:r>
          </a:p>
        </p:txBody>
      </p:sp>
      <p:graphicFrame>
        <p:nvGraphicFramePr>
          <p:cNvPr id="4" name="Table 3"/>
          <p:cNvGraphicFramePr>
            <a:graphicFrameLocks noGrp="1"/>
          </p:cNvGraphicFramePr>
          <p:nvPr>
            <p:extLst>
              <p:ext uri="{D42A27DB-BD31-4B8C-83A1-F6EECF244321}">
                <p14:modId xmlns:p14="http://schemas.microsoft.com/office/powerpoint/2010/main" val="3925211115"/>
              </p:ext>
            </p:extLst>
          </p:nvPr>
        </p:nvGraphicFramePr>
        <p:xfrm>
          <a:off x="609600" y="1447800"/>
          <a:ext cx="7620000" cy="5107013"/>
        </p:xfrm>
        <a:graphic>
          <a:graphicData uri="http://schemas.openxmlformats.org/drawingml/2006/table">
            <a:tbl>
              <a:tblPr firstRow="1" firstCol="1" bandRow="1">
                <a:tableStyleId>{5C22544A-7EE6-4342-B048-85BDC9FD1C3A}</a:tableStyleId>
              </a:tblPr>
              <a:tblGrid>
                <a:gridCol w="2819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278803">
                <a:tc>
                  <a:txBody>
                    <a:bodyPr/>
                    <a:lstStyle/>
                    <a:p>
                      <a:pPr marL="0" marR="0" algn="ctr">
                        <a:lnSpc>
                          <a:spcPct val="115000"/>
                        </a:lnSpc>
                        <a:spcBef>
                          <a:spcPts val="0"/>
                        </a:spcBef>
                        <a:spcAft>
                          <a:spcPts val="0"/>
                        </a:spcAft>
                      </a:pPr>
                      <a:r>
                        <a:rPr lang="en-IN" sz="1600" dirty="0">
                          <a:effectLst/>
                        </a:rPr>
                        <a:t>Authentication</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600" dirty="0">
                          <a:effectLst/>
                        </a:rPr>
                        <a:t>Authorization</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642670">
                <a:tc>
                  <a:txBody>
                    <a:bodyPr/>
                    <a:lstStyle/>
                    <a:p>
                      <a:pPr marL="0" marR="0">
                        <a:lnSpc>
                          <a:spcPct val="115000"/>
                        </a:lnSpc>
                        <a:spcBef>
                          <a:spcPts val="0"/>
                        </a:spcBef>
                        <a:spcAft>
                          <a:spcPts val="0"/>
                        </a:spcAft>
                      </a:pPr>
                      <a:r>
                        <a:rPr lang="en-US" sz="1600" dirty="0">
                          <a:effectLst/>
                        </a:rPr>
                        <a:t>Authentication verifies who you are</a:t>
                      </a:r>
                      <a:endParaRPr lang="en-US" sz="1600" dirty="0">
                        <a:effectLst/>
                        <a:latin typeface="Calibri"/>
                        <a:ea typeface="Calibri"/>
                        <a:cs typeface="Times New Roman"/>
                      </a:endParaRPr>
                    </a:p>
                  </a:txBody>
                  <a:tcPr marL="68580" marR="68580" marT="0" marB="0"/>
                </a:tc>
                <a:tc>
                  <a:txBody>
                    <a:bodyPr/>
                    <a:lstStyle/>
                    <a:p>
                      <a:pPr marL="0" marR="0">
                        <a:lnSpc>
                          <a:spcPct val="130000"/>
                        </a:lnSpc>
                        <a:spcBef>
                          <a:spcPts val="0"/>
                        </a:spcBef>
                        <a:spcAft>
                          <a:spcPts val="0"/>
                        </a:spcAft>
                      </a:pPr>
                      <a:r>
                        <a:rPr lang="en-US" sz="1600" dirty="0">
                          <a:effectLst/>
                        </a:rPr>
                        <a:t>Authorization verifies what you are authorized to do.</a:t>
                      </a:r>
                      <a:endParaRPr lang="en-US" sz="1600" dirty="0">
                        <a:effectLst/>
                        <a:latin typeface="Calibri"/>
                        <a:ea typeface="Times New Roman"/>
                      </a:endParaRPr>
                    </a:p>
                  </a:txBody>
                  <a:tcPr marL="68580" marR="68580" marT="0" marB="0"/>
                </a:tc>
                <a:extLst>
                  <a:ext uri="{0D108BD9-81ED-4DB2-BD59-A6C34878D82A}">
                    <a16:rowId xmlns:a16="http://schemas.microsoft.com/office/drawing/2014/main" val="10001"/>
                  </a:ext>
                </a:extLst>
              </a:tr>
              <a:tr h="1463784">
                <a:tc>
                  <a:txBody>
                    <a:bodyPr/>
                    <a:lstStyle/>
                    <a:p>
                      <a:pPr marL="0" marR="0">
                        <a:lnSpc>
                          <a:spcPct val="115000"/>
                        </a:lnSpc>
                        <a:spcBef>
                          <a:spcPts val="0"/>
                        </a:spcBef>
                        <a:spcAft>
                          <a:spcPts val="0"/>
                        </a:spcAft>
                      </a:pPr>
                      <a:r>
                        <a:rPr lang="en-US" sz="1600">
                          <a:effectLst/>
                        </a:rPr>
                        <a:t>For example, you can login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For example, you are allowed to login into your Unix server via ssh client, but you are not authorized to browser /data2 or any other file system.</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75048">
                <a:tc>
                  <a:txBody>
                    <a:bodyPr/>
                    <a:lstStyle/>
                    <a:p>
                      <a:pPr marL="0" marR="0">
                        <a:lnSpc>
                          <a:spcPct val="115000"/>
                        </a:lnSpc>
                        <a:spcBef>
                          <a:spcPts val="0"/>
                        </a:spcBef>
                        <a:spcAft>
                          <a:spcPts val="0"/>
                        </a:spcAft>
                      </a:pPr>
                      <a:r>
                        <a:rPr lang="en-IN" sz="1600">
                          <a:effectLst/>
                        </a:rPr>
                        <a:t>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Authorization occurs after successful authentication</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167539">
                <a:tc>
                  <a:txBody>
                    <a:bodyPr/>
                    <a:lstStyle/>
                    <a:p>
                      <a:pPr marL="0" marR="0">
                        <a:lnSpc>
                          <a:spcPct val="130000"/>
                        </a:lnSpc>
                        <a:spcBef>
                          <a:spcPts val="0"/>
                        </a:spcBef>
                        <a:spcAft>
                          <a:spcPts val="0"/>
                        </a:spcAft>
                      </a:pPr>
                      <a:r>
                        <a:rPr lang="en-IN" sz="1600">
                          <a:effectLst/>
                        </a:rPr>
                        <a:t> </a:t>
                      </a:r>
                      <a:endParaRPr lang="en-US" sz="1600">
                        <a:effectLst/>
                        <a:latin typeface="Calibri"/>
                        <a:ea typeface="Times New Roman"/>
                      </a:endParaRPr>
                    </a:p>
                  </a:txBody>
                  <a:tcPr marL="68580" marR="68580" marT="0" marB="0"/>
                </a:tc>
                <a:tc>
                  <a:txBody>
                    <a:bodyPr/>
                    <a:lstStyle/>
                    <a:p>
                      <a:pPr marL="0" marR="0">
                        <a:lnSpc>
                          <a:spcPct val="115000"/>
                        </a:lnSpc>
                        <a:spcBef>
                          <a:spcPts val="0"/>
                        </a:spcBef>
                        <a:spcAft>
                          <a:spcPts val="0"/>
                        </a:spcAft>
                      </a:pPr>
                      <a:r>
                        <a:rPr lang="en-US" sz="1600">
                          <a:effectLst/>
                        </a:rPr>
                        <a:t>Authorization can be controlled at file system level or using various application level configuration</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977556">
                <a:tc>
                  <a:txBody>
                    <a:bodyPr/>
                    <a:lstStyle/>
                    <a:p>
                      <a:pPr marL="0" marR="0">
                        <a:lnSpc>
                          <a:spcPct val="130000"/>
                        </a:lnSpc>
                        <a:spcBef>
                          <a:spcPts val="0"/>
                        </a:spcBef>
                        <a:spcAft>
                          <a:spcPts val="0"/>
                        </a:spcAft>
                      </a:pPr>
                      <a:r>
                        <a:rPr lang="en-IN" sz="1600">
                          <a:effectLst/>
                        </a:rPr>
                        <a:t>Authentication: I am an employee of the company. Here is my ID badge.</a:t>
                      </a:r>
                      <a:endParaRPr lang="en-US" sz="1600">
                        <a:effectLst/>
                        <a:latin typeface="Calibri"/>
                        <a:ea typeface="Calibri"/>
                        <a:cs typeface="Times New Roman"/>
                      </a:endParaRPr>
                    </a:p>
                  </a:txBody>
                  <a:tcPr marL="68580" marR="68580" marT="0" marB="0"/>
                </a:tc>
                <a:tc>
                  <a:txBody>
                    <a:bodyPr/>
                    <a:lstStyle/>
                    <a:p>
                      <a:pPr marL="0" marR="0">
                        <a:lnSpc>
                          <a:spcPct val="130000"/>
                        </a:lnSpc>
                        <a:spcBef>
                          <a:spcPts val="0"/>
                        </a:spcBef>
                        <a:spcAft>
                          <a:spcPts val="0"/>
                        </a:spcAft>
                      </a:pPr>
                      <a:r>
                        <a:rPr lang="en-IN" sz="1600" dirty="0">
                          <a:effectLst/>
                        </a:rPr>
                        <a:t>Authorization: As an employee of the company, I am allowed entrance into the building.</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840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Authorization:</a:t>
            </a:r>
            <a:endParaRPr lang="en-US" dirty="0"/>
          </a:p>
        </p:txBody>
      </p:sp>
      <p:sp>
        <p:nvSpPr>
          <p:cNvPr id="3" name="Content Placeholder 2"/>
          <p:cNvSpPr>
            <a:spLocks noGrp="1"/>
          </p:cNvSpPr>
          <p:nvPr>
            <p:ph idx="1"/>
          </p:nvPr>
        </p:nvSpPr>
        <p:spPr/>
        <p:txBody>
          <a:bodyPr vert="horz" lIns="91440" tIns="45720" rIns="91440" bIns="45720" rtlCol="0">
            <a:normAutofit lnSpcReduction="10000"/>
          </a:bodyPr>
          <a:lstStyle/>
          <a:p>
            <a:pPr algn="just">
              <a:buFont typeface="Wingdings" pitchFamily="2" charset="2"/>
              <a:buChar char="Ø"/>
            </a:pPr>
            <a:r>
              <a:rPr lang="en-US" sz="2000" dirty="0">
                <a:latin typeface="Times New Roman" pitchFamily="18" charset="0"/>
                <a:cs typeface="Times New Roman" pitchFamily="18" charset="0"/>
              </a:rPr>
              <a:t>Privileges</a:t>
            </a:r>
          </a:p>
          <a:p>
            <a:pPr lvl="1"/>
            <a:r>
              <a:rPr lang="en-US" sz="2000" b="1" dirty="0">
                <a:latin typeface="Times New Roman" pitchFamily="18" charset="0"/>
                <a:cs typeface="Times New Roman" pitchFamily="18" charset="0"/>
              </a:rPr>
              <a:t>System privileges</a:t>
            </a:r>
          </a:p>
          <a:p>
            <a:pPr marL="457200" lvl="1" indent="0">
              <a:buNone/>
            </a:pPr>
            <a:r>
              <a:rPr lang="en-US" sz="2000" dirty="0">
                <a:latin typeface="Times New Roman" pitchFamily="18" charset="0"/>
                <a:cs typeface="Times New Roman" pitchFamily="18" charset="0"/>
              </a:rPr>
              <a:t>Each system privilege allows a user to perform a particular database operation or class of database operations; for example, the privilege to create </a:t>
            </a:r>
            <a:r>
              <a:rPr lang="en-US" sz="2000" dirty="0" err="1">
                <a:latin typeface="Times New Roman" pitchFamily="18" charset="0"/>
                <a:cs typeface="Times New Roman" pitchFamily="18" charset="0"/>
              </a:rPr>
              <a:t>tablespaces</a:t>
            </a:r>
            <a:r>
              <a:rPr lang="en-US" sz="2000" dirty="0">
                <a:latin typeface="Times New Roman" pitchFamily="18" charset="0"/>
                <a:cs typeface="Times New Roman" pitchFamily="18" charset="0"/>
              </a:rPr>
              <a:t> is a system privilege.</a:t>
            </a:r>
          </a:p>
          <a:p>
            <a:pPr lvl="1"/>
            <a:r>
              <a:rPr lang="en-US" sz="2000" b="1" dirty="0">
                <a:latin typeface="Times New Roman" pitchFamily="18" charset="0"/>
                <a:cs typeface="Times New Roman" pitchFamily="18" charset="0"/>
              </a:rPr>
              <a:t>Object privileges</a:t>
            </a:r>
          </a:p>
          <a:p>
            <a:pPr marL="457200" lvl="1" indent="0">
              <a:buNone/>
            </a:pPr>
            <a:r>
              <a:rPr lang="en-US" sz="2000" dirty="0">
                <a:latin typeface="Times New Roman" pitchFamily="18" charset="0"/>
                <a:cs typeface="Times New Roman" pitchFamily="18" charset="0"/>
              </a:rPr>
              <a:t>Each object privilege allows a user to perform a particular action on a specific object, such as a table, view, sequence, procedure, function, or package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Roles</a:t>
            </a:r>
          </a:p>
          <a:p>
            <a:pPr marL="0" indent="0" algn="just">
              <a:buNone/>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Storage setting and Quotas ( Default </a:t>
            </a:r>
            <a:r>
              <a:rPr lang="en-US" sz="2000" dirty="0" err="1">
                <a:latin typeface="Times New Roman" pitchFamily="18" charset="0"/>
                <a:cs typeface="Times New Roman" pitchFamily="18" charset="0"/>
              </a:rPr>
              <a:t>Tablespace</a:t>
            </a:r>
            <a:r>
              <a:rPr lang="en-US" sz="2000" dirty="0">
                <a:latin typeface="Times New Roman" pitchFamily="18" charset="0"/>
                <a:cs typeface="Times New Roman" pitchFamily="18" charset="0"/>
              </a:rPr>
              <a:t>, Temporary </a:t>
            </a:r>
            <a:r>
              <a:rPr lang="en-US" sz="2000" dirty="0" err="1">
                <a:latin typeface="Times New Roman" pitchFamily="18" charset="0"/>
                <a:cs typeface="Times New Roman" pitchFamily="18" charset="0"/>
              </a:rPr>
              <a:t>Tablespace</a:t>
            </a: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Tablespace</a:t>
            </a:r>
            <a:r>
              <a:rPr lang="en-US" sz="2000" dirty="0">
                <a:latin typeface="Times New Roman" pitchFamily="18" charset="0"/>
                <a:cs typeface="Times New Roman" pitchFamily="18" charset="0"/>
              </a:rPr>
              <a:t> Quotas, Profiles and Resource Limits )</a:t>
            </a:r>
          </a:p>
        </p:txBody>
      </p:sp>
    </p:spTree>
    <p:extLst>
      <p:ext uri="{BB962C8B-B14F-4D97-AF65-F5344CB8AC3E}">
        <p14:creationId xmlns:p14="http://schemas.microsoft.com/office/powerpoint/2010/main" val="66805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a:t>
            </a:r>
          </a:p>
        </p:txBody>
      </p:sp>
      <p:sp>
        <p:nvSpPr>
          <p:cNvPr id="3" name="Content Placeholder 2"/>
          <p:cNvSpPr>
            <a:spLocks noGrp="1"/>
          </p:cNvSpPr>
          <p:nvPr>
            <p:ph idx="1"/>
          </p:nvPr>
        </p:nvSpPr>
        <p:spPr>
          <a:xfrm>
            <a:off x="457200" y="1600200"/>
            <a:ext cx="8229600" cy="5105400"/>
          </a:xfrm>
        </p:spPr>
        <p:txBody>
          <a:bodyPr vert="horz" lIns="91440" tIns="45720" rIns="91440" bIns="45720" rtlCol="0">
            <a:normAutofit/>
          </a:bodyPr>
          <a:lstStyle/>
          <a:p>
            <a:pPr algn="just">
              <a:buFont typeface="Wingdings" panose="05000000000000000000" pitchFamily="2" charset="2"/>
              <a:buChar char="Ø"/>
            </a:pPr>
            <a:r>
              <a:rPr lang="en-IN" sz="2000" dirty="0"/>
              <a:t>Data encryption is the act of changing electronic information into an unreadable state by using algorithms or ciphers.</a:t>
            </a:r>
            <a:endParaRPr lang="en-US" sz="2000" dirty="0"/>
          </a:p>
          <a:p>
            <a:pPr algn="just">
              <a:buFont typeface="Wingdings" panose="05000000000000000000" pitchFamily="2" charset="2"/>
              <a:buChar char="Ø"/>
            </a:pPr>
            <a:r>
              <a:rPr lang="en-IN" sz="2000" dirty="0"/>
              <a:t>Over time as the public has begun to enter and transmit personal, sensitive information over the internet, data encryption has become more widespread</a:t>
            </a:r>
            <a:endParaRPr lang="en-US" sz="2000" dirty="0"/>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247755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600200"/>
            <a:ext cx="7315200" cy="4495800"/>
          </a:xfrm>
          <a:prstGeom prst="rect">
            <a:avLst/>
          </a:prstGeom>
        </p:spPr>
      </p:pic>
    </p:spTree>
    <p:extLst>
      <p:ext uri="{BB962C8B-B14F-4D97-AF65-F5344CB8AC3E}">
        <p14:creationId xmlns:p14="http://schemas.microsoft.com/office/powerpoint/2010/main" val="192761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600200"/>
            <a:ext cx="7848600" cy="4525963"/>
          </a:xfrm>
          <a:prstGeom prst="rect">
            <a:avLst/>
          </a:prstGeom>
        </p:spPr>
      </p:pic>
    </p:spTree>
    <p:extLst>
      <p:ext uri="{BB962C8B-B14F-4D97-AF65-F5344CB8AC3E}">
        <p14:creationId xmlns:p14="http://schemas.microsoft.com/office/powerpoint/2010/main" val="1875363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The RSA algorithm, introduced in 1977 by </a:t>
            </a:r>
            <a:r>
              <a:rPr lang="en-US" sz="2000" dirty="0" err="1"/>
              <a:t>Rivest</a:t>
            </a:r>
            <a:r>
              <a:rPr lang="en-US" sz="2000" dirty="0"/>
              <a:t>, Shamir, and </a:t>
            </a:r>
            <a:r>
              <a:rPr lang="en-US" sz="2000" dirty="0" err="1"/>
              <a:t>Adlemen</a:t>
            </a:r>
            <a:r>
              <a:rPr lang="en-US" sz="2000" dirty="0"/>
              <a:t>, is an algorithm for public-key cryptography. </a:t>
            </a:r>
          </a:p>
          <a:p>
            <a:pPr>
              <a:buFont typeface="Wingdings" panose="05000000000000000000" pitchFamily="2" charset="2"/>
              <a:buChar char="Ø"/>
            </a:pPr>
            <a:r>
              <a:rPr lang="en-US" sz="2000" dirty="0"/>
              <a:t>RSA was the first and is still the most widely-used algorithm for public key cryptography and it is used for thousands of applications from e-mail encryption to secure online purchasing. </a:t>
            </a:r>
          </a:p>
          <a:p>
            <a:pPr>
              <a:buFont typeface="Wingdings" panose="05000000000000000000" pitchFamily="2" charset="2"/>
              <a:buChar char="Ø"/>
            </a:pPr>
            <a:r>
              <a:rPr lang="en-US" sz="2000" dirty="0"/>
              <a:t>It was the first cryptosystem to enable senders to “sign” each message they send so that the recipient has proof of who sent the message.</a:t>
            </a:r>
          </a:p>
        </p:txBody>
      </p:sp>
    </p:spTree>
    <p:extLst>
      <p:ext uri="{BB962C8B-B14F-4D97-AF65-F5344CB8AC3E}">
        <p14:creationId xmlns:p14="http://schemas.microsoft.com/office/powerpoint/2010/main" val="333943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(Choosing Public / Private Key)</a:t>
            </a:r>
          </a:p>
        </p:txBody>
      </p:sp>
      <p:sp>
        <p:nvSpPr>
          <p:cNvPr id="3" name="Content Placeholder 2"/>
          <p:cNvSpPr>
            <a:spLocks noGrp="1"/>
          </p:cNvSpPr>
          <p:nvPr>
            <p:ph idx="1"/>
          </p:nvPr>
        </p:nvSpPr>
        <p:spPr/>
        <p:txBody>
          <a:bodyPr vert="horz" lIns="91440" tIns="45720" rIns="91440" bIns="45720" rtlCol="0">
            <a:normAutofit/>
          </a:bodyPr>
          <a:lstStyle/>
          <a:p>
            <a:pPr lvl="0">
              <a:buFont typeface="Wingdings" panose="05000000000000000000" pitchFamily="2" charset="2"/>
              <a:buChar char="Ø"/>
            </a:pPr>
            <a:r>
              <a:rPr lang="en-US" sz="2000" dirty="0"/>
              <a:t>Pick two large (100 digit) primes </a:t>
            </a:r>
            <a:r>
              <a:rPr lang="en-US" sz="2000" b="1" i="1" dirty="0"/>
              <a:t>p</a:t>
            </a:r>
            <a:r>
              <a:rPr lang="en-US" sz="2000" dirty="0"/>
              <a:t> and </a:t>
            </a:r>
            <a:r>
              <a:rPr lang="en-US" sz="2000" b="1" i="1" dirty="0"/>
              <a:t>q</a:t>
            </a:r>
            <a:r>
              <a:rPr lang="en-US" sz="2000" dirty="0"/>
              <a:t>.</a:t>
            </a:r>
          </a:p>
          <a:p>
            <a:pPr marL="0" lvl="0" indent="0">
              <a:buNone/>
            </a:pPr>
            <a:endParaRPr lang="en-US" sz="2000" dirty="0"/>
          </a:p>
          <a:p>
            <a:pPr lvl="0">
              <a:buFont typeface="Wingdings" panose="05000000000000000000" pitchFamily="2" charset="2"/>
              <a:buChar char="Ø"/>
            </a:pPr>
            <a:r>
              <a:rPr lang="en-US" sz="2000" dirty="0"/>
              <a:t>Let </a:t>
            </a:r>
            <a:r>
              <a:rPr lang="en-US" sz="2000" i="1" dirty="0"/>
              <a:t>n</a:t>
            </a:r>
            <a:r>
              <a:rPr lang="en-US" sz="2000" dirty="0"/>
              <a:t> = </a:t>
            </a:r>
            <a:r>
              <a:rPr lang="en-US" sz="2000" i="1" dirty="0"/>
              <a:t>p*q</a:t>
            </a:r>
          </a:p>
          <a:p>
            <a:pPr marL="0" lvl="0" indent="0">
              <a:buNone/>
            </a:pPr>
            <a:endParaRPr lang="en-US" sz="2000" dirty="0"/>
          </a:p>
          <a:p>
            <a:pPr lvl="0">
              <a:buFont typeface="Wingdings" panose="05000000000000000000" pitchFamily="2" charset="2"/>
              <a:buChar char="Ø"/>
            </a:pPr>
            <a:r>
              <a:rPr lang="en-US" sz="2000" dirty="0"/>
              <a:t>Select a relatively small integer </a:t>
            </a:r>
            <a:r>
              <a:rPr lang="en-US" sz="2000" b="1" i="1" dirty="0"/>
              <a:t>e</a:t>
            </a:r>
            <a:r>
              <a:rPr lang="en-US" sz="2000" i="1" dirty="0"/>
              <a:t> </a:t>
            </a:r>
            <a:r>
              <a:rPr lang="en-US" sz="2000" dirty="0"/>
              <a:t>that is prime to Phi </a:t>
            </a:r>
            <a:r>
              <a:rPr lang="el-GR" sz="2000" dirty="0"/>
              <a:t>ϕ(</a:t>
            </a:r>
            <a:r>
              <a:rPr lang="en-US" sz="2000" dirty="0"/>
              <a:t>n) = (</a:t>
            </a:r>
            <a:r>
              <a:rPr lang="en-US" sz="2000" i="1" dirty="0"/>
              <a:t>p</a:t>
            </a:r>
            <a:r>
              <a:rPr lang="en-US" sz="2000" dirty="0"/>
              <a:t>-1)(</a:t>
            </a:r>
            <a:r>
              <a:rPr lang="en-US" sz="2000" i="1" dirty="0"/>
              <a:t>q</a:t>
            </a:r>
            <a:r>
              <a:rPr lang="en-US" sz="2000" dirty="0"/>
              <a:t>-1) ,</a:t>
            </a:r>
          </a:p>
          <a:p>
            <a:pPr marL="0" lvl="0" indent="0">
              <a:buNone/>
            </a:pPr>
            <a:r>
              <a:rPr lang="en-US" sz="2000" dirty="0"/>
              <a:t>       1 &lt; e &lt; </a:t>
            </a:r>
            <a:r>
              <a:rPr lang="el-GR" sz="2000" dirty="0"/>
              <a:t>ϕ(</a:t>
            </a:r>
            <a:r>
              <a:rPr lang="en-US" sz="2000" dirty="0"/>
              <a:t>n)</a:t>
            </a:r>
          </a:p>
          <a:p>
            <a:pPr marL="0" lvl="0" indent="0">
              <a:buNone/>
            </a:pPr>
            <a:endParaRPr lang="en-US" sz="2000" dirty="0"/>
          </a:p>
          <a:p>
            <a:pPr lvl="0">
              <a:buFont typeface="Wingdings" panose="05000000000000000000" pitchFamily="2" charset="2"/>
              <a:buChar char="Ø"/>
            </a:pPr>
            <a:r>
              <a:rPr lang="en-US" sz="2000" dirty="0"/>
              <a:t>Find </a:t>
            </a:r>
            <a:r>
              <a:rPr lang="en-US" sz="2000" i="1" dirty="0"/>
              <a:t>d</a:t>
            </a:r>
            <a:r>
              <a:rPr lang="en-US" sz="2000" dirty="0"/>
              <a:t>, the multiplicative inverse of e that is relatively prime to the Phi</a:t>
            </a:r>
          </a:p>
          <a:p>
            <a:pPr marL="0" lvl="0" indent="0">
              <a:buNone/>
            </a:pPr>
            <a:r>
              <a:rPr lang="en-US" sz="2000" dirty="0"/>
              <a:t>       That is inverse of public key   </a:t>
            </a:r>
          </a:p>
          <a:p>
            <a:pPr marL="0" lvl="0" indent="0">
              <a:buNone/>
            </a:pPr>
            <a:r>
              <a:rPr lang="en-US" sz="2000" dirty="0"/>
              <a:t>    			[e* d mod [</a:t>
            </a:r>
            <a:r>
              <a:rPr lang="el-GR" sz="2000" dirty="0"/>
              <a:t>ϕ(</a:t>
            </a:r>
            <a:r>
              <a:rPr lang="en-US" sz="2000" dirty="0"/>
              <a:t>n) = 1]</a:t>
            </a:r>
          </a:p>
          <a:p>
            <a:pPr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15985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View</a:t>
            </a:r>
          </a:p>
        </p:txBody>
      </p:sp>
      <p:sp>
        <p:nvSpPr>
          <p:cNvPr id="4" name="Content Placeholder 2"/>
          <p:cNvSpPr txBox="1">
            <a:spLocks/>
          </p:cNvSpPr>
          <p:nvPr/>
        </p:nvSpPr>
        <p:spPr>
          <a:xfrm>
            <a:off x="533400" y="1219200"/>
            <a:ext cx="8305800" cy="5059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IN" sz="2000" dirty="0"/>
              <a:t>Views are virtual only and run the query definition each time they are accessed.</a:t>
            </a:r>
          </a:p>
          <a:p>
            <a:pPr algn="just">
              <a:buFont typeface="Wingdings" panose="05000000000000000000" pitchFamily="2" charset="2"/>
              <a:buChar char="Ø"/>
            </a:pPr>
            <a:r>
              <a:rPr lang="en-IN" sz="2000" dirty="0"/>
              <a:t>It is a logical view of your tables, with no data stored anywhere else.</a:t>
            </a:r>
          </a:p>
          <a:p>
            <a:pPr marL="0" indent="0" algn="just">
              <a:buNone/>
            </a:pPr>
            <a:endParaRPr lang="en-IN" sz="2000" dirty="0"/>
          </a:p>
          <a:p>
            <a:pPr algn="just">
              <a:buFont typeface="Wingdings" panose="05000000000000000000" pitchFamily="2" charset="2"/>
              <a:buChar char="Ø"/>
            </a:pPr>
            <a:r>
              <a:rPr lang="en-IN" sz="2000" dirty="0"/>
              <a:t>Views are essentially logical table-like structures populated on the fly by a given query. The results of a view query are not stored anywhere on disk and the view is recreated every time the query is executed</a:t>
            </a:r>
          </a:p>
          <a:p>
            <a:pPr algn="just">
              <a:buFont typeface="Wingdings" panose="05000000000000000000" pitchFamily="2" charset="2"/>
              <a:buChar char="Ø"/>
            </a:pPr>
            <a:endParaRPr lang="en-IN" sz="2000" dirty="0"/>
          </a:p>
          <a:p>
            <a:pPr marL="0" indent="0" algn="just">
              <a:buNone/>
            </a:pPr>
            <a:endParaRPr lang="en-IN" sz="2000" dirty="0"/>
          </a:p>
          <a:p>
            <a:pPr algn="just">
              <a:buFont typeface="Wingdings" panose="05000000000000000000" pitchFamily="2" charset="2"/>
              <a:buChar char="Ø"/>
            </a:pPr>
            <a:r>
              <a:rPr lang="en-IN" sz="2000" dirty="0"/>
              <a:t>Create view Syntax:</a:t>
            </a:r>
          </a:p>
          <a:p>
            <a:pPr marL="914400" indent="58738" algn="just">
              <a:buFont typeface="Arial" pitchFamily="34" charset="0"/>
              <a:buNone/>
            </a:pPr>
            <a:r>
              <a:rPr lang="en-US" sz="2000" dirty="0"/>
              <a:t>CREATE VIEW </a:t>
            </a:r>
            <a:r>
              <a:rPr lang="en-US" sz="2000" dirty="0" err="1"/>
              <a:t>view_name</a:t>
            </a:r>
            <a:r>
              <a:rPr lang="en-US" sz="2000" dirty="0"/>
              <a:t> AS SELECT columns FROM table WHERE conditions;</a:t>
            </a:r>
          </a:p>
          <a:p>
            <a:pPr marL="914400" indent="58738" algn="just">
              <a:buFont typeface="Arial" pitchFamily="34" charset="0"/>
              <a:buNone/>
            </a:pPr>
            <a:endParaRPr lang="en-US" sz="2000" dirty="0"/>
          </a:p>
          <a:p>
            <a:pPr marL="914400" indent="58738" algn="just">
              <a:buFont typeface="Arial" pitchFamily="34" charset="0"/>
              <a:buNone/>
            </a:pPr>
            <a:r>
              <a:rPr lang="en-US" sz="2000" dirty="0"/>
              <a:t>Example: </a:t>
            </a:r>
            <a:r>
              <a:rPr lang="en-IN" sz="2000" dirty="0"/>
              <a:t>create view </a:t>
            </a:r>
            <a:r>
              <a:rPr lang="en-IN" sz="2000" dirty="0" err="1"/>
              <a:t>a_view</a:t>
            </a:r>
            <a:r>
              <a:rPr lang="en-IN" sz="2000" dirty="0"/>
              <a:t> as select * from </a:t>
            </a:r>
            <a:r>
              <a:rPr lang="en-IN" sz="2000" dirty="0" err="1"/>
              <a:t>a_student</a:t>
            </a:r>
            <a:r>
              <a:rPr lang="en-IN" sz="2000" dirty="0"/>
              <a:t>;</a:t>
            </a:r>
            <a:endParaRPr lang="en-US" sz="2000" dirty="0"/>
          </a:p>
          <a:p>
            <a:pPr marL="914400" indent="58738" algn="just">
              <a:buFont typeface="Arial" pitchFamily="34" charset="0"/>
              <a:buNone/>
            </a:pPr>
            <a:endParaRPr lang="en-IN" sz="2000" dirty="0"/>
          </a:p>
          <a:p>
            <a:pPr marL="0" indent="0" algn="just">
              <a:buFont typeface="Arial" pitchFamily="34" charset="0"/>
              <a:buNone/>
            </a:pPr>
            <a:endParaRPr lang="en-US" sz="2000" dirty="0"/>
          </a:p>
        </p:txBody>
      </p:sp>
    </p:spTree>
    <p:extLst>
      <p:ext uri="{BB962C8B-B14F-4D97-AF65-F5344CB8AC3E}">
        <p14:creationId xmlns:p14="http://schemas.microsoft.com/office/powerpoint/2010/main" val="394535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a:t>
            </a: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2000" dirty="0"/>
              <a:t>(</a:t>
            </a:r>
            <a:r>
              <a:rPr lang="en-US" sz="2000" dirty="0" err="1"/>
              <a:t>e,n</a:t>
            </a:r>
            <a:r>
              <a:rPr lang="en-US" sz="2000" dirty="0"/>
              <a:t>) is the public key. To encrypt M, compute</a:t>
            </a:r>
          </a:p>
          <a:p>
            <a:pPr lvl="1">
              <a:buFont typeface="Arial" panose="020B0604020202020204" pitchFamily="34" charset="0"/>
              <a:buChar char="•"/>
            </a:pPr>
            <a:r>
              <a:rPr lang="en-US" sz="2000" dirty="0"/>
              <a:t>En(M) Cipher = M</a:t>
            </a:r>
            <a:r>
              <a:rPr lang="en-US" sz="2000" baseline="30000" dirty="0"/>
              <a:t>e</a:t>
            </a:r>
            <a:r>
              <a:rPr lang="en-US" sz="2000" dirty="0"/>
              <a:t>(mod n)</a:t>
            </a:r>
          </a:p>
          <a:p>
            <a:pPr marL="457200" lvl="1" indent="0">
              <a:buNone/>
            </a:pPr>
            <a:endParaRPr lang="en-US" sz="2000" dirty="0"/>
          </a:p>
          <a:p>
            <a:pPr lvl="0">
              <a:buFont typeface="Wingdings" panose="05000000000000000000" pitchFamily="2" charset="2"/>
              <a:buChar char="Ø"/>
            </a:pPr>
            <a:r>
              <a:rPr lang="en-US" sz="2000" dirty="0"/>
              <a:t>(</a:t>
            </a:r>
            <a:r>
              <a:rPr lang="en-US" sz="2000" dirty="0" err="1"/>
              <a:t>d,n</a:t>
            </a:r>
            <a:r>
              <a:rPr lang="en-US" sz="2000" dirty="0"/>
              <a:t>) is the private key. To decrypt C, compute</a:t>
            </a:r>
          </a:p>
          <a:p>
            <a:pPr lvl="1">
              <a:buFont typeface="Arial" panose="020B0604020202020204" pitchFamily="34" charset="0"/>
              <a:buChar char="•"/>
            </a:pPr>
            <a:r>
              <a:rPr lang="en-US" sz="2000" dirty="0"/>
              <a:t>De(C) </a:t>
            </a:r>
            <a:r>
              <a:rPr lang="en-US" sz="2000" dirty="0" err="1"/>
              <a:t>Pt</a:t>
            </a:r>
            <a:r>
              <a:rPr lang="en-US" sz="2000" dirty="0"/>
              <a:t> = C</a:t>
            </a:r>
            <a:r>
              <a:rPr lang="en-US" sz="2000" baseline="30000" dirty="0"/>
              <a:t>d</a:t>
            </a:r>
            <a:r>
              <a:rPr lang="en-US" sz="2000" dirty="0"/>
              <a:t>(mod n)</a:t>
            </a:r>
          </a:p>
          <a:p>
            <a:endParaRPr lang="en-US" dirty="0"/>
          </a:p>
        </p:txBody>
      </p:sp>
    </p:spTree>
    <p:extLst>
      <p:ext uri="{BB962C8B-B14F-4D97-AF65-F5344CB8AC3E}">
        <p14:creationId xmlns:p14="http://schemas.microsoft.com/office/powerpoint/2010/main" val="315373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7620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000" dirty="0"/>
              <a:t>Let p = 11, q = 5</a:t>
            </a:r>
          </a:p>
          <a:p>
            <a:pPr>
              <a:lnSpc>
                <a:spcPct val="150000"/>
              </a:lnSpc>
              <a:buFont typeface="Wingdings" panose="05000000000000000000" pitchFamily="2" charset="2"/>
              <a:buChar char="Ø"/>
            </a:pPr>
            <a:r>
              <a:rPr lang="en-US" sz="2000" dirty="0"/>
              <a:t>n = </a:t>
            </a:r>
            <a:r>
              <a:rPr lang="en-US" sz="2000" dirty="0" err="1"/>
              <a:t>pq</a:t>
            </a:r>
            <a:r>
              <a:rPr lang="en-US" sz="2000" dirty="0"/>
              <a:t> = 55</a:t>
            </a:r>
          </a:p>
          <a:p>
            <a:pPr>
              <a:lnSpc>
                <a:spcPct val="150000"/>
              </a:lnSpc>
              <a:buFont typeface="Wingdings" panose="05000000000000000000" pitchFamily="2" charset="2"/>
              <a:buChar char="Ø"/>
            </a:pPr>
            <a:r>
              <a:rPr lang="en-US" sz="2000" dirty="0"/>
              <a:t>phi(n)= (p-1)(q-1) = 40 == { 3, 7 , 9, 11…}</a:t>
            </a:r>
          </a:p>
          <a:p>
            <a:pPr>
              <a:lnSpc>
                <a:spcPct val="150000"/>
              </a:lnSpc>
              <a:buFont typeface="Wingdings" panose="05000000000000000000" pitchFamily="2" charset="2"/>
              <a:buChar char="Ø"/>
            </a:pPr>
            <a:r>
              <a:rPr lang="en-US" sz="2000" dirty="0"/>
              <a:t>Possible e:, … (let’s use 7)</a:t>
            </a:r>
          </a:p>
          <a:p>
            <a:pPr>
              <a:lnSpc>
                <a:spcPct val="150000"/>
              </a:lnSpc>
              <a:buFont typeface="Wingdings" panose="05000000000000000000" pitchFamily="2" charset="2"/>
              <a:buChar char="Ø"/>
            </a:pPr>
            <a:r>
              <a:rPr lang="en-US" sz="2000" dirty="0"/>
              <a:t>Find d: 7*d (mod(40))  = 1   .(apply Euclidean </a:t>
            </a:r>
            <a:r>
              <a:rPr lang="en-US" sz="2000" dirty="0" err="1"/>
              <a:t>algo</a:t>
            </a:r>
            <a:r>
              <a:rPr lang="en-US" sz="2000" dirty="0"/>
              <a:t>.)</a:t>
            </a:r>
          </a:p>
          <a:p>
            <a:pPr>
              <a:lnSpc>
                <a:spcPct val="150000"/>
              </a:lnSpc>
              <a:buFont typeface="Wingdings" panose="05000000000000000000" pitchFamily="2" charset="2"/>
              <a:buChar char="Ø"/>
            </a:pPr>
            <a:r>
              <a:rPr lang="en-US" sz="2000" dirty="0"/>
              <a:t>Public key: (7, 55)</a:t>
            </a:r>
          </a:p>
          <a:p>
            <a:pPr>
              <a:lnSpc>
                <a:spcPct val="150000"/>
              </a:lnSpc>
              <a:buFont typeface="Wingdings" panose="05000000000000000000" pitchFamily="2" charset="2"/>
              <a:buChar char="Ø"/>
            </a:pPr>
            <a:r>
              <a:rPr lang="en-US" sz="2000" dirty="0"/>
              <a:t>Private key: (23, 55) </a:t>
            </a:r>
          </a:p>
          <a:p>
            <a:pPr>
              <a:lnSpc>
                <a:spcPct val="150000"/>
              </a:lnSpc>
              <a:buFont typeface="Wingdings" panose="05000000000000000000" pitchFamily="2" charset="2"/>
              <a:buChar char="Ø"/>
            </a:pPr>
            <a:r>
              <a:rPr lang="en-US" sz="2000" dirty="0"/>
              <a:t>Message=3</a:t>
            </a:r>
          </a:p>
          <a:p>
            <a:pPr>
              <a:lnSpc>
                <a:spcPct val="150000"/>
              </a:lnSpc>
              <a:buFont typeface="Wingdings" panose="05000000000000000000" pitchFamily="2" charset="2"/>
              <a:buChar char="Ø"/>
            </a:pPr>
            <a:r>
              <a:rPr lang="en-US" sz="2000" dirty="0"/>
              <a:t>En(42) = 3^7 (mod 55) = 42</a:t>
            </a:r>
          </a:p>
          <a:p>
            <a:pPr>
              <a:lnSpc>
                <a:spcPct val="150000"/>
              </a:lnSpc>
              <a:buFont typeface="Wingdings" panose="05000000000000000000" pitchFamily="2" charset="2"/>
              <a:buChar char="Ø"/>
            </a:pPr>
            <a:r>
              <a:rPr lang="en-US" sz="2000" dirty="0"/>
              <a:t>De(81) </a:t>
            </a:r>
            <a:r>
              <a:rPr lang="en-US" sz="2000"/>
              <a:t>= 42^23(mod 55) = 3</a:t>
            </a: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25411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ormAutofit/>
          </a:bodyPr>
          <a:lstStyle/>
          <a:p>
            <a:pPr>
              <a:buFont typeface="Wingdings" panose="05000000000000000000" pitchFamily="2" charset="2"/>
              <a:buChar char="Ø"/>
            </a:pPr>
            <a:r>
              <a:rPr lang="en-US" sz="2000" dirty="0"/>
              <a:t>Let p = 11, q = 13</a:t>
            </a:r>
          </a:p>
          <a:p>
            <a:pPr>
              <a:buFont typeface="Wingdings" panose="05000000000000000000" pitchFamily="2" charset="2"/>
              <a:buChar char="Ø"/>
            </a:pPr>
            <a:r>
              <a:rPr lang="en-US" sz="2000" dirty="0"/>
              <a:t>n = </a:t>
            </a:r>
            <a:r>
              <a:rPr lang="en-US" sz="2000" dirty="0" err="1"/>
              <a:t>pq</a:t>
            </a:r>
            <a:r>
              <a:rPr lang="en-US" sz="2000" dirty="0"/>
              <a:t> = 143</a:t>
            </a:r>
          </a:p>
          <a:p>
            <a:pPr>
              <a:buFont typeface="Wingdings" panose="05000000000000000000" pitchFamily="2" charset="2"/>
              <a:buChar char="Ø"/>
            </a:pPr>
            <a:r>
              <a:rPr lang="en-US" sz="2000" dirty="0"/>
              <a:t>phi(n)= (p-1)(q-1) = 120  = 3 x 23 x 5</a:t>
            </a:r>
          </a:p>
          <a:p>
            <a:pPr>
              <a:buFont typeface="Wingdings" panose="05000000000000000000" pitchFamily="2" charset="2"/>
              <a:buChar char="Ø"/>
            </a:pPr>
            <a:r>
              <a:rPr lang="en-US" sz="2000" dirty="0"/>
              <a:t>Possible e: 7, 11, 13, 17, … (let’s use 7)</a:t>
            </a:r>
          </a:p>
          <a:p>
            <a:pPr>
              <a:buFont typeface="Wingdings" panose="05000000000000000000" pitchFamily="2" charset="2"/>
              <a:buChar char="Ø"/>
            </a:pPr>
            <a:r>
              <a:rPr lang="en-US" sz="2000" dirty="0"/>
              <a:t>Find d: 7*d = 1(mod 120) = 103    e*d=1 mod phi(n)</a:t>
            </a:r>
          </a:p>
          <a:p>
            <a:pPr>
              <a:buFont typeface="Wingdings" panose="05000000000000000000" pitchFamily="2" charset="2"/>
              <a:buChar char="Ø"/>
            </a:pPr>
            <a:r>
              <a:rPr lang="en-US" sz="2000" dirty="0"/>
              <a:t>Public key: (7, 143)</a:t>
            </a:r>
          </a:p>
          <a:p>
            <a:pPr>
              <a:buFont typeface="Wingdings" panose="05000000000000000000" pitchFamily="2" charset="2"/>
              <a:buChar char="Ø"/>
            </a:pPr>
            <a:r>
              <a:rPr lang="en-US" sz="2000" dirty="0"/>
              <a:t>Private key: (103, 143) </a:t>
            </a:r>
          </a:p>
          <a:p>
            <a:pPr>
              <a:buFont typeface="Wingdings" panose="05000000000000000000" pitchFamily="2" charset="2"/>
              <a:buChar char="Ø"/>
            </a:pPr>
            <a:r>
              <a:rPr lang="en-US" sz="2000" dirty="0"/>
              <a:t>Message=h=7</a:t>
            </a:r>
          </a:p>
          <a:p>
            <a:pPr>
              <a:buFont typeface="Wingdings" panose="05000000000000000000" pitchFamily="2" charset="2"/>
              <a:buChar char="Ø"/>
            </a:pPr>
            <a:r>
              <a:rPr lang="en-US" sz="2000" dirty="0" err="1"/>
              <a:t>En</a:t>
            </a:r>
            <a:r>
              <a:rPr lang="en-US" sz="2000" dirty="0"/>
              <a:t>(42) = 7^7 (mod 143) = 6</a:t>
            </a:r>
          </a:p>
          <a:p>
            <a:pPr>
              <a:buFont typeface="Wingdings" panose="05000000000000000000" pitchFamily="2" charset="2"/>
              <a:buChar char="Ø"/>
            </a:pPr>
            <a:r>
              <a:rPr lang="en-US" sz="2000" dirty="0"/>
              <a:t>De(81) = 6^103(mod 143) = 7</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51265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Strengths of RSA</a:t>
            </a:r>
          </a:p>
        </p:txBody>
      </p:sp>
      <p:sp>
        <p:nvSpPr>
          <p:cNvPr id="3" name="Content Placeholder 2"/>
          <p:cNvSpPr>
            <a:spLocks noGrp="1"/>
          </p:cNvSpPr>
          <p:nvPr>
            <p:ph idx="1"/>
          </p:nvPr>
        </p:nvSpPr>
        <p:spPr/>
        <p:txBody>
          <a:bodyPr vert="horz" lIns="91440" tIns="45720" rIns="91440" bIns="45720" rtlCol="0">
            <a:normAutofit/>
          </a:bodyPr>
          <a:lstStyle/>
          <a:p>
            <a:pPr>
              <a:buFont typeface="Wingdings" panose="05000000000000000000" pitchFamily="2" charset="2"/>
              <a:buChar char="Ø"/>
            </a:pPr>
            <a:r>
              <a:rPr lang="en-US" sz="2000" dirty="0"/>
              <a:t>No prior communication needed</a:t>
            </a:r>
          </a:p>
          <a:p>
            <a:pPr>
              <a:buFont typeface="Wingdings" panose="05000000000000000000" pitchFamily="2" charset="2"/>
              <a:buChar char="Ø"/>
            </a:pPr>
            <a:r>
              <a:rPr lang="en-US" sz="2000" dirty="0"/>
              <a:t>Highly secure (for large enough keys)</a:t>
            </a:r>
          </a:p>
          <a:p>
            <a:pPr>
              <a:buFont typeface="Wingdings" panose="05000000000000000000" pitchFamily="2" charset="2"/>
              <a:buChar char="Ø"/>
            </a:pPr>
            <a:r>
              <a:rPr lang="en-US" sz="2000" dirty="0"/>
              <a:t>Well-understood</a:t>
            </a:r>
          </a:p>
          <a:p>
            <a:pPr>
              <a:buFont typeface="Wingdings" panose="05000000000000000000" pitchFamily="2" charset="2"/>
              <a:buChar char="Ø"/>
            </a:pPr>
            <a:r>
              <a:rPr lang="en-US" sz="2000" dirty="0"/>
              <a:t>Allows both encryption and signing</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The security of the RSA algorithm and messages encrypted using the algorithm relies on the difficulty of factoring the value of n. If n could be easily factored into the corresponding values of p and q, then one could easily find the value of d.</a:t>
            </a:r>
          </a:p>
          <a:p>
            <a:pPr>
              <a:buFont typeface="Wingdings" panose="05000000000000000000" pitchFamily="2" charset="2"/>
              <a:buChar char="Ø"/>
            </a:pPr>
            <a:r>
              <a:rPr lang="en-US" sz="2000" dirty="0"/>
              <a:t>The RSA Assumption is that the RSA Problem is hard to solve when n is sufficiently large and randomly generated.</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271819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819400"/>
            <a:ext cx="3581400" cy="533400"/>
          </a:xfrm>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US" dirty="0"/>
              <a:t>Missing Information</a:t>
            </a:r>
          </a:p>
        </p:txBody>
      </p:sp>
    </p:spTree>
    <p:extLst>
      <p:ext uri="{BB962C8B-B14F-4D97-AF65-F5344CB8AC3E}">
        <p14:creationId xmlns:p14="http://schemas.microsoft.com/office/powerpoint/2010/main" val="3974681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2095750"/>
              </p:ext>
            </p:extLst>
          </p:nvPr>
        </p:nvGraphicFramePr>
        <p:xfrm>
          <a:off x="381000" y="1752600"/>
          <a:ext cx="8229600" cy="14833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Marital Status</a:t>
                      </a:r>
                    </a:p>
                  </a:txBody>
                  <a:tcPr/>
                </a:tc>
                <a:tc>
                  <a:txBody>
                    <a:bodyPr/>
                    <a:lstStyle/>
                    <a:p>
                      <a:r>
                        <a:rPr lang="en-US" dirty="0"/>
                        <a:t>Salary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Married</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endParaRPr lang="en-US" dirty="0"/>
                    </a:p>
                  </a:txBody>
                  <a:tcPr/>
                </a:tc>
                <a:tc>
                  <a:txBody>
                    <a:bodyPr/>
                    <a:lstStyle/>
                    <a:p>
                      <a:r>
                        <a:rPr lang="en-US" dirty="0"/>
                        <a:t>15000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dirty="0"/>
                    </a:p>
                  </a:txBody>
                  <a:tcPr/>
                </a:tc>
                <a:tc>
                  <a:txBody>
                    <a:bodyPr/>
                    <a:lstStyle/>
                    <a:p>
                      <a:r>
                        <a:rPr lang="en-US" dirty="0"/>
                        <a:t>Unmarried</a:t>
                      </a:r>
                    </a:p>
                  </a:txBody>
                  <a:tcPr/>
                </a:tc>
                <a:tc>
                  <a:txBody>
                    <a:bodyPr/>
                    <a:lstStyle/>
                    <a:p>
                      <a:r>
                        <a:rPr lang="en-US" dirty="0"/>
                        <a:t>23000</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533400" y="3733800"/>
            <a:ext cx="8001000" cy="1015663"/>
          </a:xfrm>
          <a:prstGeom prst="rect">
            <a:avLst/>
          </a:prstGeom>
        </p:spPr>
        <p:txBody>
          <a:bodyPr wrap="square">
            <a:spAutoFit/>
          </a:bodyPr>
          <a:lstStyle/>
          <a:p>
            <a:pPr lvl="0"/>
            <a:r>
              <a:rPr lang="en-GB" sz="2000" dirty="0"/>
              <a:t>Sometimes we don’t know what value an entry in a relation should have</a:t>
            </a:r>
            <a:endParaRPr lang="en-US" sz="2000" dirty="0"/>
          </a:p>
          <a:p>
            <a:pPr marL="742950" lvl="1" indent="-285750">
              <a:buFont typeface="Arial" panose="020B0604020202020204" pitchFamily="34" charset="0"/>
              <a:buChar char="•"/>
            </a:pPr>
            <a:r>
              <a:rPr lang="en-GB" sz="2000" dirty="0"/>
              <a:t>We know that there is a value, but don’t know what it is</a:t>
            </a:r>
            <a:endParaRPr lang="en-US" sz="2000" dirty="0"/>
          </a:p>
          <a:p>
            <a:pPr marL="742950" lvl="1" indent="-285750">
              <a:buFont typeface="Arial" panose="020B0604020202020204" pitchFamily="34" charset="0"/>
              <a:buChar char="•"/>
            </a:pPr>
            <a:r>
              <a:rPr lang="en-GB" sz="2000" dirty="0"/>
              <a:t>There is no value at all that makes any sense</a:t>
            </a:r>
            <a:endParaRPr lang="en-US" sz="2000" dirty="0"/>
          </a:p>
        </p:txBody>
      </p:sp>
    </p:spTree>
    <p:extLst>
      <p:ext uri="{BB962C8B-B14F-4D97-AF65-F5344CB8AC3E}">
        <p14:creationId xmlns:p14="http://schemas.microsoft.com/office/powerpoint/2010/main" val="1968620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ormAutofit/>
          </a:bodyPr>
          <a:lstStyle/>
          <a:p>
            <a:pPr marL="0" lvl="0" indent="0">
              <a:buNone/>
            </a:pPr>
            <a:r>
              <a:rPr lang="en-GB" sz="2000" dirty="0"/>
              <a:t>Two main methods have been proposed to deal with this</a:t>
            </a:r>
            <a:endParaRPr lang="en-US" sz="2000" dirty="0"/>
          </a:p>
          <a:p>
            <a:pPr marL="342900" lvl="1" indent="-342900">
              <a:buFont typeface="Wingdings" panose="05000000000000000000" pitchFamily="2" charset="2"/>
              <a:buChar char="Ø"/>
            </a:pPr>
            <a:r>
              <a:rPr lang="en-GB" sz="2000" dirty="0"/>
              <a:t>NULLs can be used as markers to show that information is missing</a:t>
            </a:r>
            <a:endParaRPr lang="en-US" sz="2000" dirty="0"/>
          </a:p>
          <a:p>
            <a:pPr marL="342900" lvl="1" indent="-342900">
              <a:buFont typeface="Wingdings" panose="05000000000000000000" pitchFamily="2" charset="2"/>
              <a:buChar char="Ø"/>
            </a:pPr>
            <a:r>
              <a:rPr lang="en-GB" sz="2000" dirty="0"/>
              <a:t>A default value can be used to represent the missing value</a:t>
            </a:r>
            <a:endParaRPr lang="en-US" sz="2000" dirty="0"/>
          </a:p>
          <a:p>
            <a:pPr marL="0" indent="0">
              <a:buNone/>
            </a:pPr>
            <a:endParaRPr lang="en-US" sz="2000" dirty="0"/>
          </a:p>
          <a:p>
            <a:pPr marL="0" indent="0">
              <a:buNone/>
            </a:pPr>
            <a:r>
              <a:rPr lang="en-US" sz="2000" dirty="0"/>
              <a:t>NULL’s</a:t>
            </a:r>
          </a:p>
          <a:p>
            <a:pPr lvl="0">
              <a:buFont typeface="Wingdings" panose="05000000000000000000" pitchFamily="2" charset="2"/>
              <a:buChar char="Ø"/>
            </a:pPr>
            <a:r>
              <a:rPr lang="en-GB" sz="2000" dirty="0"/>
              <a:t>NULL is a placeholder for missing or unknown value of an attribute. It is not itself a value.</a:t>
            </a:r>
            <a:endParaRPr lang="en-US" sz="2000" dirty="0"/>
          </a:p>
          <a:p>
            <a:pPr lvl="0">
              <a:buFont typeface="Wingdings" panose="05000000000000000000" pitchFamily="2" charset="2"/>
              <a:buChar char="Ø"/>
            </a:pPr>
            <a:r>
              <a:rPr lang="en-GB" sz="2000" dirty="0" err="1"/>
              <a:t>Codd</a:t>
            </a:r>
            <a:r>
              <a:rPr lang="en-GB" sz="2000" dirty="0"/>
              <a:t> proposed to distinguish two kinds of NULLs:</a:t>
            </a:r>
            <a:endParaRPr lang="en-US" sz="2000" dirty="0"/>
          </a:p>
          <a:p>
            <a:pPr lvl="1"/>
            <a:r>
              <a:rPr lang="en-GB" sz="2000" dirty="0"/>
              <a:t>A-marks: data Applicable but not known (for example, someone’s age)</a:t>
            </a:r>
            <a:endParaRPr lang="en-US" sz="2000" dirty="0"/>
          </a:p>
          <a:p>
            <a:pPr lvl="1"/>
            <a:r>
              <a:rPr lang="en-GB" sz="2000" dirty="0"/>
              <a:t>I-marks: data is Inapplicable (telephone number for someone who does not have a telephone, or spouse’s name for someone who is not married)</a:t>
            </a: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51391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GB" sz="2000" dirty="0"/>
              <a:t>Problems with NULLs</a:t>
            </a:r>
            <a:endParaRPr lang="en-US" sz="2000" dirty="0"/>
          </a:p>
          <a:p>
            <a:pPr lvl="1">
              <a:buFont typeface="Wingdings" panose="05000000000000000000" pitchFamily="2" charset="2"/>
              <a:buChar char="Ø"/>
            </a:pPr>
            <a:r>
              <a:rPr lang="en-GB" sz="2000" dirty="0"/>
              <a:t>Additional problems for SQL: do we treat NULLs as duplicates? Do we include them in count, sum, average and if yes, how? How do arithmetic operations behave when an argument is NULL?</a:t>
            </a:r>
          </a:p>
          <a:p>
            <a:pPr marL="457200" lvl="1" indent="0">
              <a:buNone/>
            </a:pPr>
            <a:endParaRPr lang="en-US" dirty="0"/>
          </a:p>
          <a:p>
            <a:pPr marL="0" lvl="1" indent="0">
              <a:buNone/>
            </a:pPr>
            <a:r>
              <a:rPr lang="en-GB" sz="2100" dirty="0"/>
              <a:t>Theoretical solutions</a:t>
            </a:r>
            <a:endParaRPr lang="en-US" sz="2100" dirty="0"/>
          </a:p>
          <a:p>
            <a:pPr lvl="1">
              <a:buFont typeface="Wingdings" panose="05000000000000000000" pitchFamily="2" charset="2"/>
              <a:buChar char="Ø"/>
            </a:pPr>
            <a:r>
              <a:rPr lang="en-GB" sz="2100" dirty="0"/>
              <a:t>Use three-valued logic instead of classical two-valued logic to evaluate conditions. </a:t>
            </a:r>
            <a:endParaRPr lang="en-US" sz="2100" dirty="0"/>
          </a:p>
          <a:p>
            <a:pPr lvl="1">
              <a:buFont typeface="Wingdings" panose="05000000000000000000" pitchFamily="2" charset="2"/>
              <a:buChar char="Ø"/>
            </a:pPr>
            <a:r>
              <a:rPr lang="en-GB" sz="2100" dirty="0"/>
              <a:t>When there are no NULLs around, conditions evaluate to true or false, but if a null is involved, a condition will evaluate to the third value (‘undefined’, or ‘unknown’ or ‘</a:t>
            </a:r>
            <a:r>
              <a:rPr lang="en-GB" sz="2100" dirty="0" err="1"/>
              <a:t>unk</a:t>
            </a:r>
            <a:r>
              <a:rPr lang="en-GB" sz="2100" dirty="0"/>
              <a:t>’). </a:t>
            </a:r>
            <a:endParaRPr lang="en-US" sz="2100" dirty="0"/>
          </a:p>
          <a:p>
            <a:pPr lvl="1">
              <a:buFont typeface="Wingdings" panose="05000000000000000000" pitchFamily="2" charset="2"/>
              <a:buChar char="Ø"/>
            </a:pPr>
            <a:endParaRPr lang="en-US" sz="2000" dirty="0"/>
          </a:p>
        </p:txBody>
      </p:sp>
    </p:spTree>
    <p:extLst>
      <p:ext uri="{BB962C8B-B14F-4D97-AF65-F5344CB8AC3E}">
        <p14:creationId xmlns:p14="http://schemas.microsoft.com/office/powerpoint/2010/main" val="1920167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2200" dirty="0"/>
              <a:t>Default values are an alternative to the use of NULLs</a:t>
            </a:r>
            <a:endParaRPr lang="en-US" sz="2200" dirty="0"/>
          </a:p>
          <a:p>
            <a:pPr lvl="1">
              <a:buFont typeface="Wingdings" panose="05000000000000000000" pitchFamily="2" charset="2"/>
              <a:buChar char="§"/>
            </a:pPr>
            <a:r>
              <a:rPr lang="en-GB" sz="2200" dirty="0"/>
              <a:t>If a value is not known a particular placeholder value - the default - is used</a:t>
            </a:r>
            <a:endParaRPr lang="en-US" sz="2200" dirty="0"/>
          </a:p>
          <a:p>
            <a:pPr lvl="1">
              <a:buFont typeface="Wingdings" panose="05000000000000000000" pitchFamily="2" charset="2"/>
              <a:buChar char="§"/>
            </a:pPr>
            <a:r>
              <a:rPr lang="en-GB" sz="2200" dirty="0"/>
              <a:t>These are actual values, so don’t need 3VL etc.</a:t>
            </a:r>
            <a:endParaRPr lang="en-US" sz="2200" dirty="0"/>
          </a:p>
          <a:p>
            <a:pPr marL="0" indent="0">
              <a:buNone/>
            </a:pPr>
            <a:endParaRPr lang="en-US" dirty="0"/>
          </a:p>
        </p:txBody>
      </p:sp>
    </p:spTree>
    <p:extLst>
      <p:ext uri="{BB962C8B-B14F-4D97-AF65-F5344CB8AC3E}">
        <p14:creationId xmlns:p14="http://schemas.microsoft.com/office/powerpoint/2010/main" val="3036319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graphicFrame>
        <p:nvGraphicFramePr>
          <p:cNvPr id="4" name="Table 3"/>
          <p:cNvGraphicFramePr>
            <a:graphicFrameLocks noGrp="1"/>
          </p:cNvGraphicFramePr>
          <p:nvPr>
            <p:extLst>
              <p:ext uri="{D42A27DB-BD31-4B8C-83A1-F6EECF244321}">
                <p14:modId xmlns:p14="http://schemas.microsoft.com/office/powerpoint/2010/main" val="1429060310"/>
              </p:ext>
            </p:extLst>
          </p:nvPr>
        </p:nvGraphicFramePr>
        <p:xfrm>
          <a:off x="990600" y="2667000"/>
          <a:ext cx="2362200" cy="2133599"/>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566264">
                <a:tc>
                  <a:txBody>
                    <a:bodyPr/>
                    <a:lstStyle/>
                    <a:p>
                      <a:r>
                        <a:rPr lang="en-US" dirty="0"/>
                        <a:t>and</a:t>
                      </a:r>
                    </a:p>
                  </a:txBody>
                  <a:tcPr/>
                </a:tc>
                <a:tc>
                  <a:txBody>
                    <a:bodyPr/>
                    <a:lstStyle/>
                    <a:p>
                      <a:r>
                        <a:rPr lang="en-US" dirty="0"/>
                        <a:t>t</a:t>
                      </a:r>
                    </a:p>
                  </a:txBody>
                  <a:tcPr/>
                </a:tc>
                <a:tc>
                  <a:txBody>
                    <a:bodyPr/>
                    <a:lstStyle/>
                    <a:p>
                      <a:r>
                        <a:rPr lang="en-US" dirty="0"/>
                        <a:t>u</a:t>
                      </a:r>
                    </a:p>
                  </a:txBody>
                  <a:tcPr/>
                </a:tc>
                <a:tc>
                  <a:txBody>
                    <a:bodyPr/>
                    <a:lstStyle/>
                    <a:p>
                      <a:r>
                        <a:rPr lang="en-US" dirty="0"/>
                        <a:t>f</a:t>
                      </a:r>
                    </a:p>
                  </a:txBody>
                  <a:tcPr/>
                </a:tc>
                <a:extLst>
                  <a:ext uri="{0D108BD9-81ED-4DB2-BD59-A6C34878D82A}">
                    <a16:rowId xmlns:a16="http://schemas.microsoft.com/office/drawing/2014/main" val="10000"/>
                  </a:ext>
                </a:extLst>
              </a:tr>
              <a:tr h="522445">
                <a:tc>
                  <a:txBody>
                    <a:bodyPr/>
                    <a:lstStyle/>
                    <a:p>
                      <a:r>
                        <a:rPr lang="en-US" dirty="0"/>
                        <a:t>T</a:t>
                      </a:r>
                    </a:p>
                  </a:txBody>
                  <a:tcPr/>
                </a:tc>
                <a:tc>
                  <a:txBody>
                    <a:bodyPr/>
                    <a:lstStyle/>
                    <a:p>
                      <a:r>
                        <a:rPr lang="en-US" dirty="0"/>
                        <a:t>t</a:t>
                      </a:r>
                    </a:p>
                  </a:txBody>
                  <a:tcPr/>
                </a:tc>
                <a:tc>
                  <a:txBody>
                    <a:bodyPr/>
                    <a:lstStyle/>
                    <a:p>
                      <a:r>
                        <a:rPr lang="en-US" dirty="0"/>
                        <a:t>u</a:t>
                      </a:r>
                    </a:p>
                  </a:txBody>
                  <a:tcPr/>
                </a:tc>
                <a:tc>
                  <a:txBody>
                    <a:bodyPr/>
                    <a:lstStyle/>
                    <a:p>
                      <a:r>
                        <a:rPr lang="en-US" dirty="0"/>
                        <a:t>F</a:t>
                      </a:r>
                    </a:p>
                  </a:txBody>
                  <a:tcPr/>
                </a:tc>
                <a:extLst>
                  <a:ext uri="{0D108BD9-81ED-4DB2-BD59-A6C34878D82A}">
                    <a16:rowId xmlns:a16="http://schemas.microsoft.com/office/drawing/2014/main" val="10001"/>
                  </a:ext>
                </a:extLst>
              </a:tr>
              <a:tr h="522445">
                <a:tc>
                  <a:txBody>
                    <a:bodyPr/>
                    <a:lstStyle/>
                    <a:p>
                      <a:r>
                        <a:rPr lang="en-US" dirty="0"/>
                        <a:t>U</a:t>
                      </a:r>
                    </a:p>
                  </a:txBody>
                  <a:tcPr/>
                </a:tc>
                <a:tc>
                  <a:txBody>
                    <a:bodyPr/>
                    <a:lstStyle/>
                    <a:p>
                      <a:r>
                        <a:rPr lang="en-US" dirty="0"/>
                        <a:t>t</a:t>
                      </a:r>
                    </a:p>
                  </a:txBody>
                  <a:tcPr/>
                </a:tc>
                <a:tc>
                  <a:txBody>
                    <a:bodyPr/>
                    <a:lstStyle/>
                    <a:p>
                      <a:r>
                        <a:rPr lang="en-US" dirty="0"/>
                        <a:t>u</a:t>
                      </a:r>
                    </a:p>
                  </a:txBody>
                  <a:tcPr/>
                </a:tc>
                <a:tc>
                  <a:txBody>
                    <a:bodyPr/>
                    <a:lstStyle/>
                    <a:p>
                      <a:r>
                        <a:rPr lang="en-US" dirty="0"/>
                        <a:t>F</a:t>
                      </a:r>
                    </a:p>
                  </a:txBody>
                  <a:tcPr/>
                </a:tc>
                <a:extLst>
                  <a:ext uri="{0D108BD9-81ED-4DB2-BD59-A6C34878D82A}">
                    <a16:rowId xmlns:a16="http://schemas.microsoft.com/office/drawing/2014/main" val="10002"/>
                  </a:ext>
                </a:extLst>
              </a:tr>
              <a:tr h="522445">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39576829"/>
              </p:ext>
            </p:extLst>
          </p:nvPr>
        </p:nvGraphicFramePr>
        <p:xfrm>
          <a:off x="3505200" y="2667000"/>
          <a:ext cx="2362200" cy="2133599"/>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tblGrid>
              <a:tr h="566264">
                <a:tc>
                  <a:txBody>
                    <a:bodyPr/>
                    <a:lstStyle/>
                    <a:p>
                      <a:r>
                        <a:rPr lang="en-US" dirty="0"/>
                        <a:t>or</a:t>
                      </a:r>
                    </a:p>
                  </a:txBody>
                  <a:tcPr/>
                </a:tc>
                <a:tc>
                  <a:txBody>
                    <a:bodyPr/>
                    <a:lstStyle/>
                    <a:p>
                      <a:r>
                        <a:rPr lang="en-US" dirty="0"/>
                        <a:t>t</a:t>
                      </a:r>
                    </a:p>
                  </a:txBody>
                  <a:tcPr/>
                </a:tc>
                <a:tc>
                  <a:txBody>
                    <a:bodyPr/>
                    <a:lstStyle/>
                    <a:p>
                      <a:r>
                        <a:rPr lang="en-US" dirty="0"/>
                        <a:t>u</a:t>
                      </a:r>
                    </a:p>
                  </a:txBody>
                  <a:tcPr/>
                </a:tc>
                <a:tc>
                  <a:txBody>
                    <a:bodyPr/>
                    <a:lstStyle/>
                    <a:p>
                      <a:r>
                        <a:rPr lang="en-US" dirty="0"/>
                        <a:t>f</a:t>
                      </a:r>
                    </a:p>
                  </a:txBody>
                  <a:tcPr/>
                </a:tc>
                <a:extLst>
                  <a:ext uri="{0D108BD9-81ED-4DB2-BD59-A6C34878D82A}">
                    <a16:rowId xmlns:a16="http://schemas.microsoft.com/office/drawing/2014/main" val="10000"/>
                  </a:ext>
                </a:extLst>
              </a:tr>
              <a:tr h="522445">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522445">
                <a:tc>
                  <a:txBody>
                    <a:bodyPr/>
                    <a:lstStyle/>
                    <a:p>
                      <a:r>
                        <a:rPr lang="en-US" dirty="0"/>
                        <a:t>U</a:t>
                      </a:r>
                    </a:p>
                  </a:txBody>
                  <a:tcPr/>
                </a:tc>
                <a:tc>
                  <a:txBody>
                    <a:bodyPr/>
                    <a:lstStyle/>
                    <a:p>
                      <a:r>
                        <a:rPr lang="en-US" dirty="0"/>
                        <a:t>t</a:t>
                      </a:r>
                    </a:p>
                  </a:txBody>
                  <a:tcPr/>
                </a:tc>
                <a:tc>
                  <a:txBody>
                    <a:bodyPr/>
                    <a:lstStyle/>
                    <a:p>
                      <a:r>
                        <a:rPr lang="en-US" dirty="0"/>
                        <a:t>u</a:t>
                      </a:r>
                    </a:p>
                  </a:txBody>
                  <a:tcPr/>
                </a:tc>
                <a:tc>
                  <a:txBody>
                    <a:bodyPr/>
                    <a:lstStyle/>
                    <a:p>
                      <a:r>
                        <a:rPr lang="en-US" dirty="0"/>
                        <a:t>u</a:t>
                      </a:r>
                    </a:p>
                  </a:txBody>
                  <a:tcPr/>
                </a:tc>
                <a:extLst>
                  <a:ext uri="{0D108BD9-81ED-4DB2-BD59-A6C34878D82A}">
                    <a16:rowId xmlns:a16="http://schemas.microsoft.com/office/drawing/2014/main" val="10002"/>
                  </a:ext>
                </a:extLst>
              </a:tr>
              <a:tr h="522445">
                <a:tc>
                  <a:txBody>
                    <a:bodyPr/>
                    <a:lstStyle/>
                    <a:p>
                      <a:r>
                        <a:rPr lang="en-US" dirty="0"/>
                        <a:t>f</a:t>
                      </a:r>
                    </a:p>
                  </a:txBody>
                  <a:tcPr/>
                </a:tc>
                <a:tc>
                  <a:txBody>
                    <a:bodyPr/>
                    <a:lstStyle/>
                    <a:p>
                      <a:r>
                        <a:rPr lang="en-US" dirty="0"/>
                        <a:t>t</a:t>
                      </a:r>
                    </a:p>
                  </a:txBody>
                  <a:tcPr/>
                </a:tc>
                <a:tc>
                  <a:txBody>
                    <a:bodyPr/>
                    <a:lstStyle/>
                    <a:p>
                      <a:r>
                        <a:rPr lang="en-US" dirty="0"/>
                        <a:t>u</a:t>
                      </a:r>
                    </a:p>
                  </a:txBody>
                  <a:tcPr/>
                </a:tc>
                <a:tc>
                  <a:txBody>
                    <a:bodyPr/>
                    <a:lstStyle/>
                    <a:p>
                      <a:r>
                        <a:rPr lang="en-US" dirty="0"/>
                        <a:t>f</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7235772"/>
              </p:ext>
            </p:extLst>
          </p:nvPr>
        </p:nvGraphicFramePr>
        <p:xfrm>
          <a:off x="6096000" y="2667000"/>
          <a:ext cx="1181100" cy="2133599"/>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tblGrid>
              <a:tr h="566264">
                <a:tc>
                  <a:txBody>
                    <a:bodyPr/>
                    <a:lstStyle/>
                    <a:p>
                      <a:r>
                        <a:rPr lang="en-US" dirty="0"/>
                        <a:t>not</a:t>
                      </a:r>
                    </a:p>
                  </a:txBody>
                  <a:tcPr/>
                </a:tc>
                <a:tc>
                  <a:txBody>
                    <a:bodyPr/>
                    <a:lstStyle/>
                    <a:p>
                      <a:endParaRPr lang="en-US" dirty="0"/>
                    </a:p>
                  </a:txBody>
                  <a:tcPr/>
                </a:tc>
                <a:extLst>
                  <a:ext uri="{0D108BD9-81ED-4DB2-BD59-A6C34878D82A}">
                    <a16:rowId xmlns:a16="http://schemas.microsoft.com/office/drawing/2014/main" val="10000"/>
                  </a:ext>
                </a:extLst>
              </a:tr>
              <a:tr h="522445">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522445">
                <a:tc>
                  <a:txBody>
                    <a:bodyPr/>
                    <a:lstStyle/>
                    <a:p>
                      <a:r>
                        <a:rPr lang="en-US" dirty="0"/>
                        <a:t>U</a:t>
                      </a:r>
                    </a:p>
                  </a:txBody>
                  <a:tcPr/>
                </a:tc>
                <a:tc>
                  <a:txBody>
                    <a:bodyPr/>
                    <a:lstStyle/>
                    <a:p>
                      <a:r>
                        <a:rPr lang="en-US" dirty="0"/>
                        <a:t>u</a:t>
                      </a:r>
                    </a:p>
                  </a:txBody>
                  <a:tcPr/>
                </a:tc>
                <a:extLst>
                  <a:ext uri="{0D108BD9-81ED-4DB2-BD59-A6C34878D82A}">
                    <a16:rowId xmlns:a16="http://schemas.microsoft.com/office/drawing/2014/main" val="10002"/>
                  </a:ext>
                </a:extLst>
              </a:tr>
              <a:tr h="522445">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531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25477"/>
            <a:ext cx="6705600" cy="4757545"/>
          </a:xfrm>
          <a:prstGeom prst="rect">
            <a:avLst/>
          </a:prstGeom>
        </p:spPr>
      </p:pic>
      <p:sp>
        <p:nvSpPr>
          <p:cNvPr id="6" name="TextBox 5"/>
          <p:cNvSpPr txBox="1"/>
          <p:nvPr/>
        </p:nvSpPr>
        <p:spPr>
          <a:xfrm>
            <a:off x="1295400" y="5562600"/>
            <a:ext cx="6705600" cy="369332"/>
          </a:xfrm>
          <a:prstGeom prst="rect">
            <a:avLst/>
          </a:prstGeom>
          <a:solidFill>
            <a:schemeClr val="tx1"/>
          </a:solidFill>
        </p:spPr>
        <p:txBody>
          <a:bodyPr wrap="square" rtlCol="0">
            <a:spAutoFit/>
          </a:bodyPr>
          <a:lstStyle/>
          <a:p>
            <a:endParaRPr lang="en-US" dirty="0"/>
          </a:p>
        </p:txBody>
      </p:sp>
    </p:spTree>
    <p:extLst>
      <p:ext uri="{BB962C8B-B14F-4D97-AF65-F5344CB8AC3E}">
        <p14:creationId xmlns:p14="http://schemas.microsoft.com/office/powerpoint/2010/main" val="1409925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Value Logic-3VL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1367883"/>
              </p:ext>
            </p:extLst>
          </p:nvPr>
        </p:nvGraphicFramePr>
        <p:xfrm>
          <a:off x="685800" y="1752600"/>
          <a:ext cx="6400800" cy="3886200"/>
        </p:xfrm>
        <a:graphic>
          <a:graphicData uri="http://schemas.openxmlformats.org/drawingml/2006/table">
            <a:tbl>
              <a:tblPr firstRow="1" firstCol="1" bandRow="1">
                <a:tableStyleId>{69012ECD-51FC-41F1-AA8D-1B2483CD663E}</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88620">
                <a:tc>
                  <a:txBody>
                    <a:bodyPr/>
                    <a:lstStyle/>
                    <a:p>
                      <a:pPr marL="0" marR="0" algn="ctr">
                        <a:lnSpc>
                          <a:spcPct val="115000"/>
                        </a:lnSpc>
                        <a:spcBef>
                          <a:spcPts val="0"/>
                        </a:spcBef>
                        <a:spcAft>
                          <a:spcPts val="0"/>
                        </a:spcAft>
                      </a:pPr>
                      <a:r>
                        <a:rPr lang="en-IN" sz="2000" dirty="0">
                          <a:effectLst/>
                        </a:rPr>
                        <a:t>X</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Y</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X AND Y</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X OR Y</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NOT X</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88620">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T</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T</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T</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F</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88620">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U</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U</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T</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F</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8620">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F</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F</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F</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88620">
                <a:tc>
                  <a:txBody>
                    <a:bodyPr/>
                    <a:lstStyle/>
                    <a:p>
                      <a:pPr marL="0" marR="0" algn="ctr">
                        <a:lnSpc>
                          <a:spcPct val="115000"/>
                        </a:lnSpc>
                        <a:spcBef>
                          <a:spcPts val="0"/>
                        </a:spcBef>
                        <a:spcAft>
                          <a:spcPts val="0"/>
                        </a:spcAft>
                      </a:pPr>
                      <a:r>
                        <a:rPr lang="en-IN" sz="2000" dirty="0">
                          <a:effectLst/>
                        </a:rPr>
                        <a:t>U</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T</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U</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U</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88620">
                <a:tc>
                  <a:txBody>
                    <a:bodyPr/>
                    <a:lstStyle/>
                    <a:p>
                      <a:pPr marL="0" marR="0" algn="ctr">
                        <a:lnSpc>
                          <a:spcPct val="115000"/>
                        </a:lnSpc>
                        <a:spcBef>
                          <a:spcPts val="0"/>
                        </a:spcBef>
                        <a:spcAft>
                          <a:spcPts val="0"/>
                        </a:spcAft>
                      </a:pPr>
                      <a:r>
                        <a:rPr lang="en-IN" sz="2000" dirty="0">
                          <a:effectLst/>
                        </a:rPr>
                        <a:t>U</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U</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U</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U</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U</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88620">
                <a:tc>
                  <a:txBody>
                    <a:bodyPr/>
                    <a:lstStyle/>
                    <a:p>
                      <a:pPr marL="0" marR="0" algn="ctr">
                        <a:lnSpc>
                          <a:spcPct val="115000"/>
                        </a:lnSpc>
                        <a:spcBef>
                          <a:spcPts val="0"/>
                        </a:spcBef>
                        <a:spcAft>
                          <a:spcPts val="0"/>
                        </a:spcAft>
                      </a:pPr>
                      <a:r>
                        <a:rPr lang="en-IN" sz="2000" dirty="0">
                          <a:effectLst/>
                        </a:rPr>
                        <a:t>U</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F</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F</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U</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U</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88620">
                <a:tc>
                  <a:txBody>
                    <a:bodyPr/>
                    <a:lstStyle/>
                    <a:p>
                      <a:pPr marL="0" marR="0" algn="ctr">
                        <a:lnSpc>
                          <a:spcPct val="115000"/>
                        </a:lnSpc>
                        <a:spcBef>
                          <a:spcPts val="0"/>
                        </a:spcBef>
                        <a:spcAft>
                          <a:spcPts val="0"/>
                        </a:spcAft>
                      </a:pPr>
                      <a:r>
                        <a:rPr lang="en-IN" sz="2000" dirty="0">
                          <a:effectLst/>
                        </a:rPr>
                        <a:t>F</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T</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F</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T</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88620">
                <a:tc>
                  <a:txBody>
                    <a:bodyPr/>
                    <a:lstStyle/>
                    <a:p>
                      <a:pPr marL="0" marR="0" algn="ctr">
                        <a:lnSpc>
                          <a:spcPct val="115000"/>
                        </a:lnSpc>
                        <a:spcBef>
                          <a:spcPts val="0"/>
                        </a:spcBef>
                        <a:spcAft>
                          <a:spcPts val="0"/>
                        </a:spcAft>
                      </a:pPr>
                      <a:r>
                        <a:rPr lang="en-IN" sz="2000" dirty="0">
                          <a:effectLst/>
                        </a:rPr>
                        <a:t>F</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U</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F</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a:effectLst/>
                        </a:rPr>
                        <a:t>U</a:t>
                      </a:r>
                      <a:endParaRPr lang="en-US" sz="20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88620">
                <a:tc>
                  <a:txBody>
                    <a:bodyPr/>
                    <a:lstStyle/>
                    <a:p>
                      <a:pPr marL="0" marR="0" algn="ctr">
                        <a:lnSpc>
                          <a:spcPct val="115000"/>
                        </a:lnSpc>
                        <a:spcBef>
                          <a:spcPts val="0"/>
                        </a:spcBef>
                        <a:spcAft>
                          <a:spcPts val="0"/>
                        </a:spcAft>
                      </a:pPr>
                      <a:r>
                        <a:rPr lang="en-IN" sz="2000" dirty="0">
                          <a:effectLst/>
                        </a:rPr>
                        <a:t>F</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b="1" dirty="0">
                          <a:effectLst/>
                        </a:rPr>
                        <a:t>F</a:t>
                      </a:r>
                      <a:endParaRPr lang="en-US" sz="20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F</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F</a:t>
                      </a:r>
                      <a:endParaRPr lang="en-US" sz="20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000" dirty="0">
                          <a:effectLst/>
                        </a:rPr>
                        <a:t>T</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4526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example A=3, B=4 and C=</a:t>
            </a:r>
            <a:r>
              <a:rPr lang="en-US" dirty="0" err="1"/>
              <a:t>unk</a:t>
            </a:r>
            <a:endParaRPr lang="en-US" dirty="0"/>
          </a:p>
          <a:p>
            <a:pPr marL="0" indent="0">
              <a:buNone/>
            </a:pPr>
            <a:r>
              <a:rPr lang="en-US" dirty="0"/>
              <a:t>Check</a:t>
            </a:r>
          </a:p>
          <a:p>
            <a:pPr marL="514350" indent="-514350">
              <a:buFont typeface="+mj-lt"/>
              <a:buAutoNum type="arabicPeriod"/>
            </a:pPr>
            <a:r>
              <a:rPr lang="en-US" dirty="0"/>
              <a:t>a&gt;b and b&gt;c= </a:t>
            </a:r>
            <a:r>
              <a:rPr lang="en-US" dirty="0">
                <a:solidFill>
                  <a:srgbClr val="FF0000"/>
                </a:solidFill>
              </a:rPr>
              <a:t>3&gt;4 and 4&gt;</a:t>
            </a:r>
            <a:r>
              <a:rPr lang="en-US" dirty="0" err="1">
                <a:solidFill>
                  <a:srgbClr val="FF0000"/>
                </a:solidFill>
              </a:rPr>
              <a:t>unk</a:t>
            </a:r>
            <a:r>
              <a:rPr lang="en-US" dirty="0"/>
              <a:t>=f and </a:t>
            </a:r>
            <a:r>
              <a:rPr lang="en-US" dirty="0" err="1"/>
              <a:t>unk</a:t>
            </a:r>
            <a:r>
              <a:rPr lang="en-US" dirty="0"/>
              <a:t>=f</a:t>
            </a:r>
          </a:p>
          <a:p>
            <a:pPr marL="514350" indent="-514350">
              <a:buFont typeface="+mj-lt"/>
              <a:buAutoNum type="arabicPeriod"/>
            </a:pPr>
            <a:r>
              <a:rPr lang="en-US" dirty="0"/>
              <a:t>a&gt;b or b&gt;c=</a:t>
            </a:r>
            <a:r>
              <a:rPr lang="en-US" dirty="0">
                <a:solidFill>
                  <a:srgbClr val="FF0000"/>
                </a:solidFill>
              </a:rPr>
              <a:t>3&gt;4 or 4 &gt; </a:t>
            </a:r>
            <a:r>
              <a:rPr lang="en-US" dirty="0" err="1">
                <a:solidFill>
                  <a:srgbClr val="FF0000"/>
                </a:solidFill>
              </a:rPr>
              <a:t>unk</a:t>
            </a:r>
            <a:r>
              <a:rPr lang="en-US" dirty="0"/>
              <a:t>=f or </a:t>
            </a:r>
            <a:r>
              <a:rPr lang="en-US" dirty="0" err="1"/>
              <a:t>unk</a:t>
            </a:r>
            <a:r>
              <a:rPr lang="en-US" dirty="0"/>
              <a:t>=</a:t>
            </a:r>
            <a:r>
              <a:rPr lang="en-US" dirty="0" err="1"/>
              <a:t>unk</a:t>
            </a:r>
            <a:endParaRPr lang="en-US" dirty="0"/>
          </a:p>
          <a:p>
            <a:pPr marL="514350" indent="-514350">
              <a:buFont typeface="+mj-lt"/>
              <a:buAutoNum type="arabicPeriod"/>
            </a:pPr>
            <a:r>
              <a:rPr lang="en-US" dirty="0"/>
              <a:t>A&lt;b or b&lt;c=</a:t>
            </a:r>
            <a:r>
              <a:rPr lang="en-US" dirty="0">
                <a:solidFill>
                  <a:srgbClr val="FF0000"/>
                </a:solidFill>
              </a:rPr>
              <a:t>3&lt;4 or 4&lt;</a:t>
            </a:r>
            <a:r>
              <a:rPr lang="en-US" dirty="0" err="1">
                <a:solidFill>
                  <a:srgbClr val="FF0000"/>
                </a:solidFill>
              </a:rPr>
              <a:t>unk</a:t>
            </a:r>
            <a:r>
              <a:rPr lang="en-US" dirty="0"/>
              <a:t>=t or </a:t>
            </a:r>
            <a:r>
              <a:rPr lang="en-US" dirty="0" err="1"/>
              <a:t>unk</a:t>
            </a:r>
            <a:r>
              <a:rPr lang="en-US" dirty="0"/>
              <a:t>=t</a:t>
            </a:r>
          </a:p>
          <a:p>
            <a:pPr marL="514350" indent="-514350">
              <a:buFont typeface="+mj-lt"/>
              <a:buAutoNum type="arabicPeriod"/>
            </a:pPr>
            <a:r>
              <a:rPr lang="en-US" dirty="0"/>
              <a:t>not(A=c)=</a:t>
            </a:r>
            <a:r>
              <a:rPr lang="en-US" dirty="0">
                <a:solidFill>
                  <a:srgbClr val="FF0000"/>
                </a:solidFill>
              </a:rPr>
              <a:t>not(3=</a:t>
            </a:r>
            <a:r>
              <a:rPr lang="en-US" dirty="0" err="1">
                <a:solidFill>
                  <a:srgbClr val="FF0000"/>
                </a:solidFill>
              </a:rPr>
              <a:t>unk</a:t>
            </a:r>
            <a:r>
              <a:rPr lang="en-US" dirty="0">
                <a:solidFill>
                  <a:srgbClr val="FF0000"/>
                </a:solidFill>
              </a:rPr>
              <a:t>)</a:t>
            </a:r>
            <a:r>
              <a:rPr lang="en-US" dirty="0"/>
              <a:t>=not(</a:t>
            </a:r>
            <a:r>
              <a:rPr lang="en-US" dirty="0" err="1"/>
              <a:t>unk</a:t>
            </a:r>
            <a:r>
              <a:rPr lang="en-US" dirty="0"/>
              <a:t>)=</a:t>
            </a:r>
            <a:r>
              <a:rPr lang="en-US" dirty="0" err="1"/>
              <a:t>unk</a:t>
            </a:r>
            <a:endParaRPr lang="en-US" dirty="0"/>
          </a:p>
          <a:p>
            <a:pPr marL="0" indent="0">
              <a:buNone/>
            </a:pPr>
            <a:endParaRPr lang="en-US" dirty="0"/>
          </a:p>
        </p:txBody>
      </p:sp>
    </p:spTree>
    <p:extLst>
      <p:ext uri="{BB962C8B-B14F-4D97-AF65-F5344CB8AC3E}">
        <p14:creationId xmlns:p14="http://schemas.microsoft.com/office/powerpoint/2010/main" val="1804175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Maybe Boolean Operator</a:t>
            </a:r>
          </a:p>
        </p:txBody>
      </p:sp>
      <p:graphicFrame>
        <p:nvGraphicFramePr>
          <p:cNvPr id="4" name="Table 3"/>
          <p:cNvGraphicFramePr>
            <a:graphicFrameLocks noGrp="1"/>
          </p:cNvGraphicFramePr>
          <p:nvPr>
            <p:extLst>
              <p:ext uri="{D42A27DB-BD31-4B8C-83A1-F6EECF244321}">
                <p14:modId xmlns:p14="http://schemas.microsoft.com/office/powerpoint/2010/main" val="494217101"/>
              </p:ext>
            </p:extLst>
          </p:nvPr>
        </p:nvGraphicFramePr>
        <p:xfrm>
          <a:off x="990600" y="2667001"/>
          <a:ext cx="1828800" cy="2133599"/>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633722">
                <a:tc>
                  <a:txBody>
                    <a:bodyPr/>
                    <a:lstStyle/>
                    <a:p>
                      <a:r>
                        <a:rPr lang="en-US" dirty="0"/>
                        <a:t>Maybe</a:t>
                      </a:r>
                    </a:p>
                  </a:txBody>
                  <a:tcPr/>
                </a:tc>
                <a:tc>
                  <a:txBody>
                    <a:bodyPr/>
                    <a:lstStyle/>
                    <a:p>
                      <a:endParaRPr lang="en-US" dirty="0"/>
                    </a:p>
                  </a:txBody>
                  <a:tcPr/>
                </a:tc>
                <a:extLst>
                  <a:ext uri="{0D108BD9-81ED-4DB2-BD59-A6C34878D82A}">
                    <a16:rowId xmlns:a16="http://schemas.microsoft.com/office/drawing/2014/main" val="10000"/>
                  </a:ext>
                </a:extLst>
              </a:tr>
              <a:tr h="499959">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499959">
                <a:tc>
                  <a:txBody>
                    <a:bodyPr/>
                    <a:lstStyle/>
                    <a:p>
                      <a:r>
                        <a:rPr lang="en-US" dirty="0"/>
                        <a:t>U</a:t>
                      </a:r>
                    </a:p>
                  </a:txBody>
                  <a:tcPr/>
                </a:tc>
                <a:tc>
                  <a:txBody>
                    <a:bodyPr/>
                    <a:lstStyle/>
                    <a:p>
                      <a:r>
                        <a:rPr lang="en-US" dirty="0"/>
                        <a:t>t</a:t>
                      </a:r>
                    </a:p>
                  </a:txBody>
                  <a:tcPr/>
                </a:tc>
                <a:extLst>
                  <a:ext uri="{0D108BD9-81ED-4DB2-BD59-A6C34878D82A}">
                    <a16:rowId xmlns:a16="http://schemas.microsoft.com/office/drawing/2014/main" val="10002"/>
                  </a:ext>
                </a:extLst>
              </a:tr>
              <a:tr h="499959">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6285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Exists expression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If r is a relation with tuples t(1),t(2),…,t(m)</a:t>
            </a:r>
          </a:p>
          <a:p>
            <a:pPr>
              <a:buFont typeface="Wingdings" panose="05000000000000000000" pitchFamily="2" charset="2"/>
              <a:buChar char="Ø"/>
            </a:pPr>
            <a:r>
              <a:rPr lang="en-US" sz="2000" dirty="0"/>
              <a:t>V is a range variable that range over r</a:t>
            </a:r>
          </a:p>
          <a:p>
            <a:pPr>
              <a:buFont typeface="Wingdings" panose="05000000000000000000" pitchFamily="2" charset="2"/>
              <a:buChar char="Ø"/>
            </a:pPr>
            <a:r>
              <a:rPr lang="en-US" sz="2000" dirty="0"/>
              <a:t>P(v) is a Boolean expression in which v occurs as a free variable</a:t>
            </a:r>
          </a:p>
          <a:p>
            <a:pPr>
              <a:buFont typeface="Wingdings" panose="05000000000000000000" pitchFamily="2" charset="2"/>
              <a:buChar char="Ø"/>
            </a:pPr>
            <a:r>
              <a:rPr lang="en-US" sz="2000" dirty="0"/>
              <a:t>Then the expression::: </a:t>
            </a:r>
          </a:p>
          <a:p>
            <a:pPr marL="0" indent="0">
              <a:buNone/>
            </a:pPr>
            <a:r>
              <a:rPr lang="en-US" sz="2000" dirty="0">
                <a:solidFill>
                  <a:srgbClr val="FF0000"/>
                </a:solidFill>
              </a:rPr>
              <a:t>Exists V(p(v)) </a:t>
            </a:r>
            <a:r>
              <a:rPr lang="en-US" sz="2000" dirty="0"/>
              <a:t>is defined to be equivalent to  </a:t>
            </a:r>
            <a:r>
              <a:rPr lang="en-US" sz="2000" dirty="0">
                <a:solidFill>
                  <a:srgbClr val="FF0000"/>
                </a:solidFill>
              </a:rPr>
              <a:t>False or (p(t1) or p(t2) or… or p(tm))</a:t>
            </a:r>
          </a:p>
        </p:txBody>
      </p:sp>
    </p:spTree>
    <p:extLst>
      <p:ext uri="{BB962C8B-B14F-4D97-AF65-F5344CB8AC3E}">
        <p14:creationId xmlns:p14="http://schemas.microsoft.com/office/powerpoint/2010/main" val="151834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7416384"/>
              </p:ext>
            </p:extLst>
          </p:nvPr>
        </p:nvGraphicFramePr>
        <p:xfrm>
          <a:off x="381000" y="1752600"/>
          <a:ext cx="8229600" cy="14833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Marital Status</a:t>
                      </a:r>
                    </a:p>
                  </a:txBody>
                  <a:tcPr/>
                </a:tc>
                <a:tc>
                  <a:txBody>
                    <a:bodyPr/>
                    <a:lstStyle/>
                    <a:p>
                      <a:r>
                        <a:rPr lang="en-US" dirty="0"/>
                        <a:t>Salary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Married</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endParaRPr lang="en-US" dirty="0"/>
                    </a:p>
                  </a:txBody>
                  <a:tcPr/>
                </a:tc>
                <a:tc>
                  <a:txBody>
                    <a:bodyPr/>
                    <a:lstStyle/>
                    <a:p>
                      <a:r>
                        <a:rPr lang="en-US" dirty="0"/>
                        <a:t>15000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dirty="0"/>
                    </a:p>
                  </a:txBody>
                  <a:tcPr/>
                </a:tc>
                <a:tc>
                  <a:txBody>
                    <a:bodyPr/>
                    <a:lstStyle/>
                    <a:p>
                      <a:r>
                        <a:rPr lang="en-US" dirty="0"/>
                        <a:t>Unmarried</a:t>
                      </a:r>
                    </a:p>
                  </a:txBody>
                  <a:tcPr/>
                </a:tc>
                <a:tc>
                  <a:txBody>
                    <a:bodyPr/>
                    <a:lstStyle/>
                    <a:p>
                      <a:r>
                        <a:rPr lang="en-US" dirty="0"/>
                        <a:t>23000</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390832" y="3576935"/>
            <a:ext cx="3581400" cy="1200329"/>
          </a:xfrm>
          <a:prstGeom prst="rect">
            <a:avLst/>
          </a:prstGeom>
          <a:noFill/>
        </p:spPr>
        <p:txBody>
          <a:bodyPr wrap="square" rtlCol="0">
            <a:spAutoFit/>
          </a:bodyPr>
          <a:lstStyle/>
          <a:p>
            <a:r>
              <a:rPr lang="en-US" dirty="0">
                <a:solidFill>
                  <a:srgbClr val="FF0000"/>
                </a:solidFill>
              </a:rPr>
              <a:t>Exists (</a:t>
            </a:r>
            <a:r>
              <a:rPr lang="en-US" dirty="0" err="1">
                <a:solidFill>
                  <a:srgbClr val="FF0000"/>
                </a:solidFill>
              </a:rPr>
              <a:t>Marital_status</a:t>
            </a:r>
            <a:r>
              <a:rPr lang="en-US" dirty="0">
                <a:solidFill>
                  <a:srgbClr val="FF0000"/>
                </a:solidFill>
              </a:rPr>
              <a:t>=Married) </a:t>
            </a:r>
          </a:p>
          <a:p>
            <a:r>
              <a:rPr lang="en-US" dirty="0">
                <a:solidFill>
                  <a:srgbClr val="FF0000"/>
                </a:solidFill>
              </a:rPr>
              <a:t>=f or (t or </a:t>
            </a:r>
            <a:r>
              <a:rPr lang="en-US" dirty="0" err="1">
                <a:solidFill>
                  <a:srgbClr val="FF0000"/>
                </a:solidFill>
              </a:rPr>
              <a:t>unk</a:t>
            </a:r>
            <a:r>
              <a:rPr lang="en-US" dirty="0">
                <a:solidFill>
                  <a:srgbClr val="FF0000"/>
                </a:solidFill>
              </a:rPr>
              <a:t> or f)</a:t>
            </a:r>
          </a:p>
          <a:p>
            <a:r>
              <a:rPr lang="en-US" dirty="0">
                <a:solidFill>
                  <a:srgbClr val="FF0000"/>
                </a:solidFill>
              </a:rPr>
              <a:t>=f or t</a:t>
            </a:r>
          </a:p>
          <a:p>
            <a:r>
              <a:rPr lang="en-US" dirty="0">
                <a:solidFill>
                  <a:srgbClr val="FF0000"/>
                </a:solidFill>
              </a:rPr>
              <a:t>=t</a:t>
            </a:r>
          </a:p>
        </p:txBody>
      </p:sp>
      <p:sp>
        <p:nvSpPr>
          <p:cNvPr id="6" name="TextBox 5"/>
          <p:cNvSpPr txBox="1"/>
          <p:nvPr/>
        </p:nvSpPr>
        <p:spPr>
          <a:xfrm>
            <a:off x="3962400" y="4038600"/>
            <a:ext cx="4419600" cy="1477328"/>
          </a:xfrm>
          <a:prstGeom prst="rect">
            <a:avLst/>
          </a:prstGeom>
          <a:noFill/>
        </p:spPr>
        <p:txBody>
          <a:bodyPr wrap="square" rtlCol="0">
            <a:spAutoFit/>
          </a:bodyPr>
          <a:lstStyle/>
          <a:p>
            <a:r>
              <a:rPr lang="en-US" dirty="0">
                <a:solidFill>
                  <a:srgbClr val="00B050"/>
                </a:solidFill>
              </a:rPr>
              <a:t>Exists (Maybe((</a:t>
            </a:r>
            <a:r>
              <a:rPr lang="en-US" dirty="0" err="1">
                <a:solidFill>
                  <a:srgbClr val="00B050"/>
                </a:solidFill>
              </a:rPr>
              <a:t>Marital_status</a:t>
            </a:r>
            <a:r>
              <a:rPr lang="en-US" dirty="0">
                <a:solidFill>
                  <a:srgbClr val="00B050"/>
                </a:solidFill>
              </a:rPr>
              <a:t>=Married) ))</a:t>
            </a:r>
          </a:p>
          <a:p>
            <a:r>
              <a:rPr lang="en-US" dirty="0">
                <a:solidFill>
                  <a:srgbClr val="00B050"/>
                </a:solidFill>
              </a:rPr>
              <a:t>=f or (maybe(t) or maybe(</a:t>
            </a:r>
            <a:r>
              <a:rPr lang="en-US" dirty="0" err="1">
                <a:solidFill>
                  <a:srgbClr val="00B050"/>
                </a:solidFill>
              </a:rPr>
              <a:t>unk</a:t>
            </a:r>
            <a:r>
              <a:rPr lang="en-US" dirty="0">
                <a:solidFill>
                  <a:srgbClr val="00B050"/>
                </a:solidFill>
              </a:rPr>
              <a:t>) or maybe(f))</a:t>
            </a:r>
          </a:p>
          <a:p>
            <a:r>
              <a:rPr lang="en-US" dirty="0">
                <a:solidFill>
                  <a:srgbClr val="00B050"/>
                </a:solidFill>
              </a:rPr>
              <a:t>=f or (f or t or f)</a:t>
            </a:r>
          </a:p>
          <a:p>
            <a:r>
              <a:rPr lang="en-US" dirty="0">
                <a:solidFill>
                  <a:srgbClr val="00B050"/>
                </a:solidFill>
              </a:rPr>
              <a:t>=f or t</a:t>
            </a:r>
          </a:p>
          <a:p>
            <a:r>
              <a:rPr lang="en-US">
                <a:solidFill>
                  <a:srgbClr val="00B050"/>
                </a:solidFill>
              </a:rPr>
              <a:t>=true</a:t>
            </a:r>
            <a:endParaRPr lang="en-US" dirty="0">
              <a:solidFill>
                <a:srgbClr val="00B050"/>
              </a:solidFill>
            </a:endParaRPr>
          </a:p>
        </p:txBody>
      </p:sp>
    </p:spTree>
    <p:extLst>
      <p:ext uri="{BB962C8B-B14F-4D97-AF65-F5344CB8AC3E}">
        <p14:creationId xmlns:p14="http://schemas.microsoft.com/office/powerpoint/2010/main" val="207519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ForAll</a:t>
            </a:r>
            <a:r>
              <a:rPr lang="en-US" dirty="0"/>
              <a:t> expression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If r is a relation with tuples t(1),t(2),…,t(m)</a:t>
            </a:r>
          </a:p>
          <a:p>
            <a:pPr>
              <a:buFont typeface="Wingdings" panose="05000000000000000000" pitchFamily="2" charset="2"/>
              <a:buChar char="Ø"/>
            </a:pPr>
            <a:r>
              <a:rPr lang="en-US" sz="2000" dirty="0"/>
              <a:t>V is a range variable that range over r</a:t>
            </a:r>
          </a:p>
          <a:p>
            <a:pPr>
              <a:buFont typeface="Wingdings" panose="05000000000000000000" pitchFamily="2" charset="2"/>
              <a:buChar char="Ø"/>
            </a:pPr>
            <a:r>
              <a:rPr lang="en-US" sz="2000" dirty="0"/>
              <a:t>P(v) is a Boolean expression in which v occurs as a free variable</a:t>
            </a:r>
          </a:p>
          <a:p>
            <a:pPr>
              <a:buFont typeface="Wingdings" panose="05000000000000000000" pitchFamily="2" charset="2"/>
              <a:buChar char="Ø"/>
            </a:pPr>
            <a:r>
              <a:rPr lang="en-US" sz="2000" dirty="0"/>
              <a:t>Then the expression::: </a:t>
            </a:r>
          </a:p>
          <a:p>
            <a:pPr marL="0" indent="0">
              <a:buNone/>
            </a:pPr>
            <a:r>
              <a:rPr lang="en-US" sz="2000" dirty="0" err="1">
                <a:solidFill>
                  <a:srgbClr val="FF0000"/>
                </a:solidFill>
              </a:rPr>
              <a:t>ForAll</a:t>
            </a:r>
            <a:r>
              <a:rPr lang="en-US" sz="2000" dirty="0">
                <a:solidFill>
                  <a:srgbClr val="FF0000"/>
                </a:solidFill>
              </a:rPr>
              <a:t> V(p(v)) </a:t>
            </a:r>
            <a:r>
              <a:rPr lang="en-US" sz="2000" dirty="0"/>
              <a:t>is defined to be equivalent to  </a:t>
            </a:r>
            <a:r>
              <a:rPr lang="en-US" sz="2000" dirty="0">
                <a:solidFill>
                  <a:srgbClr val="FF0000"/>
                </a:solidFill>
              </a:rPr>
              <a:t>true and (p(t1) and p(t2) and… and p(tm))</a:t>
            </a:r>
          </a:p>
        </p:txBody>
      </p:sp>
    </p:spTree>
    <p:extLst>
      <p:ext uri="{BB962C8B-B14F-4D97-AF65-F5344CB8AC3E}">
        <p14:creationId xmlns:p14="http://schemas.microsoft.com/office/powerpoint/2010/main" val="2020785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9388710"/>
              </p:ext>
            </p:extLst>
          </p:nvPr>
        </p:nvGraphicFramePr>
        <p:xfrm>
          <a:off x="381000" y="1752600"/>
          <a:ext cx="8229600" cy="14833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Marital Status</a:t>
                      </a:r>
                    </a:p>
                  </a:txBody>
                  <a:tcPr/>
                </a:tc>
                <a:tc>
                  <a:txBody>
                    <a:bodyPr/>
                    <a:lstStyle/>
                    <a:p>
                      <a:r>
                        <a:rPr lang="en-US" dirty="0"/>
                        <a:t>Salary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Married</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endParaRPr lang="en-US" dirty="0"/>
                    </a:p>
                  </a:txBody>
                  <a:tcPr/>
                </a:tc>
                <a:tc>
                  <a:txBody>
                    <a:bodyPr/>
                    <a:lstStyle/>
                    <a:p>
                      <a:r>
                        <a:rPr lang="en-US" dirty="0"/>
                        <a:t>15000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dirty="0"/>
                    </a:p>
                  </a:txBody>
                  <a:tcPr/>
                </a:tc>
                <a:tc>
                  <a:txBody>
                    <a:bodyPr/>
                    <a:lstStyle/>
                    <a:p>
                      <a:r>
                        <a:rPr lang="en-US" dirty="0"/>
                        <a:t>Unmarried</a:t>
                      </a:r>
                    </a:p>
                  </a:txBody>
                  <a:tcPr/>
                </a:tc>
                <a:tc>
                  <a:txBody>
                    <a:bodyPr/>
                    <a:lstStyle/>
                    <a:p>
                      <a:r>
                        <a:rPr lang="en-US" dirty="0"/>
                        <a:t>23000</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762000" y="3886200"/>
            <a:ext cx="6096000" cy="1200329"/>
          </a:xfrm>
          <a:prstGeom prst="rect">
            <a:avLst/>
          </a:prstGeom>
          <a:noFill/>
        </p:spPr>
        <p:txBody>
          <a:bodyPr wrap="square" rtlCol="0">
            <a:spAutoFit/>
          </a:bodyPr>
          <a:lstStyle/>
          <a:p>
            <a:r>
              <a:rPr lang="en-US" dirty="0" err="1"/>
              <a:t>Forall</a:t>
            </a:r>
            <a:r>
              <a:rPr lang="en-US" dirty="0"/>
              <a:t> (</a:t>
            </a:r>
            <a:r>
              <a:rPr lang="en-US" dirty="0" err="1"/>
              <a:t>Marital_status</a:t>
            </a:r>
            <a:r>
              <a:rPr lang="en-US" dirty="0"/>
              <a:t>=Married) </a:t>
            </a:r>
            <a:endParaRPr lang="en-US" dirty="0">
              <a:solidFill>
                <a:srgbClr val="FF0000"/>
              </a:solidFill>
            </a:endParaRPr>
          </a:p>
          <a:p>
            <a:r>
              <a:rPr lang="en-US" dirty="0"/>
              <a:t>=t and (t and </a:t>
            </a:r>
            <a:r>
              <a:rPr lang="en-US" dirty="0" err="1"/>
              <a:t>unk</a:t>
            </a:r>
            <a:r>
              <a:rPr lang="en-US" dirty="0"/>
              <a:t> and f)</a:t>
            </a:r>
          </a:p>
          <a:p>
            <a:r>
              <a:rPr lang="en-US" dirty="0"/>
              <a:t>=t and f</a:t>
            </a:r>
          </a:p>
          <a:p>
            <a:r>
              <a:rPr lang="en-US" dirty="0"/>
              <a:t>=f</a:t>
            </a:r>
          </a:p>
        </p:txBody>
      </p:sp>
    </p:spTree>
    <p:extLst>
      <p:ext uri="{BB962C8B-B14F-4D97-AF65-F5344CB8AC3E}">
        <p14:creationId xmlns:p14="http://schemas.microsoft.com/office/powerpoint/2010/main" val="2064078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IS_UNK operator</a:t>
            </a:r>
          </a:p>
        </p:txBody>
      </p:sp>
      <p:sp>
        <p:nvSpPr>
          <p:cNvPr id="3" name="Content Placeholder 2"/>
          <p:cNvSpPr>
            <a:spLocks noGrp="1"/>
          </p:cNvSpPr>
          <p:nvPr>
            <p:ph idx="1"/>
          </p:nvPr>
        </p:nvSpPr>
        <p:spPr/>
        <p:txBody>
          <a:bodyPr>
            <a:normAutofit/>
          </a:bodyPr>
          <a:lstStyle/>
          <a:p>
            <a:pPr marL="0" indent="0">
              <a:buNone/>
            </a:pPr>
            <a:r>
              <a:rPr lang="en-US" sz="2000" dirty="0"/>
              <a:t>It takes a single scaler operand and returns  true if that operand evaluates to </a:t>
            </a:r>
            <a:r>
              <a:rPr lang="en-US" sz="2000" dirty="0" err="1"/>
              <a:t>unk</a:t>
            </a:r>
            <a:r>
              <a:rPr lang="en-US" sz="2000" dirty="0"/>
              <a:t> otherwise false</a:t>
            </a:r>
          </a:p>
        </p:txBody>
      </p:sp>
      <p:graphicFrame>
        <p:nvGraphicFramePr>
          <p:cNvPr id="4" name="Content Placeholder 3"/>
          <p:cNvGraphicFramePr>
            <a:graphicFrameLocks/>
          </p:cNvGraphicFramePr>
          <p:nvPr>
            <p:extLst>
              <p:ext uri="{D42A27DB-BD31-4B8C-83A1-F6EECF244321}">
                <p14:modId xmlns:p14="http://schemas.microsoft.com/office/powerpoint/2010/main" val="1003630684"/>
              </p:ext>
            </p:extLst>
          </p:nvPr>
        </p:nvGraphicFramePr>
        <p:xfrm>
          <a:off x="533400" y="2362200"/>
          <a:ext cx="8229600" cy="14833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Marital Status</a:t>
                      </a:r>
                    </a:p>
                  </a:txBody>
                  <a:tcPr/>
                </a:tc>
                <a:tc>
                  <a:txBody>
                    <a:bodyPr/>
                    <a:lstStyle/>
                    <a:p>
                      <a:r>
                        <a:rPr lang="en-US" dirty="0"/>
                        <a:t>Salary</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Married</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endParaRPr lang="en-US" dirty="0"/>
                    </a:p>
                  </a:txBody>
                  <a:tcPr/>
                </a:tc>
                <a:tc>
                  <a:txBody>
                    <a:bodyPr/>
                    <a:lstStyle/>
                    <a:p>
                      <a:r>
                        <a:rPr lang="en-US" dirty="0"/>
                        <a:t>15000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endParaRPr lang="en-US" dirty="0"/>
                    </a:p>
                  </a:txBody>
                  <a:tcPr/>
                </a:tc>
                <a:tc>
                  <a:txBody>
                    <a:bodyPr/>
                    <a:lstStyle/>
                    <a:p>
                      <a:r>
                        <a:rPr lang="en-US" dirty="0"/>
                        <a:t>Unmarried</a:t>
                      </a:r>
                    </a:p>
                  </a:txBody>
                  <a:tcPr/>
                </a:tc>
                <a:tc>
                  <a:txBody>
                    <a:bodyPr/>
                    <a:lstStyle/>
                    <a:p>
                      <a:r>
                        <a:rPr lang="en-US" dirty="0"/>
                        <a:t>23000</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09600" y="4114800"/>
            <a:ext cx="3429000" cy="923330"/>
          </a:xfrm>
          <a:prstGeom prst="rect">
            <a:avLst/>
          </a:prstGeom>
          <a:noFill/>
        </p:spPr>
        <p:txBody>
          <a:bodyPr wrap="square" rtlCol="0">
            <a:spAutoFit/>
          </a:bodyPr>
          <a:lstStyle/>
          <a:p>
            <a:r>
              <a:rPr lang="en-US" dirty="0">
                <a:solidFill>
                  <a:srgbClr val="FF0000"/>
                </a:solidFill>
              </a:rPr>
              <a:t>Exists (IS_UNK(name)</a:t>
            </a:r>
          </a:p>
          <a:p>
            <a:r>
              <a:rPr lang="en-US" dirty="0">
                <a:solidFill>
                  <a:srgbClr val="FF0000"/>
                </a:solidFill>
              </a:rPr>
              <a:t>=f or (f or f or t)</a:t>
            </a:r>
          </a:p>
          <a:p>
            <a:r>
              <a:rPr lang="en-US" dirty="0">
                <a:solidFill>
                  <a:srgbClr val="FF0000"/>
                </a:solidFill>
              </a:rPr>
              <a:t>=t</a:t>
            </a:r>
          </a:p>
        </p:txBody>
      </p:sp>
      <p:sp>
        <p:nvSpPr>
          <p:cNvPr id="6" name="TextBox 5"/>
          <p:cNvSpPr txBox="1"/>
          <p:nvPr/>
        </p:nvSpPr>
        <p:spPr>
          <a:xfrm>
            <a:off x="4343400" y="4267200"/>
            <a:ext cx="3429000" cy="923330"/>
          </a:xfrm>
          <a:prstGeom prst="rect">
            <a:avLst/>
          </a:prstGeom>
          <a:noFill/>
        </p:spPr>
        <p:txBody>
          <a:bodyPr wrap="square" rtlCol="0">
            <a:spAutoFit/>
          </a:bodyPr>
          <a:lstStyle/>
          <a:p>
            <a:r>
              <a:rPr lang="en-US" dirty="0" err="1">
                <a:solidFill>
                  <a:srgbClr val="00B050"/>
                </a:solidFill>
              </a:rPr>
              <a:t>Forall</a:t>
            </a:r>
            <a:r>
              <a:rPr lang="en-US" dirty="0">
                <a:solidFill>
                  <a:srgbClr val="00B050"/>
                </a:solidFill>
              </a:rPr>
              <a:t>(IS_UNK(name)</a:t>
            </a:r>
          </a:p>
          <a:p>
            <a:r>
              <a:rPr lang="en-US" dirty="0">
                <a:solidFill>
                  <a:srgbClr val="00B050"/>
                </a:solidFill>
              </a:rPr>
              <a:t>=t and (f and f and t)</a:t>
            </a:r>
          </a:p>
          <a:p>
            <a:r>
              <a:rPr lang="en-US" dirty="0">
                <a:solidFill>
                  <a:srgbClr val="00B050"/>
                </a:solidFill>
              </a:rPr>
              <a:t>=f</a:t>
            </a:r>
          </a:p>
        </p:txBody>
      </p:sp>
    </p:spTree>
    <p:extLst>
      <p:ext uri="{BB962C8B-B14F-4D97-AF65-F5344CB8AC3E}">
        <p14:creationId xmlns:p14="http://schemas.microsoft.com/office/powerpoint/2010/main" val="2986868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IF_UNK operator</a:t>
            </a:r>
          </a:p>
        </p:txBody>
      </p:sp>
      <p:sp>
        <p:nvSpPr>
          <p:cNvPr id="3" name="Content Placeholder 2"/>
          <p:cNvSpPr>
            <a:spLocks noGrp="1"/>
          </p:cNvSpPr>
          <p:nvPr>
            <p:ph idx="1"/>
          </p:nvPr>
        </p:nvSpPr>
        <p:spPr/>
        <p:txBody>
          <a:bodyPr>
            <a:normAutofit/>
          </a:bodyPr>
          <a:lstStyle/>
          <a:p>
            <a:pPr marL="0" indent="0">
              <a:buNone/>
            </a:pPr>
            <a:r>
              <a:rPr lang="en-US" sz="2000" dirty="0"/>
              <a:t>IF_UNK operator takes 2 scaler operands and return the value of 1</a:t>
            </a:r>
            <a:r>
              <a:rPr lang="en-US" sz="2000" baseline="30000" dirty="0"/>
              <a:t>st</a:t>
            </a:r>
            <a:r>
              <a:rPr lang="en-US" sz="2000" dirty="0"/>
              <a:t> operand unless that operand evaluates to </a:t>
            </a:r>
            <a:r>
              <a:rPr lang="en-US" sz="2000" dirty="0" err="1"/>
              <a:t>unk</a:t>
            </a:r>
            <a:endParaRPr lang="en-US" sz="2000" dirty="0"/>
          </a:p>
          <a:p>
            <a:pPr marL="0" indent="0">
              <a:buNone/>
            </a:pPr>
            <a:r>
              <a:rPr lang="en-US" sz="2000" dirty="0"/>
              <a:t>IF_UNK(exp1,exp2)= IF_UNK(exp1) then return exp2 else exp1;</a:t>
            </a:r>
          </a:p>
          <a:p>
            <a:pPr marL="0" indent="0">
              <a:buNone/>
            </a:pPr>
            <a:r>
              <a:rPr lang="en-US" sz="2000" dirty="0"/>
              <a:t>Note: exp1 &amp; exp2 must be of same type</a:t>
            </a:r>
          </a:p>
          <a:p>
            <a:pPr marL="0" indent="0">
              <a:buNone/>
            </a:pPr>
            <a:r>
              <a:rPr lang="en-US" sz="2000" dirty="0"/>
              <a:t>Example:::: IF_UNK k(</a:t>
            </a:r>
            <a:r>
              <a:rPr lang="en-US" sz="2000" dirty="0" err="1"/>
              <a:t>name,’no</a:t>
            </a:r>
            <a:r>
              <a:rPr lang="en-US" sz="2000" dirty="0"/>
              <a:t> name’)</a:t>
            </a:r>
          </a:p>
          <a:p>
            <a:pPr marL="0" indent="0">
              <a:buNone/>
            </a:pPr>
            <a:r>
              <a:rPr lang="en-US" sz="2000" dirty="0"/>
              <a:t>Whenever name is unknown ‘no name’ will be the default value</a:t>
            </a:r>
          </a:p>
        </p:txBody>
      </p:sp>
    </p:spTree>
    <p:extLst>
      <p:ext uri="{BB962C8B-B14F-4D97-AF65-F5344CB8AC3E}">
        <p14:creationId xmlns:p14="http://schemas.microsoft.com/office/powerpoint/2010/main" val="2319902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UNK== </a:t>
            </a:r>
            <a:r>
              <a:rPr lang="en-US" dirty="0" err="1"/>
              <a:t>unk</a:t>
            </a:r>
            <a:r>
              <a:rPr lang="en-US" dirty="0"/>
              <a:t> ?</a:t>
            </a:r>
          </a:p>
        </p:txBody>
      </p:sp>
      <p:sp>
        <p:nvSpPr>
          <p:cNvPr id="3" name="Content Placeholder 2"/>
          <p:cNvSpPr>
            <a:spLocks noGrp="1"/>
          </p:cNvSpPr>
          <p:nvPr>
            <p:ph idx="1"/>
          </p:nvPr>
        </p:nvSpPr>
        <p:spPr/>
        <p:txBody>
          <a:bodyPr>
            <a:normAutofit/>
          </a:bodyPr>
          <a:lstStyle/>
          <a:p>
            <a:pPr marL="0" indent="0">
              <a:buNone/>
            </a:pPr>
            <a:r>
              <a:rPr lang="en-US" sz="2000" dirty="0"/>
              <a:t>UNK= the value unknown</a:t>
            </a:r>
          </a:p>
          <a:p>
            <a:pPr marL="0" indent="0">
              <a:buNone/>
            </a:pPr>
            <a:r>
              <a:rPr lang="en-US" sz="2000" dirty="0" err="1"/>
              <a:t>unk</a:t>
            </a:r>
            <a:r>
              <a:rPr lang="en-US" sz="2000" dirty="0"/>
              <a:t>=the unknown truth value</a:t>
            </a:r>
          </a:p>
          <a:p>
            <a:pPr marL="0" indent="0">
              <a:buNone/>
            </a:pPr>
            <a:r>
              <a:rPr lang="en-US" sz="2000" dirty="0"/>
              <a:t>X is a </a:t>
            </a:r>
            <a:r>
              <a:rPr lang="en-US" sz="2000" dirty="0" err="1"/>
              <a:t>boolean</a:t>
            </a:r>
            <a:r>
              <a:rPr lang="en-US" sz="2000" dirty="0"/>
              <a:t> variable can have values like true, false or </a:t>
            </a:r>
            <a:r>
              <a:rPr lang="en-US" sz="2000" dirty="0" err="1"/>
              <a:t>unk</a:t>
            </a:r>
            <a:r>
              <a:rPr lang="en-US" sz="2000" dirty="0"/>
              <a:t>.</a:t>
            </a:r>
          </a:p>
          <a:p>
            <a:pPr marL="0" indent="0">
              <a:buNone/>
            </a:pPr>
            <a:r>
              <a:rPr lang="en-US" sz="2000" dirty="0"/>
              <a:t>“x is </a:t>
            </a:r>
            <a:r>
              <a:rPr lang="en-US" sz="2000" dirty="0" err="1"/>
              <a:t>unk</a:t>
            </a:r>
            <a:r>
              <a:rPr lang="en-US" sz="2000" dirty="0"/>
              <a:t>”= value of x is known to be </a:t>
            </a:r>
            <a:r>
              <a:rPr lang="en-US" sz="2000" dirty="0" err="1"/>
              <a:t>unk</a:t>
            </a:r>
            <a:endParaRPr lang="en-US" sz="2000" dirty="0"/>
          </a:p>
          <a:p>
            <a:pPr marL="0" indent="0">
              <a:buNone/>
            </a:pPr>
            <a:r>
              <a:rPr lang="en-US" sz="2000" dirty="0"/>
              <a:t>“x is UNK”= value of x is not known</a:t>
            </a:r>
          </a:p>
          <a:p>
            <a:pPr marL="0" indent="0">
              <a:buNone/>
            </a:pPr>
            <a:endParaRPr lang="en-US" sz="2000" dirty="0"/>
          </a:p>
        </p:txBody>
      </p:sp>
    </p:spTree>
    <p:extLst>
      <p:ext uri="{BB962C8B-B14F-4D97-AF65-F5344CB8AC3E}">
        <p14:creationId xmlns:p14="http://schemas.microsoft.com/office/powerpoint/2010/main" val="37457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Retrieval/ Update</a:t>
            </a:r>
          </a:p>
        </p:txBody>
      </p:sp>
      <p:sp>
        <p:nvSpPr>
          <p:cNvPr id="3" name="Content Placeholder 2"/>
          <p:cNvSpPr>
            <a:spLocks noGrp="1"/>
          </p:cNvSpPr>
          <p:nvPr>
            <p:ph idx="1"/>
          </p:nvPr>
        </p:nvSpPr>
        <p:spPr/>
        <p:txBody>
          <a:bodyPr vert="horz" lIns="91440" tIns="45720" rIns="91440" bIns="45720" rtlCol="0">
            <a:normAutofit/>
          </a:bodyPr>
          <a:lstStyle/>
          <a:p>
            <a:pPr algn="just">
              <a:buFont typeface="Wingdings" panose="05000000000000000000" pitchFamily="2" charset="2"/>
              <a:buChar char="Ø"/>
            </a:pPr>
            <a:r>
              <a:rPr lang="en-US" sz="2000" dirty="0"/>
              <a:t>This Oracle CREATE VIEW example would create a virtual table based on the result set of the SELECT statement. You can now query the Oracle VIEW as follows:</a:t>
            </a:r>
          </a:p>
          <a:p>
            <a:pPr marL="0" indent="0" algn="just">
              <a:buNone/>
            </a:pPr>
            <a:r>
              <a:rPr lang="en-IN" sz="2000" dirty="0"/>
              <a:t>		select * from </a:t>
            </a:r>
            <a:r>
              <a:rPr lang="en-IN" sz="2000" dirty="0" err="1"/>
              <a:t>a_view</a:t>
            </a:r>
            <a:r>
              <a:rPr lang="en-IN" sz="2000" dirty="0"/>
              <a:t>;</a:t>
            </a:r>
            <a:endParaRPr lang="en-US" sz="2000" dirty="0"/>
          </a:p>
          <a:p>
            <a:pPr algn="just">
              <a:buFont typeface="Wingdings" panose="05000000000000000000" pitchFamily="2" charset="2"/>
              <a:buChar char="Ø"/>
            </a:pPr>
            <a:r>
              <a:rPr lang="en-US" sz="2000" dirty="0"/>
              <a:t>You can modify the definition of an Oracle VIEW without dropping it by using the Oracle CREATE OR REPLACE VIEW Statement</a:t>
            </a:r>
          </a:p>
          <a:p>
            <a:pPr marL="914400" indent="0" algn="just">
              <a:buNone/>
            </a:pPr>
            <a:r>
              <a:rPr lang="en-US" sz="2000" dirty="0"/>
              <a:t>CREATE OR REPLACE VIEW </a:t>
            </a:r>
            <a:r>
              <a:rPr lang="en-US" sz="2000" dirty="0" err="1"/>
              <a:t>view_name</a:t>
            </a:r>
            <a:r>
              <a:rPr lang="en-US" sz="2000" dirty="0"/>
              <a:t> AS SELECT columns FROM table WHERE conditions;</a:t>
            </a:r>
          </a:p>
          <a:p>
            <a:pPr algn="just">
              <a:buFont typeface="Wingdings" panose="05000000000000000000" pitchFamily="2" charset="2"/>
              <a:buChar char="Ø"/>
            </a:pPr>
            <a:r>
              <a:rPr lang="en-IN" sz="2000" dirty="0"/>
              <a:t>create or replace will update view if view exists, if doesn’t then it creates a view</a:t>
            </a:r>
            <a:endParaRPr lang="en-US" sz="2000" dirty="0"/>
          </a:p>
          <a:p>
            <a:pPr marL="914400" indent="0" algn="just">
              <a:buNone/>
            </a:pPr>
            <a:r>
              <a:rPr lang="en-IN" sz="2000" dirty="0"/>
              <a:t>Example: create or replace view a_view1 as select </a:t>
            </a:r>
            <a:r>
              <a:rPr lang="en-IN" sz="2000" dirty="0" err="1"/>
              <a:t>sid</a:t>
            </a:r>
            <a:r>
              <a:rPr lang="en-IN" sz="2000" dirty="0"/>
              <a:t> from </a:t>
            </a:r>
            <a:r>
              <a:rPr lang="en-IN" sz="2000" dirty="0" err="1"/>
              <a:t>a_student</a:t>
            </a:r>
            <a:r>
              <a:rPr lang="en-IN" sz="2000" dirty="0"/>
              <a:t> where </a:t>
            </a:r>
            <a:r>
              <a:rPr lang="en-IN" sz="2000" dirty="0" err="1"/>
              <a:t>sid</a:t>
            </a:r>
            <a:r>
              <a:rPr lang="en-IN" sz="2000" dirty="0"/>
              <a:t>&gt;=102;</a:t>
            </a:r>
            <a:endParaRPr lang="en-US" sz="2000" dirty="0"/>
          </a:p>
          <a:p>
            <a:pPr>
              <a:buFont typeface="Wingdings" panose="05000000000000000000" pitchFamily="2" charset="2"/>
              <a:buChar char="Ø"/>
            </a:pPr>
            <a:endParaRPr lang="en-US" sz="2000" dirty="0"/>
          </a:p>
          <a:p>
            <a:pPr marL="0" indent="0">
              <a:buNone/>
            </a:pPr>
            <a:endParaRPr lang="en-US" sz="2000" dirty="0"/>
          </a:p>
        </p:txBody>
      </p:sp>
    </p:spTree>
    <p:extLst>
      <p:ext uri="{BB962C8B-B14F-4D97-AF65-F5344CB8AC3E}">
        <p14:creationId xmlns:p14="http://schemas.microsoft.com/office/powerpoint/2010/main" val="3110018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Example1</a:t>
            </a:r>
          </a:p>
        </p:txBody>
      </p:sp>
      <p:graphicFrame>
        <p:nvGraphicFramePr>
          <p:cNvPr id="4" name="Table 3"/>
          <p:cNvGraphicFramePr>
            <a:graphicFrameLocks noGrp="1"/>
          </p:cNvGraphicFramePr>
          <p:nvPr>
            <p:extLst>
              <p:ext uri="{D42A27DB-BD31-4B8C-83A1-F6EECF244321}">
                <p14:modId xmlns:p14="http://schemas.microsoft.com/office/powerpoint/2010/main" val="2751013903"/>
              </p:ext>
            </p:extLst>
          </p:nvPr>
        </p:nvGraphicFramePr>
        <p:xfrm>
          <a:off x="685800" y="1752600"/>
          <a:ext cx="4159252" cy="2523744"/>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20000"/>
                    </a:ext>
                  </a:extLst>
                </a:gridCol>
                <a:gridCol w="1165226">
                  <a:extLst>
                    <a:ext uri="{9D8B030D-6E8A-4147-A177-3AD203B41FA5}">
                      <a16:colId xmlns:a16="http://schemas.microsoft.com/office/drawing/2014/main" val="20001"/>
                    </a:ext>
                  </a:extLst>
                </a:gridCol>
                <a:gridCol w="1039813">
                  <a:extLst>
                    <a:ext uri="{9D8B030D-6E8A-4147-A177-3AD203B41FA5}">
                      <a16:colId xmlns:a16="http://schemas.microsoft.com/office/drawing/2014/main" val="20002"/>
                    </a:ext>
                  </a:extLst>
                </a:gridCol>
                <a:gridCol w="1039813">
                  <a:extLst>
                    <a:ext uri="{9D8B030D-6E8A-4147-A177-3AD203B41FA5}">
                      <a16:colId xmlns:a16="http://schemas.microsoft.com/office/drawing/2014/main" val="20003"/>
                    </a:ext>
                  </a:extLst>
                </a:gridCol>
              </a:tblGrid>
              <a:tr h="425316">
                <a:tc>
                  <a:txBody>
                    <a:bodyPr/>
                    <a:lstStyle/>
                    <a:p>
                      <a:pPr marL="0" marR="0" algn="ctr">
                        <a:lnSpc>
                          <a:spcPct val="115000"/>
                        </a:lnSpc>
                        <a:spcBef>
                          <a:spcPts val="0"/>
                        </a:spcBef>
                        <a:spcAft>
                          <a:spcPts val="0"/>
                        </a:spcAft>
                      </a:pPr>
                      <a:r>
                        <a:rPr lang="en-US" sz="1600" dirty="0">
                          <a:effectLst/>
                        </a:rPr>
                        <a:t>STU_ID</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STU_NAME</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SCHOLARSHIP_AMOUNT</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ELECTIVE_SUBJECT</a:t>
                      </a:r>
                      <a:endParaRPr lang="en-US" sz="160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277819">
                <a:tc>
                  <a:txBody>
                    <a:bodyPr/>
                    <a:lstStyle/>
                    <a:p>
                      <a:pPr marL="0" marR="0" algn="ctr">
                        <a:lnSpc>
                          <a:spcPct val="115000"/>
                        </a:lnSpc>
                        <a:spcBef>
                          <a:spcPts val="0"/>
                        </a:spcBef>
                        <a:spcAft>
                          <a:spcPts val="0"/>
                        </a:spcAft>
                      </a:pPr>
                      <a:r>
                        <a:rPr lang="en-US" sz="1600">
                          <a:effectLst/>
                        </a:rPr>
                        <a:t>1</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Calibri"/>
                          <a:ea typeface="Times New Roman"/>
                          <a:cs typeface="Times New Roman"/>
                        </a:rPr>
                        <a:t>Samantha</a:t>
                      </a:r>
                    </a:p>
                  </a:txBody>
                  <a:tcPr marL="68580" marR="68580" marT="0" marB="0"/>
                </a:tc>
                <a:tc>
                  <a:txBody>
                    <a:bodyPr/>
                    <a:lstStyle/>
                    <a:p>
                      <a:pPr marL="0" marR="0" algn="ctr">
                        <a:lnSpc>
                          <a:spcPct val="115000"/>
                        </a:lnSpc>
                        <a:spcBef>
                          <a:spcPts val="0"/>
                        </a:spcBef>
                        <a:spcAft>
                          <a:spcPts val="0"/>
                        </a:spcAft>
                      </a:pPr>
                      <a:r>
                        <a:rPr lang="en-US" sz="1600" dirty="0">
                          <a:effectLst/>
                        </a:rPr>
                        <a:t>2000</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WT</a:t>
                      </a:r>
                      <a:endParaRPr lang="en-US" sz="160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277819">
                <a:tc>
                  <a:txBody>
                    <a:bodyPr/>
                    <a:lstStyle/>
                    <a:p>
                      <a:pPr marL="0" marR="0" algn="ctr">
                        <a:lnSpc>
                          <a:spcPct val="115000"/>
                        </a:lnSpc>
                        <a:spcBef>
                          <a:spcPts val="0"/>
                        </a:spcBef>
                        <a:spcAft>
                          <a:spcPts val="0"/>
                        </a:spcAft>
                      </a:pPr>
                      <a:r>
                        <a:rPr lang="en-US" sz="1600">
                          <a:effectLst/>
                        </a:rPr>
                        <a:t>2</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n-lt"/>
                          <a:ea typeface="+mn-ea"/>
                          <a:cs typeface="+mn-cs"/>
                        </a:rPr>
                        <a:t>Smith</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.NET</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277819">
                <a:tc>
                  <a:txBody>
                    <a:bodyPr/>
                    <a:lstStyle/>
                    <a:p>
                      <a:pPr marL="0" marR="0" algn="ctr">
                        <a:lnSpc>
                          <a:spcPct val="115000"/>
                        </a:lnSpc>
                        <a:spcBef>
                          <a:spcPts val="0"/>
                        </a:spcBef>
                        <a:spcAft>
                          <a:spcPts val="0"/>
                        </a:spcAft>
                      </a:pPr>
                      <a:r>
                        <a:rPr lang="en-US" sz="1600">
                          <a:effectLst/>
                        </a:rPr>
                        <a:t>3</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n-lt"/>
                          <a:ea typeface="+mn-ea"/>
                          <a:cs typeface="+mn-cs"/>
                        </a:rPr>
                        <a:t>David</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2000</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.NET</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277819">
                <a:tc>
                  <a:txBody>
                    <a:bodyPr/>
                    <a:lstStyle/>
                    <a:p>
                      <a:pPr marL="0" marR="0" algn="ctr">
                        <a:lnSpc>
                          <a:spcPct val="115000"/>
                        </a:lnSpc>
                        <a:spcBef>
                          <a:spcPts val="0"/>
                        </a:spcBef>
                        <a:spcAft>
                          <a:spcPts val="0"/>
                        </a:spcAft>
                      </a:pPr>
                      <a:r>
                        <a:rPr lang="en-US" sz="1600">
                          <a:effectLst/>
                        </a:rPr>
                        <a:t>4</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WT</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277819">
                <a:tc>
                  <a:txBody>
                    <a:bodyPr/>
                    <a:lstStyle/>
                    <a:p>
                      <a:pPr marL="0" marR="0" algn="ctr">
                        <a:lnSpc>
                          <a:spcPct val="115000"/>
                        </a:lnSpc>
                        <a:spcBef>
                          <a:spcPts val="0"/>
                        </a:spcBef>
                        <a:spcAft>
                          <a:spcPts val="0"/>
                        </a:spcAft>
                      </a:pPr>
                      <a:r>
                        <a:rPr lang="en-US" sz="1600">
                          <a:effectLst/>
                        </a:rPr>
                        <a:t>5</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mn-lt"/>
                          <a:ea typeface="+mn-ea"/>
                          <a:cs typeface="+mn-cs"/>
                        </a:rPr>
                        <a:t>Jennifer</a:t>
                      </a:r>
                      <a:endParaRPr lang="en-US" sz="1600" dirty="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 </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277819">
                <a:tc>
                  <a:txBody>
                    <a:bodyPr/>
                    <a:lstStyle/>
                    <a:p>
                      <a:pPr marL="0" marR="0" algn="ctr">
                        <a:lnSpc>
                          <a:spcPct val="115000"/>
                        </a:lnSpc>
                        <a:spcBef>
                          <a:spcPts val="0"/>
                        </a:spcBef>
                        <a:spcAft>
                          <a:spcPts val="0"/>
                        </a:spcAft>
                      </a:pPr>
                      <a:r>
                        <a:rPr lang="en-US" sz="1600">
                          <a:effectLst/>
                        </a:rPr>
                        <a:t>6</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 </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2000</a:t>
                      </a:r>
                      <a:endParaRPr lang="en-US" sz="1600">
                        <a:effectLst/>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.NET</a:t>
                      </a:r>
                      <a:endParaRPr lang="en-US" sz="16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5" name="Rectangle 4"/>
          <p:cNvSpPr/>
          <p:nvPr/>
        </p:nvSpPr>
        <p:spPr>
          <a:xfrm>
            <a:off x="838200" y="4648200"/>
            <a:ext cx="6934200" cy="1477328"/>
          </a:xfrm>
          <a:prstGeom prst="rect">
            <a:avLst/>
          </a:prstGeom>
        </p:spPr>
        <p:txBody>
          <a:bodyPr wrap="square">
            <a:spAutoFit/>
          </a:bodyPr>
          <a:lstStyle/>
          <a:p>
            <a:pPr marL="342900" lvl="0" indent="-342900">
              <a:buFont typeface="+mj-lt"/>
              <a:buAutoNum type="arabicPeriod"/>
            </a:pPr>
            <a:r>
              <a:rPr lang="en-US" dirty="0"/>
              <a:t>EXISTS V( V. SCHOLARSHIP_AMOUNT=</a:t>
            </a:r>
            <a:r>
              <a:rPr lang="en-US" dirty="0" err="1"/>
              <a:t>unk</a:t>
            </a:r>
            <a:r>
              <a:rPr lang="en-US" dirty="0"/>
              <a:t>)</a:t>
            </a:r>
          </a:p>
          <a:p>
            <a:pPr marL="342900" lvl="0" indent="-342900">
              <a:buFont typeface="+mj-lt"/>
              <a:buAutoNum type="arabicPeriod"/>
            </a:pPr>
            <a:r>
              <a:rPr lang="en-US" dirty="0"/>
              <a:t>FORALL V( (V.STU_ID!=3) &amp;&amp; (V.ELECTIVE_SUBJECT !=.NET))</a:t>
            </a:r>
          </a:p>
          <a:p>
            <a:pPr marL="342900" lvl="0" indent="-342900">
              <a:buFont typeface="+mj-lt"/>
              <a:buAutoNum type="arabicPeriod"/>
            </a:pPr>
            <a:r>
              <a:rPr lang="en-US" dirty="0"/>
              <a:t>EXISTS V (IS_UNK(V.ELECTIVE_SUBJECT))</a:t>
            </a:r>
          </a:p>
          <a:p>
            <a:pPr marL="342900" lvl="0" indent="-342900">
              <a:buFont typeface="+mj-lt"/>
              <a:buAutoNum type="arabicPeriod"/>
            </a:pPr>
            <a:r>
              <a:rPr lang="en-US" dirty="0"/>
              <a:t>FORALL V(V.STU_ID &lt;10 OR V.STU_ID&gt;=0)</a:t>
            </a:r>
          </a:p>
          <a:p>
            <a:pPr marL="342900" lvl="0" indent="-342900">
              <a:buFont typeface="+mj-lt"/>
              <a:buAutoNum type="arabicPeriod"/>
            </a:pPr>
            <a:r>
              <a:rPr lang="en-US" dirty="0"/>
              <a:t>EXISTS V(MAYBE (IS_UNK(V.STU_NAME)))</a:t>
            </a:r>
          </a:p>
        </p:txBody>
      </p:sp>
    </p:spTree>
    <p:extLst>
      <p:ext uri="{BB962C8B-B14F-4D97-AF65-F5344CB8AC3E}">
        <p14:creationId xmlns:p14="http://schemas.microsoft.com/office/powerpoint/2010/main" val="1692386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Solution1</a:t>
            </a:r>
          </a:p>
        </p:txBody>
      </p:sp>
      <p:sp>
        <p:nvSpPr>
          <p:cNvPr id="3" name="Content Placeholder 2"/>
          <p:cNvSpPr>
            <a:spLocks noGrp="1"/>
          </p:cNvSpPr>
          <p:nvPr>
            <p:ph idx="1"/>
          </p:nvPr>
        </p:nvSpPr>
        <p:spPr/>
        <p:txBody>
          <a:bodyPr>
            <a:normAutofit fontScale="92500"/>
          </a:bodyPr>
          <a:lstStyle/>
          <a:p>
            <a:pPr marL="514350" lvl="0" indent="-514350">
              <a:buFont typeface="+mj-lt"/>
              <a:buAutoNum type="arabicPeriod"/>
            </a:pPr>
            <a:r>
              <a:rPr lang="en-US" sz="2200" dirty="0"/>
              <a:t>EXISTS V( V. SCHOLARSHIP_AMOUNT=</a:t>
            </a:r>
            <a:r>
              <a:rPr lang="en-US" sz="2200" dirty="0" err="1"/>
              <a:t>unk</a:t>
            </a:r>
            <a:r>
              <a:rPr lang="en-US" sz="2200" dirty="0"/>
              <a:t>)= F 0R (F OR T OR F OR T OR T OR F)=T</a:t>
            </a:r>
          </a:p>
          <a:p>
            <a:pPr marL="514350" lvl="0" indent="-514350">
              <a:buFont typeface="+mj-lt"/>
              <a:buAutoNum type="arabicPeriod"/>
            </a:pPr>
            <a:r>
              <a:rPr lang="en-US" sz="2200" dirty="0"/>
              <a:t>FORALL V( (V.STU_ID!=3) &amp;&amp; (V.ELECTIVE_SUBJECT !=.NET))= T AND ((T AND T) AND (T AND F) AND (F AND F) AND (T AND T ) AND (T AND UNK ) AND (T AND F ))= T AND T AND F AND F AND T AND UNK AND F =F</a:t>
            </a:r>
          </a:p>
          <a:p>
            <a:pPr marL="514350" lvl="0" indent="-514350">
              <a:buFont typeface="+mj-lt"/>
              <a:buAutoNum type="arabicPeriod"/>
            </a:pPr>
            <a:r>
              <a:rPr lang="en-US" sz="2200" dirty="0"/>
              <a:t>EXISTS V (IS_UNK(V.ELECTIVE_SUBJECT))=F OR F OR F OR F OR F OR T OR F =T</a:t>
            </a:r>
          </a:p>
          <a:p>
            <a:pPr marL="514350" lvl="0" indent="-514350">
              <a:buFont typeface="+mj-lt"/>
              <a:buAutoNum type="arabicPeriod"/>
            </a:pPr>
            <a:r>
              <a:rPr lang="en-US" sz="2200" dirty="0"/>
              <a:t>FORALL V(V.STU_ID &lt;10 OR V.STU_ID&gt;=0)= T AND ((T  OR T)AND (T  OR T) AND (T  OR T) AND (T  OR T) AND (T  OR T) AND (T  OR T))=T AND T AND T AND T AND T AND T AND T =T</a:t>
            </a:r>
          </a:p>
          <a:p>
            <a:pPr marL="514350" lvl="0" indent="-514350">
              <a:buFont typeface="+mj-lt"/>
              <a:buAutoNum type="arabicPeriod"/>
            </a:pPr>
            <a:r>
              <a:rPr lang="en-US" sz="2200" dirty="0"/>
              <a:t>EXISTS V(MAYBE (IS_UNK(V.STU_NAME)))=F OR (MB(F) OR MB(F) OR MB(F) OR MB(T) OR MB(F) OR MB(T))=F OR F OR F OR F OR F OR F OR F =F</a:t>
            </a:r>
          </a:p>
          <a:p>
            <a:endParaRPr lang="en-US" dirty="0"/>
          </a:p>
        </p:txBody>
      </p:sp>
    </p:spTree>
    <p:extLst>
      <p:ext uri="{BB962C8B-B14F-4D97-AF65-F5344CB8AC3E}">
        <p14:creationId xmlns:p14="http://schemas.microsoft.com/office/powerpoint/2010/main" val="2146339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a:t>
            </a:r>
          </a:p>
        </p:txBody>
      </p:sp>
      <p:graphicFrame>
        <p:nvGraphicFramePr>
          <p:cNvPr id="4" name="Table 3"/>
          <p:cNvGraphicFramePr>
            <a:graphicFrameLocks noGrp="1"/>
          </p:cNvGraphicFramePr>
          <p:nvPr>
            <p:extLst>
              <p:ext uri="{D42A27DB-BD31-4B8C-83A1-F6EECF244321}">
                <p14:modId xmlns:p14="http://schemas.microsoft.com/office/powerpoint/2010/main" val="675161794"/>
              </p:ext>
            </p:extLst>
          </p:nvPr>
        </p:nvGraphicFramePr>
        <p:xfrm>
          <a:off x="668594" y="1703644"/>
          <a:ext cx="6080760" cy="1371600"/>
        </p:xfrm>
        <a:graphic>
          <a:graphicData uri="http://schemas.openxmlformats.org/drawingml/2006/table">
            <a:tbl>
              <a:tblPr>
                <a:tableStyleId>{69CF1AB2-1976-4502-BF36-3FF5EA218861}</a:tableStyleId>
              </a:tblPr>
              <a:tblGrid>
                <a:gridCol w="128778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287780">
                  <a:extLst>
                    <a:ext uri="{9D8B030D-6E8A-4147-A177-3AD203B41FA5}">
                      <a16:colId xmlns:a16="http://schemas.microsoft.com/office/drawing/2014/main" val="20003"/>
                    </a:ext>
                  </a:extLst>
                </a:gridCol>
              </a:tblGrid>
              <a:tr h="0">
                <a:tc>
                  <a:txBody>
                    <a:bodyPr/>
                    <a:lstStyle/>
                    <a:p>
                      <a:r>
                        <a:rPr lang="en-US">
                          <a:effectLst/>
                        </a:rPr>
                        <a:t>Branch_Id</a:t>
                      </a:r>
                      <a:endParaRPr lang="en-US">
                        <a:effectLst/>
                        <a:latin typeface="arial"/>
                      </a:endParaRPr>
                    </a:p>
                  </a:txBody>
                  <a:tcPr marL="68580" marR="68580" marT="0" marB="0"/>
                </a:tc>
                <a:tc>
                  <a:txBody>
                    <a:bodyPr/>
                    <a:lstStyle/>
                    <a:p>
                      <a:r>
                        <a:rPr lang="en-US">
                          <a:effectLst/>
                        </a:rPr>
                        <a:t>Branch_Name</a:t>
                      </a:r>
                      <a:endParaRPr lang="en-US">
                        <a:effectLst/>
                        <a:latin typeface="arial"/>
                      </a:endParaRPr>
                    </a:p>
                  </a:txBody>
                  <a:tcPr marL="68580" marR="68580" marT="0" marB="0"/>
                </a:tc>
                <a:tc>
                  <a:txBody>
                    <a:bodyPr/>
                    <a:lstStyle/>
                    <a:p>
                      <a:r>
                        <a:rPr lang="en-US">
                          <a:effectLst/>
                        </a:rPr>
                        <a:t>City</a:t>
                      </a:r>
                      <a:endParaRPr lang="en-US">
                        <a:effectLst/>
                        <a:latin typeface="arial"/>
                      </a:endParaRPr>
                    </a:p>
                  </a:txBody>
                  <a:tcPr marL="68580" marR="68580" marT="0" marB="0"/>
                </a:tc>
                <a:tc>
                  <a:txBody>
                    <a:bodyPr/>
                    <a:lstStyle/>
                    <a:p>
                      <a:r>
                        <a:rPr lang="en-US">
                          <a:effectLst/>
                        </a:rPr>
                        <a:t>Emp_Head</a:t>
                      </a:r>
                      <a:endParaRPr lang="en-US">
                        <a:effectLst/>
                        <a:latin typeface="arial"/>
                      </a:endParaRPr>
                    </a:p>
                  </a:txBody>
                  <a:tcPr marL="68580" marR="68580" marT="0" marB="0"/>
                </a:tc>
                <a:extLst>
                  <a:ext uri="{0D108BD9-81ED-4DB2-BD59-A6C34878D82A}">
                    <a16:rowId xmlns:a16="http://schemas.microsoft.com/office/drawing/2014/main" val="10000"/>
                  </a:ext>
                </a:extLst>
              </a:tr>
              <a:tr h="0">
                <a:tc>
                  <a:txBody>
                    <a:bodyPr/>
                    <a:lstStyle/>
                    <a:p>
                      <a:r>
                        <a:rPr lang="en-US">
                          <a:effectLst/>
                        </a:rPr>
                        <a:t>B001</a:t>
                      </a:r>
                      <a:endParaRPr lang="en-US">
                        <a:effectLst/>
                        <a:latin typeface="arial"/>
                      </a:endParaRPr>
                    </a:p>
                  </a:txBody>
                  <a:tcPr marL="68580" marR="68580" marT="0" marB="0"/>
                </a:tc>
                <a:tc>
                  <a:txBody>
                    <a:bodyPr/>
                    <a:lstStyle/>
                    <a:p>
                      <a:r>
                        <a:rPr lang="en-US">
                          <a:effectLst/>
                        </a:rPr>
                        <a:t>KALUPUR</a:t>
                      </a:r>
                      <a:endParaRPr lang="en-US">
                        <a:effectLst/>
                        <a:latin typeface="arial"/>
                      </a:endParaRPr>
                    </a:p>
                  </a:txBody>
                  <a:tcPr marL="68580" marR="68580" marT="0" marB="0"/>
                </a:tc>
                <a:tc>
                  <a:txBody>
                    <a:bodyPr/>
                    <a:lstStyle/>
                    <a:p>
                      <a:r>
                        <a:rPr lang="en-US">
                          <a:effectLst/>
                        </a:rPr>
                        <a:t>AHMEDABAD</a:t>
                      </a:r>
                      <a:endParaRPr lang="en-US">
                        <a:effectLst/>
                        <a:latin typeface="arial"/>
                      </a:endParaRPr>
                    </a:p>
                  </a:txBody>
                  <a:tcPr marL="68580" marR="68580" marT="0" marB="0"/>
                </a:tc>
                <a:tc>
                  <a:txBody>
                    <a:bodyPr/>
                    <a:lstStyle/>
                    <a:p>
                      <a:r>
                        <a:rPr lang="en-US">
                          <a:effectLst/>
                        </a:rPr>
                        <a:t>Anil</a:t>
                      </a:r>
                      <a:endParaRPr lang="en-US">
                        <a:effectLst/>
                        <a:latin typeface="arial"/>
                      </a:endParaRPr>
                    </a:p>
                  </a:txBody>
                  <a:tcPr marL="68580" marR="68580" marT="0" marB="0"/>
                </a:tc>
                <a:extLst>
                  <a:ext uri="{0D108BD9-81ED-4DB2-BD59-A6C34878D82A}">
                    <a16:rowId xmlns:a16="http://schemas.microsoft.com/office/drawing/2014/main" val="10001"/>
                  </a:ext>
                </a:extLst>
              </a:tr>
              <a:tr h="0">
                <a:tc>
                  <a:txBody>
                    <a:bodyPr/>
                    <a:lstStyle/>
                    <a:p>
                      <a:r>
                        <a:rPr lang="en-US">
                          <a:effectLst/>
                        </a:rPr>
                        <a:t>B002</a:t>
                      </a:r>
                      <a:endParaRPr lang="en-US">
                        <a:effectLst/>
                        <a:latin typeface="arial"/>
                      </a:endParaRPr>
                    </a:p>
                  </a:txBody>
                  <a:tcPr marL="68580" marR="68580" marT="0" marB="0"/>
                </a:tc>
                <a:tc>
                  <a:txBody>
                    <a:bodyPr/>
                    <a:lstStyle/>
                    <a:p>
                      <a:r>
                        <a:rPr lang="en-US">
                          <a:effectLst/>
                        </a:rPr>
                        <a:t>KAROLI BAUG</a:t>
                      </a:r>
                      <a:endParaRPr lang="en-US">
                        <a:effectLst/>
                        <a:latin typeface="arial"/>
                      </a:endParaRPr>
                    </a:p>
                  </a:txBody>
                  <a:tcPr marL="68580" marR="68580" marT="0" marB="0"/>
                </a:tc>
                <a:tc>
                  <a:txBody>
                    <a:bodyPr/>
                    <a:lstStyle/>
                    <a:p>
                      <a:r>
                        <a:rPr lang="en-US">
                          <a:effectLst/>
                        </a:rPr>
                        <a:t>VADODRA</a:t>
                      </a:r>
                      <a:endParaRPr lang="en-US">
                        <a:effectLst/>
                        <a:latin typeface="arial"/>
                      </a:endParaRPr>
                    </a:p>
                  </a:txBody>
                  <a:tcPr marL="68580" marR="68580" marT="0" marB="0"/>
                </a:tc>
                <a:tc>
                  <a:txBody>
                    <a:bodyPr/>
                    <a:lstStyle/>
                    <a:p>
                      <a:r>
                        <a:rPr lang="en-US">
                          <a:effectLst/>
                        </a:rPr>
                        <a:t>Dhani</a:t>
                      </a:r>
                      <a:endParaRPr lang="en-US">
                        <a:effectLst/>
                        <a:latin typeface="arial"/>
                      </a:endParaRPr>
                    </a:p>
                  </a:txBody>
                  <a:tcPr marL="68580" marR="68580" marT="0" marB="0"/>
                </a:tc>
                <a:extLst>
                  <a:ext uri="{0D108BD9-81ED-4DB2-BD59-A6C34878D82A}">
                    <a16:rowId xmlns:a16="http://schemas.microsoft.com/office/drawing/2014/main" val="10002"/>
                  </a:ext>
                </a:extLst>
              </a:tr>
              <a:tr h="0">
                <a:tc>
                  <a:txBody>
                    <a:bodyPr/>
                    <a:lstStyle/>
                    <a:p>
                      <a:r>
                        <a:rPr lang="en-US">
                          <a:effectLst/>
                        </a:rPr>
                        <a:t>B003</a:t>
                      </a:r>
                      <a:endParaRPr lang="en-US">
                        <a:effectLst/>
                        <a:latin typeface="arial"/>
                      </a:endParaRPr>
                    </a:p>
                  </a:txBody>
                  <a:tcPr marL="68580" marR="68580" marT="0" marB="0"/>
                </a:tc>
                <a:tc>
                  <a:txBody>
                    <a:bodyPr/>
                    <a:lstStyle/>
                    <a:p>
                      <a:r>
                        <a:rPr lang="en-US">
                          <a:effectLst/>
                        </a:rPr>
                        <a:t>MALAD</a:t>
                      </a:r>
                      <a:endParaRPr lang="en-US">
                        <a:effectLst/>
                        <a:latin typeface="arial"/>
                      </a:endParaRPr>
                    </a:p>
                  </a:txBody>
                  <a:tcPr marL="68580" marR="68580" marT="0" marB="0"/>
                </a:tc>
                <a:tc>
                  <a:txBody>
                    <a:bodyPr/>
                    <a:lstStyle/>
                    <a:p>
                      <a:r>
                        <a:rPr lang="en-US">
                          <a:effectLst/>
                        </a:rPr>
                        <a:t>Unk</a:t>
                      </a:r>
                      <a:endParaRPr lang="en-US">
                        <a:effectLst/>
                        <a:latin typeface="arial"/>
                      </a:endParaRPr>
                    </a:p>
                  </a:txBody>
                  <a:tcPr marL="68580" marR="68580" marT="0" marB="0"/>
                </a:tc>
                <a:tc>
                  <a:txBody>
                    <a:bodyPr/>
                    <a:lstStyle/>
                    <a:p>
                      <a:r>
                        <a:rPr lang="en-US">
                          <a:effectLst/>
                        </a:rPr>
                        <a:t>Unk</a:t>
                      </a:r>
                      <a:endParaRPr lang="en-US">
                        <a:effectLst/>
                        <a:latin typeface="arial"/>
                      </a:endParaRPr>
                    </a:p>
                  </a:txBody>
                  <a:tcPr marL="68580" marR="68580" marT="0" marB="0"/>
                </a:tc>
                <a:extLst>
                  <a:ext uri="{0D108BD9-81ED-4DB2-BD59-A6C34878D82A}">
                    <a16:rowId xmlns:a16="http://schemas.microsoft.com/office/drawing/2014/main" val="10003"/>
                  </a:ext>
                </a:extLst>
              </a:tr>
              <a:tr h="0">
                <a:tc>
                  <a:txBody>
                    <a:bodyPr/>
                    <a:lstStyle/>
                    <a:p>
                      <a:r>
                        <a:rPr lang="en-US">
                          <a:effectLst/>
                        </a:rPr>
                        <a:t>B005</a:t>
                      </a:r>
                      <a:endParaRPr lang="en-US">
                        <a:effectLst/>
                        <a:latin typeface="arial"/>
                      </a:endParaRPr>
                    </a:p>
                  </a:txBody>
                  <a:tcPr marL="68580" marR="68580" marT="0" marB="0"/>
                </a:tc>
                <a:tc>
                  <a:txBody>
                    <a:bodyPr/>
                    <a:lstStyle/>
                    <a:p>
                      <a:r>
                        <a:rPr lang="en-US">
                          <a:effectLst/>
                        </a:rPr>
                        <a:t>Unk</a:t>
                      </a:r>
                      <a:endParaRPr lang="en-US">
                        <a:effectLst/>
                        <a:latin typeface="arial"/>
                      </a:endParaRPr>
                    </a:p>
                  </a:txBody>
                  <a:tcPr marL="68580" marR="68580" marT="0" marB="0"/>
                </a:tc>
                <a:tc>
                  <a:txBody>
                    <a:bodyPr/>
                    <a:lstStyle/>
                    <a:p>
                      <a:r>
                        <a:rPr lang="en-US">
                          <a:effectLst/>
                        </a:rPr>
                        <a:t>Unk</a:t>
                      </a:r>
                      <a:endParaRPr lang="en-US">
                        <a:effectLst/>
                        <a:latin typeface="arial"/>
                      </a:endParaRPr>
                    </a:p>
                  </a:txBody>
                  <a:tcPr marL="68580" marR="68580" marT="0" marB="0"/>
                </a:tc>
                <a:tc>
                  <a:txBody>
                    <a:bodyPr/>
                    <a:lstStyle/>
                    <a:p>
                      <a:r>
                        <a:rPr lang="en-US" dirty="0" err="1">
                          <a:effectLst/>
                        </a:rPr>
                        <a:t>Mukesh</a:t>
                      </a:r>
                      <a:endParaRPr lang="en-US" dirty="0">
                        <a:effectLst/>
                        <a:latin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531938" y="2765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itchFamily="34" charset="0"/>
                <a:cs typeface="Arial" pitchFamily="34" charset="0"/>
              </a:rPr>
              <a:t>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671052" y="3675220"/>
            <a:ext cx="51201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cs typeface="Arial" pitchFamily="34" charset="0"/>
              </a:rPr>
              <a:t> a) EXISTS(maybe(</a:t>
            </a:r>
            <a:r>
              <a:rPr kumimoji="0" lang="en-US" altLang="en-US" sz="1600" b="0" i="0" u="none" strike="noStrike" cap="none" normalizeH="0" baseline="0" dirty="0" err="1">
                <a:ln>
                  <a:noFill/>
                </a:ln>
                <a:solidFill>
                  <a:srgbClr val="222222"/>
                </a:solidFill>
                <a:effectLst/>
                <a:latin typeface="+mn-lt"/>
                <a:cs typeface="Arial" pitchFamily="34" charset="0"/>
              </a:rPr>
              <a:t>V.Branch_id</a:t>
            </a:r>
            <a:r>
              <a:rPr kumimoji="0" lang="en-US" altLang="en-US" sz="1600" b="0" i="0" u="none" strike="noStrike" cap="none" normalizeH="0" baseline="0" dirty="0">
                <a:ln>
                  <a:noFill/>
                </a:ln>
                <a:solidFill>
                  <a:srgbClr val="222222"/>
                </a:solidFill>
                <a:effectLst/>
                <a:latin typeface="+mn-lt"/>
                <a:cs typeface="Arial" pitchFamily="34" charset="0"/>
              </a:rPr>
              <a:t>=B003))</a:t>
            </a:r>
            <a:endParaRPr kumimoji="0" lang="en-US" altLang="en-US" sz="1600" b="0" i="0" u="none" strike="noStrike" cap="none" normalizeH="0" baseline="0" dirty="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cs typeface="Arial" pitchFamily="34" charset="0"/>
              </a:rPr>
              <a:t>b) FORALL V (maybe(city=</a:t>
            </a:r>
            <a:r>
              <a:rPr kumimoji="0" lang="en-US" altLang="en-US" sz="1600" b="0" i="0" u="none" strike="noStrike" cap="none" normalizeH="0" baseline="0" dirty="0" err="1">
                <a:ln>
                  <a:noFill/>
                </a:ln>
                <a:solidFill>
                  <a:srgbClr val="222222"/>
                </a:solidFill>
                <a:effectLst/>
                <a:latin typeface="+mn-lt"/>
                <a:cs typeface="Arial" pitchFamily="34" charset="0"/>
              </a:rPr>
              <a:t>unk</a:t>
            </a:r>
            <a:r>
              <a:rPr kumimoji="0" lang="en-US" altLang="en-US" sz="1600" b="0" i="0" u="none" strike="noStrike" cap="none" normalizeH="0" baseline="0" dirty="0">
                <a:ln>
                  <a:noFill/>
                </a:ln>
                <a:solidFill>
                  <a:srgbClr val="222222"/>
                </a:solidFill>
                <a:effectLst/>
                <a:latin typeface="+mn-lt"/>
                <a:cs typeface="Arial" pitchFamily="34" charset="0"/>
              </a:rPr>
              <a:t>) or </a:t>
            </a:r>
            <a:r>
              <a:rPr kumimoji="0" lang="en-US" altLang="en-US" sz="1600" b="0" i="0" u="none" strike="noStrike" cap="none" normalizeH="0" baseline="0" dirty="0" err="1">
                <a:ln>
                  <a:noFill/>
                </a:ln>
                <a:solidFill>
                  <a:srgbClr val="222222"/>
                </a:solidFill>
                <a:effectLst/>
                <a:latin typeface="+mn-lt"/>
                <a:cs typeface="Arial" pitchFamily="34" charset="0"/>
              </a:rPr>
              <a:t>is_unk</a:t>
            </a:r>
            <a:r>
              <a:rPr kumimoji="0" lang="en-US" altLang="en-US" sz="1600" b="0" i="0" u="none" strike="noStrike" cap="none" normalizeH="0" baseline="0" dirty="0">
                <a:ln>
                  <a:noFill/>
                </a:ln>
                <a:solidFill>
                  <a:srgbClr val="222222"/>
                </a:solidFill>
                <a:effectLst/>
                <a:latin typeface="+mn-lt"/>
                <a:cs typeface="Arial" pitchFamily="34" charset="0"/>
              </a:rPr>
              <a:t>(</a:t>
            </a:r>
            <a:r>
              <a:rPr kumimoji="0" lang="en-US" altLang="en-US" sz="1600" b="0" i="0" u="none" strike="noStrike" cap="none" normalizeH="0" baseline="0" dirty="0" err="1">
                <a:ln>
                  <a:noFill/>
                </a:ln>
                <a:solidFill>
                  <a:srgbClr val="222222"/>
                </a:solidFill>
                <a:effectLst/>
                <a:latin typeface="+mn-lt"/>
                <a:cs typeface="Arial" pitchFamily="34" charset="0"/>
              </a:rPr>
              <a:t>Emp_head</a:t>
            </a:r>
            <a:r>
              <a:rPr kumimoji="0" lang="en-US" altLang="en-US" sz="1600" b="0" i="0" u="none" strike="noStrike" cap="none" normalizeH="0" baseline="0" dirty="0">
                <a:ln>
                  <a:noFill/>
                </a:ln>
                <a:solidFill>
                  <a:srgbClr val="222222"/>
                </a:solidFill>
                <a:effectLst/>
                <a:latin typeface="+mn-lt"/>
                <a:cs typeface="Arial" pitchFamily="34" charset="0"/>
              </a:rPr>
              <a:t>))</a:t>
            </a:r>
            <a:endParaRPr kumimoji="0" lang="en-US" altLang="en-US" sz="1600" b="0" i="0" u="none" strike="noStrike" cap="none" normalizeH="0" baseline="0" dirty="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mn-lt"/>
                <a:cs typeface="Arial" pitchFamily="34" charset="0"/>
              </a:rPr>
              <a:t>c) EXISTS V(</a:t>
            </a:r>
            <a:r>
              <a:rPr kumimoji="0" lang="en-US" altLang="en-US" sz="1600" b="0" i="0" u="none" strike="noStrike" cap="none" normalizeH="0" baseline="0" dirty="0" err="1">
                <a:ln>
                  <a:noFill/>
                </a:ln>
                <a:solidFill>
                  <a:srgbClr val="222222"/>
                </a:solidFill>
                <a:effectLst/>
                <a:latin typeface="+mn-lt"/>
                <a:cs typeface="Arial" pitchFamily="34" charset="0"/>
              </a:rPr>
              <a:t>is_unk</a:t>
            </a:r>
            <a:r>
              <a:rPr kumimoji="0" lang="en-US" altLang="en-US" sz="1600" b="0" i="0" u="none" strike="noStrike" cap="none" normalizeH="0" baseline="0" dirty="0">
                <a:ln>
                  <a:noFill/>
                </a:ln>
                <a:solidFill>
                  <a:srgbClr val="222222"/>
                </a:solidFill>
                <a:effectLst/>
                <a:latin typeface="+mn-lt"/>
                <a:cs typeface="Arial" pitchFamily="34" charset="0"/>
              </a:rPr>
              <a:t>(</a:t>
            </a:r>
            <a:r>
              <a:rPr kumimoji="0" lang="en-US" altLang="en-US" sz="1600" b="0" i="0" u="none" strike="noStrike" cap="none" normalizeH="0" baseline="0" dirty="0" err="1">
                <a:ln>
                  <a:noFill/>
                </a:ln>
                <a:solidFill>
                  <a:srgbClr val="222222"/>
                </a:solidFill>
                <a:effectLst/>
                <a:latin typeface="+mn-lt"/>
                <a:cs typeface="Arial" pitchFamily="34" charset="0"/>
              </a:rPr>
              <a:t>Branch_Name</a:t>
            </a:r>
            <a:r>
              <a:rPr kumimoji="0" lang="en-US" altLang="en-US" sz="1600" b="0" i="0" u="none" strike="noStrike" cap="none" normalizeH="0" baseline="0" dirty="0">
                <a:ln>
                  <a:noFill/>
                </a:ln>
                <a:solidFill>
                  <a:srgbClr val="222222"/>
                </a:solidFill>
                <a:effectLst/>
                <a:latin typeface="+mn-lt"/>
                <a:cs typeface="Arial" pitchFamily="34" charset="0"/>
              </a:rPr>
              <a:t>))</a:t>
            </a:r>
            <a:endParaRPr kumimoji="0" lang="en-US" altLang="en-US" sz="1600" b="0" i="0" u="none" strike="noStrike" cap="none" normalizeH="0" baseline="0" dirty="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1592139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5887" y="1862931"/>
            <a:ext cx="637222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495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Outer Join</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GB" sz="2000" dirty="0"/>
              <a:t>When we take the join of two relations we match up tuples which share values</a:t>
            </a:r>
            <a:endParaRPr lang="en-US" sz="2000" dirty="0"/>
          </a:p>
          <a:p>
            <a:pPr lvl="1">
              <a:buFont typeface="Wingdings" panose="05000000000000000000" pitchFamily="2" charset="2"/>
              <a:buChar char="§"/>
            </a:pPr>
            <a:r>
              <a:rPr lang="en-GB" sz="2000" dirty="0"/>
              <a:t>Some tuples have no match, and are ‘lost’ these are called ‘dangles’</a:t>
            </a:r>
            <a:endParaRPr lang="en-US" sz="2000" dirty="0"/>
          </a:p>
          <a:p>
            <a:pPr lvl="0">
              <a:buFont typeface="Wingdings" panose="05000000000000000000" pitchFamily="2" charset="2"/>
              <a:buChar char="Ø"/>
            </a:pPr>
            <a:r>
              <a:rPr lang="en-GB" sz="2000" dirty="0"/>
              <a:t>Outer joins include dangles in the result and use NULLs to fill in the blanks</a:t>
            </a:r>
            <a:endParaRPr lang="en-US" sz="2000" dirty="0"/>
          </a:p>
          <a:p>
            <a:pPr lvl="1">
              <a:buFont typeface="Wingdings" panose="05000000000000000000" pitchFamily="2" charset="2"/>
              <a:buChar char="§"/>
            </a:pPr>
            <a:r>
              <a:rPr lang="en-GB" sz="2000" dirty="0"/>
              <a:t>Left outer join</a:t>
            </a:r>
            <a:endParaRPr lang="en-US" sz="2000" dirty="0"/>
          </a:p>
          <a:p>
            <a:pPr lvl="1">
              <a:buFont typeface="Wingdings" panose="05000000000000000000" pitchFamily="2" charset="2"/>
              <a:buChar char="§"/>
            </a:pPr>
            <a:r>
              <a:rPr lang="en-GB" sz="2000" dirty="0"/>
              <a:t>Right outer join</a:t>
            </a:r>
            <a:endParaRPr lang="en-US" sz="2000" dirty="0"/>
          </a:p>
          <a:p>
            <a:pPr lvl="1">
              <a:buFont typeface="Wingdings" panose="05000000000000000000" pitchFamily="2" charset="2"/>
              <a:buChar char="§"/>
            </a:pPr>
            <a:r>
              <a:rPr lang="en-GB" sz="2000" dirty="0"/>
              <a:t>Full outer join</a:t>
            </a:r>
            <a:endParaRPr lang="en-US" sz="2000" dirty="0"/>
          </a:p>
          <a:p>
            <a:endParaRPr lang="en-US" dirty="0"/>
          </a:p>
        </p:txBody>
      </p:sp>
    </p:spTree>
    <p:extLst>
      <p:ext uri="{BB962C8B-B14F-4D97-AF65-F5344CB8AC3E}">
        <p14:creationId xmlns:p14="http://schemas.microsoft.com/office/powerpoint/2010/main" val="3941292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112" y="1777206"/>
            <a:ext cx="65817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418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512" y="1915319"/>
            <a:ext cx="6276975"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8077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066800"/>
            <a:ext cx="6420747" cy="4267796"/>
          </a:xfrm>
          <a:prstGeom prst="rect">
            <a:avLst/>
          </a:prstGeom>
          <a:noFill/>
          <a:ln>
            <a:noFill/>
          </a:ln>
        </p:spPr>
      </p:pic>
    </p:spTree>
    <p:extLst>
      <p:ext uri="{BB962C8B-B14F-4D97-AF65-F5344CB8AC3E}">
        <p14:creationId xmlns:p14="http://schemas.microsoft.com/office/powerpoint/2010/main" val="1853527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 Syntax</a:t>
            </a:r>
          </a:p>
        </p:txBody>
      </p:sp>
      <p:sp>
        <p:nvSpPr>
          <p:cNvPr id="3" name="Content Placeholder 2"/>
          <p:cNvSpPr>
            <a:spLocks noGrp="1"/>
          </p:cNvSpPr>
          <p:nvPr>
            <p:ph idx="1"/>
          </p:nvPr>
        </p:nvSpPr>
        <p:spPr/>
        <p:txBody>
          <a:bodyPr/>
          <a:lstStyle/>
          <a:p>
            <a:pPr>
              <a:buFontTx/>
              <a:buNone/>
            </a:pPr>
            <a:r>
              <a:rPr lang="en-GB" altLang="en-US" sz="2000" dirty="0">
                <a:latin typeface="+mj-lt"/>
              </a:rPr>
              <a:t>SELECT &lt;cols&gt;   FROM &lt;table1&gt; &lt;type&gt; OUTER JOIN &lt;table2&gt;  ON &lt;condition&gt;</a:t>
            </a:r>
          </a:p>
          <a:p>
            <a:pPr>
              <a:buFontTx/>
              <a:buNone/>
            </a:pPr>
            <a:endParaRPr lang="en-GB" altLang="en-US" sz="2000" dirty="0">
              <a:latin typeface="+mj-lt"/>
            </a:endParaRPr>
          </a:p>
          <a:p>
            <a:pPr>
              <a:buFontTx/>
              <a:buNone/>
            </a:pPr>
            <a:r>
              <a:rPr lang="en-GB" altLang="en-US" sz="2000" dirty="0">
                <a:latin typeface="+mj-lt"/>
              </a:rPr>
              <a:t>Example:</a:t>
            </a:r>
          </a:p>
          <a:p>
            <a:pPr>
              <a:buFontTx/>
              <a:buNone/>
            </a:pPr>
            <a:r>
              <a:rPr lang="en-GB" altLang="en-US" sz="2000" dirty="0">
                <a:latin typeface="+mj-lt"/>
              </a:rPr>
              <a:t>SELECT *  FROM Student FULL OUTER JOIN Enrolment ON </a:t>
            </a:r>
          </a:p>
          <a:p>
            <a:pPr>
              <a:buFontTx/>
              <a:buNone/>
            </a:pPr>
            <a:r>
              <a:rPr lang="en-GB" altLang="en-US" sz="2000" dirty="0">
                <a:latin typeface="+mj-lt"/>
              </a:rPr>
              <a:t>Student.ID = Enrolment.ID</a:t>
            </a:r>
          </a:p>
          <a:p>
            <a:pPr marL="0" indent="0">
              <a:buNone/>
            </a:pPr>
            <a:endParaRPr lang="en-US" dirty="0"/>
          </a:p>
        </p:txBody>
      </p:sp>
    </p:spTree>
    <p:extLst>
      <p:ext uri="{BB962C8B-B14F-4D97-AF65-F5344CB8AC3E}">
        <p14:creationId xmlns:p14="http://schemas.microsoft.com/office/powerpoint/2010/main" val="234973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View</a:t>
            </a:r>
          </a:p>
        </p:txBody>
      </p:sp>
      <p:sp>
        <p:nvSpPr>
          <p:cNvPr id="3" name="Content Placeholder 2"/>
          <p:cNvSpPr>
            <a:spLocks noGrp="1"/>
          </p:cNvSpPr>
          <p:nvPr>
            <p:ph idx="1"/>
          </p:nvPr>
        </p:nvSpPr>
        <p:spPr/>
        <p:txBody>
          <a:bodyPr vert="horz" lIns="91440" tIns="45720" rIns="91440" bIns="45720" rtlCol="0">
            <a:normAutofit/>
          </a:bodyPr>
          <a:lstStyle/>
          <a:p>
            <a:pPr algn="just">
              <a:buFont typeface="Wingdings" panose="05000000000000000000" pitchFamily="2" charset="2"/>
              <a:buChar char="Ø"/>
            </a:pPr>
            <a:r>
              <a:rPr lang="en-IN" sz="2000" dirty="0"/>
              <a:t>To drop a created view</a:t>
            </a:r>
            <a:endParaRPr lang="en-US" sz="2000" dirty="0"/>
          </a:p>
          <a:p>
            <a:pPr algn="just">
              <a:buFont typeface="Wingdings" panose="05000000000000000000" pitchFamily="2" charset="2"/>
              <a:buChar char="Ø"/>
            </a:pPr>
            <a:r>
              <a:rPr lang="en-IN" sz="2000" dirty="0"/>
              <a:t>drop view </a:t>
            </a:r>
            <a:r>
              <a:rPr lang="en-IN" sz="2000" dirty="0" err="1"/>
              <a:t>view_name</a:t>
            </a:r>
            <a:r>
              <a:rPr lang="en-IN" sz="2000" dirty="0"/>
              <a:t>;</a:t>
            </a:r>
          </a:p>
          <a:p>
            <a:pPr marL="0" indent="0" algn="just">
              <a:buNone/>
            </a:pPr>
            <a:r>
              <a:rPr lang="en-IN" sz="2000" dirty="0"/>
              <a:t>	  Example: drop view a_view1;</a:t>
            </a:r>
          </a:p>
          <a:p>
            <a:pPr algn="just">
              <a:buFont typeface="Wingdings" panose="05000000000000000000" pitchFamily="2" charset="2"/>
              <a:buChar char="Ø"/>
            </a:pPr>
            <a:endParaRPr lang="en-IN" sz="2000" dirty="0"/>
          </a:p>
          <a:p>
            <a:pPr marL="0" indent="0" algn="just">
              <a:buNone/>
            </a:pPr>
            <a:r>
              <a:rPr lang="en-US" sz="2000" b="1" dirty="0"/>
              <a:t>Question:</a:t>
            </a:r>
            <a:r>
              <a:rPr lang="en-US" sz="2000" dirty="0"/>
              <a:t> Can you update the data in an Oracle VIEW?</a:t>
            </a:r>
          </a:p>
          <a:p>
            <a:pPr marL="0" indent="0" algn="just">
              <a:buNone/>
            </a:pPr>
            <a:r>
              <a:rPr lang="en-US" sz="2000" b="1" dirty="0"/>
              <a:t>Answer:</a:t>
            </a:r>
            <a:r>
              <a:rPr lang="en-US" sz="2000" dirty="0"/>
              <a:t> A VIEW in Oracle is created by joining one or more tables. When you update record(s) in a VIEW, it updates the records in the underlying tables that make up the view. So, yes, you can update the data in an Oracle VIEW providing you have the proper privileges to the underlying Oracle tables.</a:t>
            </a:r>
          </a:p>
          <a:p>
            <a:pPr marL="0" indent="0">
              <a:buNone/>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85523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marL="0" indent="0" algn="just">
              <a:buNone/>
            </a:pPr>
            <a:r>
              <a:rPr lang="en-US" sz="2000" b="1" dirty="0"/>
              <a:t>Question:</a:t>
            </a:r>
            <a:r>
              <a:rPr lang="en-US" sz="2000" dirty="0"/>
              <a:t> Does the Oracle View exist if the table is dropped from the database?</a:t>
            </a:r>
          </a:p>
          <a:p>
            <a:pPr marL="0" indent="0" algn="just">
              <a:buNone/>
            </a:pPr>
            <a:r>
              <a:rPr lang="en-US" sz="2000" b="1" dirty="0"/>
              <a:t>Answer: </a:t>
            </a:r>
            <a:r>
              <a:rPr lang="en-US" sz="2000" dirty="0"/>
              <a:t>Yes, in Oracle, the VIEW continues to exist even after one of the tables (that the Oracle VIEW is based on) is dropped from the database. However, if you try to query the Oracle VIEW after the table has been dropped, you will receive a message indicating that the Oracle VIEW has errors.</a:t>
            </a:r>
          </a:p>
          <a:p>
            <a:pPr marL="0" indent="0" algn="just">
              <a:buNone/>
            </a:pPr>
            <a:r>
              <a:rPr lang="en-US" sz="2000" dirty="0"/>
              <a:t>If you recreate the table (the table that you had dropped), the Oracle VIEW will again be fine.</a:t>
            </a:r>
          </a:p>
          <a:p>
            <a:pPr marL="0" indent="0">
              <a:buNone/>
            </a:pPr>
            <a:endParaRPr lang="en-US" sz="2000" dirty="0"/>
          </a:p>
        </p:txBody>
      </p:sp>
    </p:spTree>
    <p:extLst>
      <p:ext uri="{BB962C8B-B14F-4D97-AF65-F5344CB8AC3E}">
        <p14:creationId xmlns:p14="http://schemas.microsoft.com/office/powerpoint/2010/main" val="218143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Materialized View</a:t>
            </a:r>
          </a:p>
        </p:txBody>
      </p:sp>
      <p:sp>
        <p:nvSpPr>
          <p:cNvPr id="3" name="Content Placeholder 2"/>
          <p:cNvSpPr>
            <a:spLocks noGrp="1"/>
          </p:cNvSpPr>
          <p:nvPr>
            <p:ph idx="1"/>
          </p:nvPr>
        </p:nvSpPr>
        <p:spPr/>
        <p:txBody>
          <a:bodyPr vert="horz" lIns="91440" tIns="45720" rIns="91440" bIns="45720" rtlCol="0">
            <a:normAutofit fontScale="92500" lnSpcReduction="20000"/>
          </a:bodyPr>
          <a:lstStyle/>
          <a:p>
            <a:pPr lvl="0" algn="just">
              <a:buFont typeface="Wingdings" panose="05000000000000000000" pitchFamily="2" charset="2"/>
              <a:buChar char="Ø"/>
            </a:pPr>
            <a:r>
              <a:rPr lang="en-IN" sz="2000" dirty="0"/>
              <a:t>Materialized view (MV) is indirect access to table data by storing the result of a query in a separate schema object.</a:t>
            </a:r>
            <a:endParaRPr lang="en-US" sz="2000" dirty="0"/>
          </a:p>
          <a:p>
            <a:pPr lvl="0" algn="just">
              <a:buFont typeface="Wingdings" panose="05000000000000000000" pitchFamily="2" charset="2"/>
              <a:buChar char="Ø"/>
            </a:pPr>
            <a:r>
              <a:rPr lang="en-IN" sz="2000" dirty="0"/>
              <a:t>It can be stored in the same </a:t>
            </a:r>
            <a:r>
              <a:rPr lang="en-IN" sz="2000" dirty="0" err="1"/>
              <a:t>db</a:t>
            </a:r>
            <a:r>
              <a:rPr lang="en-IN" sz="2000" dirty="0"/>
              <a:t> or in different db.</a:t>
            </a:r>
            <a:endParaRPr lang="en-US" sz="2000" dirty="0"/>
          </a:p>
          <a:p>
            <a:pPr lvl="0" algn="just">
              <a:buFont typeface="Wingdings" panose="05000000000000000000" pitchFamily="2" charset="2"/>
              <a:buChar char="Ø"/>
            </a:pPr>
            <a:r>
              <a:rPr lang="en-IN" sz="2000" dirty="0"/>
              <a:t>MV stored in same </a:t>
            </a:r>
            <a:r>
              <a:rPr lang="en-IN" sz="2000" dirty="0" err="1"/>
              <a:t>db</a:t>
            </a:r>
            <a:r>
              <a:rPr lang="en-IN" sz="2000" dirty="0"/>
              <a:t> as their master tables can improve performance through query rewrite. For queries that involve aggregate data or join the optimizer can rewrite the query to access the precomputed results stored in MV.</a:t>
            </a:r>
            <a:endParaRPr lang="en-US" sz="2000" dirty="0"/>
          </a:p>
          <a:p>
            <a:pPr lvl="0" algn="just">
              <a:buFont typeface="Wingdings" panose="05000000000000000000" pitchFamily="2" charset="2"/>
              <a:buChar char="Ø"/>
            </a:pPr>
            <a:r>
              <a:rPr lang="en-IN" sz="2000" dirty="0"/>
              <a:t>Query rewrite is particularly useful in data warehouse.</a:t>
            </a:r>
            <a:endParaRPr lang="en-US" sz="2000" dirty="0"/>
          </a:p>
          <a:p>
            <a:pPr lvl="0" algn="just">
              <a:buFont typeface="Wingdings" panose="05000000000000000000" pitchFamily="2" charset="2"/>
              <a:buChar char="Ø"/>
            </a:pPr>
            <a:r>
              <a:rPr lang="en-IN" sz="2000" dirty="0"/>
              <a:t>Another name of mv is </a:t>
            </a:r>
            <a:r>
              <a:rPr lang="en-IN" sz="2000" dirty="0">
                <a:solidFill>
                  <a:srgbClr val="FF0000"/>
                </a:solidFill>
              </a:rPr>
              <a:t>snapshot.</a:t>
            </a:r>
            <a:endParaRPr lang="en-US" sz="2000" dirty="0">
              <a:solidFill>
                <a:srgbClr val="FF0000"/>
              </a:solidFill>
            </a:endParaRPr>
          </a:p>
          <a:p>
            <a:pPr lvl="0" algn="just">
              <a:buFont typeface="Wingdings" panose="05000000000000000000" pitchFamily="2" charset="2"/>
              <a:buChar char="Ø"/>
            </a:pPr>
            <a:r>
              <a:rPr lang="en-IN" sz="2000" dirty="0"/>
              <a:t>MV are schema object that is used to summarize, precompute, replicate, distribute data.</a:t>
            </a:r>
            <a:endParaRPr lang="en-US" sz="2000" dirty="0"/>
          </a:p>
          <a:p>
            <a:pPr lvl="0" algn="just">
              <a:buFont typeface="Wingdings" panose="05000000000000000000" pitchFamily="2" charset="2"/>
              <a:buChar char="Ø"/>
            </a:pPr>
            <a:r>
              <a:rPr lang="en-IN" sz="2000" dirty="0"/>
              <a:t>Suitable in data warehouse, decision support, distributed &amp; mobile computing.</a:t>
            </a:r>
            <a:endParaRPr lang="en-US" sz="2000" dirty="0"/>
          </a:p>
          <a:p>
            <a:pPr lvl="0" algn="just">
              <a:buFont typeface="Wingdings" panose="05000000000000000000" pitchFamily="2" charset="2"/>
              <a:buChar char="Ø"/>
            </a:pPr>
            <a:r>
              <a:rPr lang="en-IN" sz="2000" dirty="0"/>
              <a:t>They consume storage</a:t>
            </a:r>
            <a:endParaRPr lang="en-US" sz="2000" dirty="0"/>
          </a:p>
          <a:p>
            <a:pPr lvl="0" algn="just">
              <a:buFont typeface="Wingdings" panose="05000000000000000000" pitchFamily="2" charset="2"/>
              <a:buChar char="Ø"/>
            </a:pPr>
            <a:r>
              <a:rPr lang="en-IN" sz="2000" dirty="0"/>
              <a:t>Must be refreshed when data in master table changes.</a:t>
            </a:r>
            <a:endParaRPr lang="en-US" sz="2000" dirty="0"/>
          </a:p>
          <a:p>
            <a:pPr lvl="0" algn="just">
              <a:buFont typeface="Wingdings" panose="05000000000000000000" pitchFamily="2" charset="2"/>
              <a:buChar char="Ø"/>
            </a:pPr>
            <a:r>
              <a:rPr lang="en-IN" sz="2000" dirty="0"/>
              <a:t>Their existent is transparent to </a:t>
            </a:r>
            <a:r>
              <a:rPr lang="en-IN" sz="2000" dirty="0" err="1"/>
              <a:t>sql</a:t>
            </a:r>
            <a:r>
              <a:rPr lang="en-IN" sz="2000" dirty="0"/>
              <a:t> application &amp; user.</a:t>
            </a:r>
            <a:endParaRPr lang="en-US" sz="2000" dirty="0"/>
          </a:p>
          <a:p>
            <a:pPr lvl="0" algn="just">
              <a:buFont typeface="Wingdings" panose="05000000000000000000" pitchFamily="2" charset="2"/>
              <a:buChar char="Ø"/>
            </a:pPr>
            <a:r>
              <a:rPr lang="en-IN" sz="2000" dirty="0"/>
              <a:t>Having limitation: support for incremental refresh.</a:t>
            </a:r>
            <a:endParaRPr lang="en-US" sz="2000" dirty="0"/>
          </a:p>
          <a:p>
            <a:pPr marL="0" indent="0">
              <a:buNone/>
            </a:pPr>
            <a:endParaRPr lang="en-US" sz="2000" b="1" dirty="0"/>
          </a:p>
        </p:txBody>
      </p:sp>
    </p:spTree>
    <p:extLst>
      <p:ext uri="{BB962C8B-B14F-4D97-AF65-F5344CB8AC3E}">
        <p14:creationId xmlns:p14="http://schemas.microsoft.com/office/powerpoint/2010/main" val="101255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Differentiate view and materialized view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7666649"/>
              </p:ext>
            </p:extLst>
          </p:nvPr>
        </p:nvGraphicFramePr>
        <p:xfrm>
          <a:off x="685800" y="1600147"/>
          <a:ext cx="8001000" cy="4908114"/>
        </p:xfrm>
        <a:graphic>
          <a:graphicData uri="http://schemas.openxmlformats.org/drawingml/2006/table">
            <a:tbl>
              <a:tblPr firstRow="1" firstCol="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64366">
                <a:tc>
                  <a:txBody>
                    <a:bodyPr/>
                    <a:lstStyle/>
                    <a:p>
                      <a:pPr marL="0" marR="0" algn="ctr">
                        <a:lnSpc>
                          <a:spcPct val="115000"/>
                        </a:lnSpc>
                        <a:spcBef>
                          <a:spcPts val="0"/>
                        </a:spcBef>
                        <a:spcAft>
                          <a:spcPts val="0"/>
                        </a:spcAft>
                      </a:pPr>
                      <a:r>
                        <a:rPr lang="en-IN" sz="1600" dirty="0">
                          <a:effectLst/>
                        </a:rPr>
                        <a:t>view</a:t>
                      </a:r>
                      <a:endParaRPr lang="en-US" sz="1600" dirty="0">
                        <a:effectLst/>
                        <a:latin typeface="Calibri"/>
                        <a:ea typeface="Calibri"/>
                        <a:cs typeface="Times New Roman"/>
                      </a:endParaRPr>
                    </a:p>
                  </a:txBody>
                  <a:tcPr marL="49839" marR="49839" marT="0" marB="0"/>
                </a:tc>
                <a:tc>
                  <a:txBody>
                    <a:bodyPr/>
                    <a:lstStyle/>
                    <a:p>
                      <a:pPr marL="0" marR="0" algn="ctr">
                        <a:lnSpc>
                          <a:spcPct val="115000"/>
                        </a:lnSpc>
                        <a:spcBef>
                          <a:spcPts val="0"/>
                        </a:spcBef>
                        <a:spcAft>
                          <a:spcPts val="0"/>
                        </a:spcAft>
                      </a:pPr>
                      <a:r>
                        <a:rPr lang="en-IN" sz="1600" dirty="0">
                          <a:effectLst/>
                        </a:rPr>
                        <a:t>Materialized view</a:t>
                      </a:r>
                      <a:endParaRPr lang="en-US" sz="1600" dirty="0">
                        <a:effectLst/>
                        <a:latin typeface="Calibri"/>
                        <a:ea typeface="Calibri"/>
                        <a:cs typeface="Times New Roman"/>
                      </a:endParaRPr>
                    </a:p>
                  </a:txBody>
                  <a:tcPr marL="49839" marR="49839" marT="0" marB="0"/>
                </a:tc>
                <a:extLst>
                  <a:ext uri="{0D108BD9-81ED-4DB2-BD59-A6C34878D82A}">
                    <a16:rowId xmlns:a16="http://schemas.microsoft.com/office/drawing/2014/main" val="10000"/>
                  </a:ext>
                </a:extLst>
              </a:tr>
              <a:tr h="743358">
                <a:tc>
                  <a:txBody>
                    <a:bodyPr/>
                    <a:lstStyle/>
                    <a:p>
                      <a:pPr marL="0" marR="0">
                        <a:lnSpc>
                          <a:spcPct val="115000"/>
                        </a:lnSpc>
                        <a:spcBef>
                          <a:spcPts val="0"/>
                        </a:spcBef>
                        <a:spcAft>
                          <a:spcPts val="0"/>
                        </a:spcAft>
                      </a:pPr>
                      <a:r>
                        <a:rPr lang="en-IN" sz="1600">
                          <a:effectLst/>
                        </a:rPr>
                        <a:t>are virtual only and run the query definition each time they are accessed</a:t>
                      </a:r>
                      <a:endParaRPr lang="en-US" sz="1600">
                        <a:effectLst/>
                        <a:latin typeface="Calibri"/>
                        <a:ea typeface="Calibri"/>
                        <a:cs typeface="Times New Roman"/>
                      </a:endParaRPr>
                    </a:p>
                  </a:txBody>
                  <a:tcPr marL="49839" marR="49839" marT="0" marB="0"/>
                </a:tc>
                <a:tc>
                  <a:txBody>
                    <a:bodyPr/>
                    <a:lstStyle/>
                    <a:p>
                      <a:pPr marL="0" marR="0">
                        <a:lnSpc>
                          <a:spcPct val="130000"/>
                        </a:lnSpc>
                        <a:spcBef>
                          <a:spcPts val="0"/>
                        </a:spcBef>
                        <a:spcAft>
                          <a:spcPts val="0"/>
                        </a:spcAft>
                      </a:pPr>
                      <a:r>
                        <a:rPr lang="en-IN" sz="1600">
                          <a:effectLst/>
                        </a:rPr>
                        <a:t>are disk based and update periodically base upon the query definition.</a:t>
                      </a:r>
                      <a:endParaRPr lang="en-US" sz="1600">
                        <a:effectLst/>
                        <a:latin typeface="Calibri"/>
                        <a:ea typeface="Times New Roman"/>
                      </a:endParaRPr>
                    </a:p>
                  </a:txBody>
                  <a:tcPr marL="49839" marR="49839" marT="0" marB="0"/>
                </a:tc>
                <a:extLst>
                  <a:ext uri="{0D108BD9-81ED-4DB2-BD59-A6C34878D82A}">
                    <a16:rowId xmlns:a16="http://schemas.microsoft.com/office/drawing/2014/main" val="10001"/>
                  </a:ext>
                </a:extLst>
              </a:tr>
              <a:tr h="657586">
                <a:tc>
                  <a:txBody>
                    <a:bodyPr/>
                    <a:lstStyle/>
                    <a:p>
                      <a:pPr marL="0" marR="0">
                        <a:lnSpc>
                          <a:spcPct val="115000"/>
                        </a:lnSpc>
                        <a:spcBef>
                          <a:spcPts val="0"/>
                        </a:spcBef>
                        <a:spcAft>
                          <a:spcPts val="0"/>
                        </a:spcAft>
                      </a:pPr>
                      <a:r>
                        <a:rPr lang="en-IN" sz="1600">
                          <a:effectLst/>
                        </a:rPr>
                        <a:t>Views evaluate the data in the tables underlying the view definition at the time the view is queried</a:t>
                      </a:r>
                      <a:endParaRPr lang="en-US" sz="1600">
                        <a:effectLst/>
                        <a:latin typeface="Calibri"/>
                        <a:ea typeface="Calibri"/>
                        <a:cs typeface="Times New Roman"/>
                      </a:endParaRPr>
                    </a:p>
                  </a:txBody>
                  <a:tcPr marL="49839" marR="49839" marT="0" marB="0"/>
                </a:tc>
                <a:tc>
                  <a:txBody>
                    <a:bodyPr/>
                    <a:lstStyle/>
                    <a:p>
                      <a:pPr marL="0" marR="0">
                        <a:lnSpc>
                          <a:spcPct val="115000"/>
                        </a:lnSpc>
                        <a:spcBef>
                          <a:spcPts val="0"/>
                        </a:spcBef>
                        <a:spcAft>
                          <a:spcPts val="0"/>
                        </a:spcAft>
                      </a:pPr>
                      <a:r>
                        <a:rPr lang="en-IN" sz="1600">
                          <a:effectLst/>
                        </a:rPr>
                        <a:t> </a:t>
                      </a:r>
                      <a:endParaRPr lang="en-US" sz="1600">
                        <a:effectLst/>
                        <a:latin typeface="Calibri"/>
                        <a:ea typeface="Calibri"/>
                        <a:cs typeface="Times New Roman"/>
                      </a:endParaRPr>
                    </a:p>
                  </a:txBody>
                  <a:tcPr marL="49839" marR="49839" marT="0" marB="0"/>
                </a:tc>
                <a:extLst>
                  <a:ext uri="{0D108BD9-81ED-4DB2-BD59-A6C34878D82A}">
                    <a16:rowId xmlns:a16="http://schemas.microsoft.com/office/drawing/2014/main" val="10002"/>
                  </a:ext>
                </a:extLst>
              </a:tr>
              <a:tr h="657586">
                <a:tc>
                  <a:txBody>
                    <a:bodyPr/>
                    <a:lstStyle/>
                    <a:p>
                      <a:pPr marL="0" marR="0">
                        <a:lnSpc>
                          <a:spcPct val="115000"/>
                        </a:lnSpc>
                        <a:spcBef>
                          <a:spcPts val="0"/>
                        </a:spcBef>
                        <a:spcAft>
                          <a:spcPts val="0"/>
                        </a:spcAft>
                      </a:pPr>
                      <a:r>
                        <a:rPr lang="en-IN" sz="1600">
                          <a:effectLst/>
                        </a:rPr>
                        <a:t>It is a logical view of your tables, with no data stored anywhere else.</a:t>
                      </a:r>
                      <a:endParaRPr lang="en-US" sz="1600">
                        <a:effectLst/>
                        <a:latin typeface="Calibri"/>
                        <a:ea typeface="Calibri"/>
                        <a:cs typeface="Times New Roman"/>
                      </a:endParaRPr>
                    </a:p>
                  </a:txBody>
                  <a:tcPr marL="49839" marR="49839" marT="0" marB="0"/>
                </a:tc>
                <a:tc>
                  <a:txBody>
                    <a:bodyPr/>
                    <a:lstStyle/>
                    <a:p>
                      <a:pPr marL="0" marR="0">
                        <a:lnSpc>
                          <a:spcPct val="115000"/>
                        </a:lnSpc>
                        <a:spcBef>
                          <a:spcPts val="0"/>
                        </a:spcBef>
                        <a:spcAft>
                          <a:spcPts val="0"/>
                        </a:spcAft>
                      </a:pPr>
                      <a:r>
                        <a:rPr lang="en-IN" sz="1600">
                          <a:effectLst/>
                        </a:rPr>
                        <a:t>Materialized views are similar to regular views</a:t>
                      </a:r>
                      <a:endParaRPr lang="en-US" sz="1600">
                        <a:effectLst/>
                        <a:latin typeface="Calibri"/>
                        <a:ea typeface="Calibri"/>
                        <a:cs typeface="Times New Roman"/>
                      </a:endParaRPr>
                    </a:p>
                  </a:txBody>
                  <a:tcPr marL="49839" marR="49839" marT="0" marB="0"/>
                </a:tc>
                <a:extLst>
                  <a:ext uri="{0D108BD9-81ED-4DB2-BD59-A6C34878D82A}">
                    <a16:rowId xmlns:a16="http://schemas.microsoft.com/office/drawing/2014/main" val="10003"/>
                  </a:ext>
                </a:extLst>
              </a:tr>
              <a:tr h="986381">
                <a:tc>
                  <a:txBody>
                    <a:bodyPr/>
                    <a:lstStyle/>
                    <a:p>
                      <a:pPr marL="0" marR="0">
                        <a:lnSpc>
                          <a:spcPct val="130000"/>
                        </a:lnSpc>
                        <a:spcBef>
                          <a:spcPts val="0"/>
                        </a:spcBef>
                        <a:spcAft>
                          <a:spcPts val="0"/>
                        </a:spcAft>
                      </a:pPr>
                      <a:r>
                        <a:rPr lang="en-IN" sz="1600">
                          <a:effectLst/>
                        </a:rPr>
                        <a:t>The upside of a view is that it will always return the latest data to you.</a:t>
                      </a:r>
                      <a:endParaRPr lang="en-US" sz="1600">
                        <a:effectLst/>
                        <a:latin typeface="Calibri"/>
                        <a:ea typeface="Times New Roman"/>
                      </a:endParaRPr>
                    </a:p>
                  </a:txBody>
                  <a:tcPr marL="49839" marR="49839" marT="0" marB="0"/>
                </a:tc>
                <a:tc>
                  <a:txBody>
                    <a:bodyPr/>
                    <a:lstStyle/>
                    <a:p>
                      <a:pPr marL="0" marR="0">
                        <a:lnSpc>
                          <a:spcPct val="115000"/>
                        </a:lnSpc>
                        <a:spcBef>
                          <a:spcPts val="0"/>
                        </a:spcBef>
                        <a:spcAft>
                          <a:spcPts val="0"/>
                        </a:spcAft>
                      </a:pPr>
                      <a:r>
                        <a:rPr lang="en-IN" sz="1600">
                          <a:effectLst/>
                        </a:rPr>
                        <a:t>The upside of this is this is that when you query a materialized view, you are querying a table, which may also be indexed</a:t>
                      </a:r>
                      <a:endParaRPr lang="en-US" sz="1600">
                        <a:effectLst/>
                        <a:latin typeface="Calibri"/>
                        <a:ea typeface="Calibri"/>
                        <a:cs typeface="Times New Roman"/>
                      </a:endParaRPr>
                    </a:p>
                  </a:txBody>
                  <a:tcPr marL="49839" marR="49839" marT="0" marB="0"/>
                </a:tc>
                <a:extLst>
                  <a:ext uri="{0D108BD9-81ED-4DB2-BD59-A6C34878D82A}">
                    <a16:rowId xmlns:a16="http://schemas.microsoft.com/office/drawing/2014/main" val="10004"/>
                  </a:ext>
                </a:extLst>
              </a:tr>
              <a:tr h="1315175">
                <a:tc>
                  <a:txBody>
                    <a:bodyPr/>
                    <a:lstStyle/>
                    <a:p>
                      <a:pPr marL="0" marR="0">
                        <a:lnSpc>
                          <a:spcPct val="115000"/>
                        </a:lnSpc>
                        <a:spcBef>
                          <a:spcPts val="0"/>
                        </a:spcBef>
                        <a:spcAft>
                          <a:spcPts val="0"/>
                        </a:spcAft>
                      </a:pPr>
                      <a:r>
                        <a:rPr lang="en-IN" sz="1600">
                          <a:effectLst/>
                        </a:rPr>
                        <a:t> </a:t>
                      </a:r>
                      <a:endParaRPr lang="en-US" sz="1600">
                        <a:effectLst/>
                        <a:latin typeface="Calibri"/>
                        <a:ea typeface="Calibri"/>
                        <a:cs typeface="Times New Roman"/>
                      </a:endParaRPr>
                    </a:p>
                  </a:txBody>
                  <a:tcPr marL="49839" marR="49839" marT="0" marB="0"/>
                </a:tc>
                <a:tc>
                  <a:txBody>
                    <a:bodyPr/>
                    <a:lstStyle/>
                    <a:p>
                      <a:pPr marL="0" marR="0">
                        <a:lnSpc>
                          <a:spcPct val="115000"/>
                        </a:lnSpc>
                        <a:spcBef>
                          <a:spcPts val="0"/>
                        </a:spcBef>
                        <a:spcAft>
                          <a:spcPts val="0"/>
                        </a:spcAft>
                      </a:pPr>
                      <a:r>
                        <a:rPr lang="en-IN" sz="1600" dirty="0">
                          <a:effectLst/>
                        </a:rPr>
                        <a:t>with query rewrite enabled, Oracle can optimize a query that selects from the source of your materialized view in such a way that it instead reads from your materialized view</a:t>
                      </a:r>
                      <a:endParaRPr lang="en-US" sz="1600" dirty="0">
                        <a:effectLst/>
                        <a:latin typeface="Calibri"/>
                        <a:ea typeface="Calibri"/>
                        <a:cs typeface="Times New Roman"/>
                      </a:endParaRPr>
                    </a:p>
                  </a:txBody>
                  <a:tcPr marL="49839" marR="49839"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686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1594830"/>
              </p:ext>
            </p:extLst>
          </p:nvPr>
        </p:nvGraphicFramePr>
        <p:xfrm>
          <a:off x="609600" y="304800"/>
          <a:ext cx="7620000" cy="6254496"/>
        </p:xfrm>
        <a:graphic>
          <a:graphicData uri="http://schemas.openxmlformats.org/drawingml/2006/table">
            <a:tbl>
              <a:tblPr firstRow="1" firstCol="1" bandRow="1">
                <a:tableStyleId>{5C22544A-7EE6-4342-B048-85BDC9FD1C3A}</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759119">
                <a:tc>
                  <a:txBody>
                    <a:bodyPr/>
                    <a:lstStyle/>
                    <a:p>
                      <a:pPr marL="0" marR="0">
                        <a:lnSpc>
                          <a:spcPct val="115000"/>
                        </a:lnSpc>
                        <a:spcBef>
                          <a:spcPts val="0"/>
                        </a:spcBef>
                        <a:spcAft>
                          <a:spcPts val="0"/>
                        </a:spcAft>
                      </a:pPr>
                      <a:r>
                        <a:rPr lang="en-IN" sz="1600" dirty="0">
                          <a:effectLst/>
                        </a:rPr>
                        <a:t>The downside of a view is that its performance depends on how good a select statement the view is based on. If the select statement used by the view joins many tables, or uses joins based on non-indexed columns, the view could perform poorly.</a:t>
                      </a:r>
                      <a:endParaRPr lang="en-US" sz="1600" dirty="0">
                        <a:effectLst/>
                        <a:latin typeface="Calibri"/>
                        <a:ea typeface="Calibri"/>
                        <a:cs typeface="Times New Roman"/>
                      </a:endParaRPr>
                    </a:p>
                  </a:txBody>
                  <a:tcPr marL="49839" marR="49839" marT="0" marB="0"/>
                </a:tc>
                <a:tc>
                  <a:txBody>
                    <a:bodyPr/>
                    <a:lstStyle/>
                    <a:p>
                      <a:pPr marL="0" marR="0">
                        <a:lnSpc>
                          <a:spcPct val="130000"/>
                        </a:lnSpc>
                        <a:spcBef>
                          <a:spcPts val="0"/>
                        </a:spcBef>
                        <a:spcAft>
                          <a:spcPts val="0"/>
                        </a:spcAft>
                      </a:pPr>
                      <a:r>
                        <a:rPr lang="en-IN" sz="1600" dirty="0">
                          <a:effectLst/>
                        </a:rPr>
                        <a:t>The downside though is that the data you get back from the materialized view is only as up to date as the last time the materialized view has been refreshed.</a:t>
                      </a:r>
                      <a:endParaRPr lang="en-US" sz="1600" dirty="0">
                        <a:effectLst/>
                        <a:latin typeface="Calibri"/>
                        <a:ea typeface="Times New Roman"/>
                      </a:endParaRPr>
                    </a:p>
                  </a:txBody>
                  <a:tcPr marL="49839" marR="49839" marT="0" marB="0"/>
                </a:tc>
                <a:extLst>
                  <a:ext uri="{0D108BD9-81ED-4DB2-BD59-A6C34878D82A}">
                    <a16:rowId xmlns:a16="http://schemas.microsoft.com/office/drawing/2014/main" val="10000"/>
                  </a:ext>
                </a:extLst>
              </a:tr>
              <a:tr h="572090">
                <a:tc>
                  <a:txBody>
                    <a:bodyPr/>
                    <a:lstStyle/>
                    <a:p>
                      <a:pPr marL="0" marR="0">
                        <a:lnSpc>
                          <a:spcPct val="115000"/>
                        </a:lnSpc>
                        <a:spcBef>
                          <a:spcPts val="0"/>
                        </a:spcBef>
                        <a:spcAft>
                          <a:spcPts val="0"/>
                        </a:spcAft>
                      </a:pPr>
                      <a:r>
                        <a:rPr lang="en-IN" sz="1600">
                          <a:effectLst/>
                        </a:rPr>
                        <a:t> </a:t>
                      </a:r>
                      <a:endParaRPr lang="en-US" sz="1600">
                        <a:effectLst/>
                        <a:latin typeface="Calibri"/>
                        <a:ea typeface="Calibri"/>
                        <a:cs typeface="Times New Roman"/>
                      </a:endParaRPr>
                    </a:p>
                  </a:txBody>
                  <a:tcPr marL="49839" marR="49839" marT="0" marB="0"/>
                </a:tc>
                <a:tc>
                  <a:txBody>
                    <a:bodyPr/>
                    <a:lstStyle/>
                    <a:p>
                      <a:pPr marL="0" marR="0">
                        <a:lnSpc>
                          <a:spcPct val="130000"/>
                        </a:lnSpc>
                        <a:spcBef>
                          <a:spcPts val="0"/>
                        </a:spcBef>
                        <a:spcAft>
                          <a:spcPts val="0"/>
                        </a:spcAft>
                      </a:pPr>
                      <a:r>
                        <a:rPr lang="en-IN" sz="1600" dirty="0">
                          <a:effectLst/>
                        </a:rPr>
                        <a:t>Materialized views can be set to refresh manually, on a set schedule, or based on the database detecting a change in data from one of the underlying tables.</a:t>
                      </a:r>
                      <a:endParaRPr lang="en-US" sz="1600" dirty="0">
                        <a:effectLst/>
                        <a:latin typeface="Calibri"/>
                        <a:ea typeface="Times New Roman"/>
                      </a:endParaRPr>
                    </a:p>
                  </a:txBody>
                  <a:tcPr marL="49839" marR="49839" marT="0" marB="0"/>
                </a:tc>
                <a:extLst>
                  <a:ext uri="{0D108BD9-81ED-4DB2-BD59-A6C34878D82A}">
                    <a16:rowId xmlns:a16="http://schemas.microsoft.com/office/drawing/2014/main" val="10001"/>
                  </a:ext>
                </a:extLst>
              </a:tr>
              <a:tr h="715112">
                <a:tc>
                  <a:txBody>
                    <a:bodyPr/>
                    <a:lstStyle/>
                    <a:p>
                      <a:pPr marL="0" marR="0">
                        <a:lnSpc>
                          <a:spcPct val="115000"/>
                        </a:lnSpc>
                        <a:spcBef>
                          <a:spcPts val="0"/>
                        </a:spcBef>
                        <a:spcAft>
                          <a:spcPts val="0"/>
                        </a:spcAft>
                      </a:pPr>
                      <a:r>
                        <a:rPr lang="en-IN" sz="1600" dirty="0">
                          <a:effectLst/>
                        </a:rPr>
                        <a:t> </a:t>
                      </a:r>
                      <a:endParaRPr lang="en-US" sz="1600" dirty="0">
                        <a:effectLst/>
                        <a:latin typeface="Calibri"/>
                        <a:ea typeface="Calibri"/>
                        <a:cs typeface="Times New Roman"/>
                      </a:endParaRPr>
                    </a:p>
                  </a:txBody>
                  <a:tcPr marL="49839" marR="49839" marT="0" marB="0"/>
                </a:tc>
                <a:tc>
                  <a:txBody>
                    <a:bodyPr/>
                    <a:lstStyle/>
                    <a:p>
                      <a:pPr marL="0" marR="0">
                        <a:lnSpc>
                          <a:spcPct val="130000"/>
                        </a:lnSpc>
                        <a:spcAft>
                          <a:spcPts val="1200"/>
                        </a:spcAft>
                      </a:pPr>
                      <a:r>
                        <a:rPr lang="en-IN" sz="1600" dirty="0">
                          <a:effectLst/>
                        </a:rPr>
                        <a:t>Materialized views are most often used in data warehousing / business intelligence applications where querying large fact tables with thousands of millions of rows would result in query response times that resulted in an unusable application.</a:t>
                      </a:r>
                      <a:endParaRPr lang="en-US" sz="1600" dirty="0">
                        <a:effectLst/>
                        <a:latin typeface="Calibri"/>
                        <a:ea typeface="Times New Roman"/>
                      </a:endParaRPr>
                    </a:p>
                  </a:txBody>
                  <a:tcPr marL="49839" marR="49839" marT="0" marB="0"/>
                </a:tc>
                <a:extLst>
                  <a:ext uri="{0D108BD9-81ED-4DB2-BD59-A6C34878D82A}">
                    <a16:rowId xmlns:a16="http://schemas.microsoft.com/office/drawing/2014/main" val="10002"/>
                  </a:ext>
                </a:extLst>
              </a:tr>
              <a:tr h="632599">
                <a:tc>
                  <a:txBody>
                    <a:bodyPr/>
                    <a:lstStyle/>
                    <a:p>
                      <a:pPr marL="0" marR="0">
                        <a:lnSpc>
                          <a:spcPct val="115000"/>
                        </a:lnSpc>
                        <a:spcBef>
                          <a:spcPts val="0"/>
                        </a:spcBef>
                        <a:spcAft>
                          <a:spcPts val="0"/>
                        </a:spcAft>
                      </a:pPr>
                      <a:r>
                        <a:rPr lang="en-IN" sz="1600">
                          <a:effectLst/>
                        </a:rPr>
                        <a:t>Views are essentially logical table-like structures populated on the fly by a given query. The results of a view query are not stored anywhere on disk and the view is recreated every time the query is executed</a:t>
                      </a:r>
                      <a:endParaRPr lang="en-US" sz="1600">
                        <a:effectLst/>
                        <a:latin typeface="Calibri"/>
                        <a:ea typeface="Calibri"/>
                        <a:cs typeface="Times New Roman"/>
                      </a:endParaRPr>
                    </a:p>
                  </a:txBody>
                  <a:tcPr marL="49839" marR="49839" marT="0" marB="0"/>
                </a:tc>
                <a:tc>
                  <a:txBody>
                    <a:bodyPr/>
                    <a:lstStyle/>
                    <a:p>
                      <a:pPr marL="0" marR="0">
                        <a:lnSpc>
                          <a:spcPct val="130000"/>
                        </a:lnSpc>
                        <a:spcBef>
                          <a:spcPts val="0"/>
                        </a:spcBef>
                        <a:spcAft>
                          <a:spcPts val="0"/>
                        </a:spcAft>
                      </a:pPr>
                      <a:r>
                        <a:rPr lang="en-IN" sz="1600" dirty="0">
                          <a:effectLst/>
                        </a:rPr>
                        <a:t>Materialized views are actual structures stored within the database and written to disk. They are updated based on the parameters defined when they are created.</a:t>
                      </a:r>
                      <a:endParaRPr lang="en-US" sz="1600" dirty="0">
                        <a:effectLst/>
                        <a:latin typeface="Calibri"/>
                        <a:ea typeface="Times New Roman"/>
                      </a:endParaRPr>
                    </a:p>
                  </a:txBody>
                  <a:tcPr marL="49839" marR="4983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514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11704541F8E84EA84A9F606BB73739" ma:contentTypeVersion="11" ma:contentTypeDescription="Create a new document." ma:contentTypeScope="" ma:versionID="bc46ca5c7d87126849f0839327196045">
  <xsd:schema xmlns:xsd="http://www.w3.org/2001/XMLSchema" xmlns:xs="http://www.w3.org/2001/XMLSchema" xmlns:p="http://schemas.microsoft.com/office/2006/metadata/properties" xmlns:ns2="b43622cf-2622-4c40-824d-3a39e9c48ce7" xmlns:ns3="8661960c-d706-4c4a-94e1-f95b0952df97" targetNamespace="http://schemas.microsoft.com/office/2006/metadata/properties" ma:root="true" ma:fieldsID="6753711718c188ece4387a212e156d32" ns2:_="" ns3:_="">
    <xsd:import namespace="b43622cf-2622-4c40-824d-3a39e9c48ce7"/>
    <xsd:import namespace="8661960c-d706-4c4a-94e1-f95b0952df9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3622cf-2622-4c40-824d-3a39e9c48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61960c-d706-4c4a-94e1-f95b0952df9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0AF0E2-9454-4CA6-9C5E-491D312F84F8}"/>
</file>

<file path=customXml/itemProps2.xml><?xml version="1.0" encoding="utf-8"?>
<ds:datastoreItem xmlns:ds="http://schemas.openxmlformats.org/officeDocument/2006/customXml" ds:itemID="{0639BD11-9350-478E-9B9D-C8070696B6A1}"/>
</file>

<file path=customXml/itemProps3.xml><?xml version="1.0" encoding="utf-8"?>
<ds:datastoreItem xmlns:ds="http://schemas.openxmlformats.org/officeDocument/2006/customXml" ds:itemID="{8FA73BF9-47D4-4C8E-A181-97BC31AD5737}"/>
</file>

<file path=docProps/app.xml><?xml version="1.0" encoding="utf-8"?>
<Properties xmlns="http://schemas.openxmlformats.org/officeDocument/2006/extended-properties" xmlns:vt="http://schemas.openxmlformats.org/officeDocument/2006/docPropsVTypes">
  <TotalTime>652</TotalTime>
  <Words>3623</Words>
  <Application>Microsoft Office PowerPoint</Application>
  <PresentationFormat>On-screen Show (4:3)</PresentationFormat>
  <Paragraphs>473</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vt:lpstr>
      <vt:lpstr>Calibri</vt:lpstr>
      <vt:lpstr>Times New Roman</vt:lpstr>
      <vt:lpstr>Wingdings</vt:lpstr>
      <vt:lpstr>Office Theme</vt:lpstr>
      <vt:lpstr>Database Security</vt:lpstr>
      <vt:lpstr>What is View</vt:lpstr>
      <vt:lpstr>View</vt:lpstr>
      <vt:lpstr>View Retrieval/ Update</vt:lpstr>
      <vt:lpstr>Drop View</vt:lpstr>
      <vt:lpstr>PowerPoint Presentation</vt:lpstr>
      <vt:lpstr>Materialized View</vt:lpstr>
      <vt:lpstr>Differentiate view and materialized view</vt:lpstr>
      <vt:lpstr>PowerPoint Presentation</vt:lpstr>
      <vt:lpstr>Limitation &amp; Syntax of Materialized View</vt:lpstr>
      <vt:lpstr>PowerPoint Presentation</vt:lpstr>
      <vt:lpstr>Create materialized view</vt:lpstr>
      <vt:lpstr>Authentication vs Authorization</vt:lpstr>
      <vt:lpstr>Authorization:</vt:lpstr>
      <vt:lpstr>Data Encryption</vt:lpstr>
      <vt:lpstr>PowerPoint Presentation</vt:lpstr>
      <vt:lpstr>PowerPoint Presentation</vt:lpstr>
      <vt:lpstr>RSA</vt:lpstr>
      <vt:lpstr>RSA (Choosing Public / Private Key)</vt:lpstr>
      <vt:lpstr>RSA …..</vt:lpstr>
      <vt:lpstr>PowerPoint Presentation</vt:lpstr>
      <vt:lpstr>PowerPoint Presentation</vt:lpstr>
      <vt:lpstr>Strengths of RSA</vt:lpstr>
      <vt:lpstr>PowerPoint Presentation</vt:lpstr>
      <vt:lpstr>PowerPoint Presentation</vt:lpstr>
      <vt:lpstr>PowerPoint Presentation</vt:lpstr>
      <vt:lpstr>PowerPoint Presentation</vt:lpstr>
      <vt:lpstr>PowerPoint Presentation</vt:lpstr>
      <vt:lpstr>Boolean Operators</vt:lpstr>
      <vt:lpstr>3 Value Logic-3VL</vt:lpstr>
      <vt:lpstr>PowerPoint Presentation</vt:lpstr>
      <vt:lpstr>Maybe Boolean Operator</vt:lpstr>
      <vt:lpstr>Exists expression</vt:lpstr>
      <vt:lpstr>PowerPoint Presentation</vt:lpstr>
      <vt:lpstr>ForAll expression</vt:lpstr>
      <vt:lpstr>PowerPoint Presentation</vt:lpstr>
      <vt:lpstr>IS_UNK operator</vt:lpstr>
      <vt:lpstr>IF_UNK operator</vt:lpstr>
      <vt:lpstr>UNK== unk ?</vt:lpstr>
      <vt:lpstr>Example1</vt:lpstr>
      <vt:lpstr>Solution1</vt:lpstr>
      <vt:lpstr>Example2</vt:lpstr>
      <vt:lpstr>PowerPoint Presentation</vt:lpstr>
      <vt:lpstr>Outer Join</vt:lpstr>
      <vt:lpstr>PowerPoint Presentation</vt:lpstr>
      <vt:lpstr>PowerPoint Presentation</vt:lpstr>
      <vt:lpstr>PowerPoint Presentation</vt:lpstr>
      <vt:lpstr>Outer Join Syntax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Security</dc:title>
  <dc:creator>Administrator</dc:creator>
  <cp:lastModifiedBy>binal sagar</cp:lastModifiedBy>
  <cp:revision>179</cp:revision>
  <dcterms:created xsi:type="dcterms:W3CDTF">2006-08-16T00:00:00Z</dcterms:created>
  <dcterms:modified xsi:type="dcterms:W3CDTF">2021-05-10T04:36:03Z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0x010100B111704541F8E84EA84A9F606BB73739</vt:lpwstr>
  </property>
</Properties>
</file>