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72" r:id="rId11"/>
    <p:sldId id="262" r:id="rId12"/>
    <p:sldId id="27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4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heme" Target="theme/theme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573CFC-3CBE-4A25-B336-D6373F7083D1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B95DA4-5EB5-4727-ABCC-23B5DDF7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Processing &amp;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Jesal Desai</a:t>
            </a:r>
          </a:p>
        </p:txBody>
      </p:sp>
    </p:spTree>
    <p:extLst>
      <p:ext uri="{BB962C8B-B14F-4D97-AF65-F5344CB8AC3E}">
        <p14:creationId xmlns:p14="http://schemas.microsoft.com/office/powerpoint/2010/main" val="348496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6058" t="18814" r="14904" b="36716"/>
          <a:stretch/>
        </p:blipFill>
        <p:spPr bwMode="auto">
          <a:xfrm>
            <a:off x="643441" y="513793"/>
            <a:ext cx="10411245" cy="54775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887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97575"/>
            <a:ext cx="10058400" cy="40507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Generation of query-evaluation plans involves two steps: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(1) generating expressions that are logically equivalent to the given expression, 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(2) estimating the cost of each evaluation plan.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To implement the first step, </a:t>
            </a:r>
            <a:r>
              <a:rPr lang="en-US" b="1" dirty="0">
                <a:solidFill>
                  <a:schemeClr val="accent1"/>
                </a:solidFill>
              </a:rPr>
              <a:t>the query optimizer </a:t>
            </a:r>
            <a:r>
              <a:rPr lang="en-US" dirty="0"/>
              <a:t>must generate expressions equivalent to a given expression. It does so by means of </a:t>
            </a:r>
            <a:r>
              <a:rPr lang="en-US" b="1" i="1" dirty="0">
                <a:solidFill>
                  <a:schemeClr val="accent1"/>
                </a:solidFill>
              </a:rPr>
              <a:t>equivalence rules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that specify how to </a:t>
            </a:r>
            <a:r>
              <a:rPr lang="en-US" dirty="0">
                <a:solidFill>
                  <a:schemeClr val="accent1"/>
                </a:solidFill>
              </a:rPr>
              <a:t>transform an expression into a logically equivalent one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Equivalence Rules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An </a:t>
            </a:r>
            <a:r>
              <a:rPr lang="en-US" b="1" dirty="0"/>
              <a:t>equivalence rule </a:t>
            </a:r>
            <a:r>
              <a:rPr lang="en-US" dirty="0"/>
              <a:t>says that expressions of two forms are equivalent. We can replace an expression of the first form by an expression of the second form, or vice versa</a:t>
            </a:r>
          </a:p>
        </p:txBody>
      </p:sp>
    </p:spTree>
    <p:extLst>
      <p:ext uri="{BB962C8B-B14F-4D97-AF65-F5344CB8AC3E}">
        <p14:creationId xmlns:p14="http://schemas.microsoft.com/office/powerpoint/2010/main" val="308208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4776" t="18530" r="17308" b="19327"/>
          <a:stretch/>
        </p:blipFill>
        <p:spPr bwMode="auto">
          <a:xfrm>
            <a:off x="2857087" y="551407"/>
            <a:ext cx="6273265" cy="5467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23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130" y="647449"/>
            <a:ext cx="10544397" cy="5371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Examples of Transformations</a:t>
            </a: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We now illustrate the use of the equivalence rules. We use bank example with the relation schemas: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 -1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i="1" dirty="0"/>
              <a:t>Branch-schema </a:t>
            </a:r>
            <a:r>
              <a:rPr lang="en-US" dirty="0"/>
              <a:t>= (</a:t>
            </a:r>
            <a:r>
              <a:rPr lang="en-US" i="1" dirty="0"/>
              <a:t>branch-name, branch-city, assets</a:t>
            </a:r>
            <a:r>
              <a:rPr lang="en-US" dirty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i="1" dirty="0"/>
              <a:t>Account-schema </a:t>
            </a:r>
            <a:r>
              <a:rPr lang="en-US" dirty="0"/>
              <a:t>= (</a:t>
            </a:r>
            <a:r>
              <a:rPr lang="en-US" i="1" dirty="0"/>
              <a:t>account-number, branch-name, balance</a:t>
            </a:r>
            <a:r>
              <a:rPr lang="en-US" dirty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i="1" dirty="0"/>
              <a:t>Depositor-schema </a:t>
            </a:r>
            <a:r>
              <a:rPr lang="en-US" dirty="0"/>
              <a:t>= (</a:t>
            </a:r>
            <a:r>
              <a:rPr lang="en-US" i="1" dirty="0"/>
              <a:t>customer-name, account-number</a:t>
            </a:r>
            <a:r>
              <a:rPr lang="en-US" dirty="0"/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1246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60" y="934053"/>
            <a:ext cx="10058400" cy="40507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relations </a:t>
            </a:r>
            <a:r>
              <a:rPr lang="en-US" i="1" dirty="0"/>
              <a:t>branch</a:t>
            </a:r>
            <a:r>
              <a:rPr lang="en-US" dirty="0"/>
              <a:t>, </a:t>
            </a:r>
            <a:r>
              <a:rPr lang="en-US" i="1" dirty="0"/>
              <a:t>account</a:t>
            </a:r>
            <a:r>
              <a:rPr lang="en-US" dirty="0"/>
              <a:t>, and </a:t>
            </a:r>
            <a:r>
              <a:rPr lang="en-US" i="1" dirty="0"/>
              <a:t>depositor </a:t>
            </a:r>
            <a:r>
              <a:rPr lang="en-US" dirty="0"/>
              <a:t>are instances of these schemas. The expression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Π</a:t>
            </a:r>
            <a:r>
              <a:rPr lang="en-US" i="1" dirty="0"/>
              <a:t>customer</a:t>
            </a:r>
            <a:r>
              <a:rPr lang="en-US" dirty="0"/>
              <a:t>-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σbranch</a:t>
            </a:r>
            <a:r>
              <a:rPr lang="en-US" dirty="0"/>
              <a:t>-</a:t>
            </a:r>
            <a:r>
              <a:rPr lang="en-US" i="1" dirty="0"/>
              <a:t>city </a:t>
            </a:r>
            <a:r>
              <a:rPr lang="en-US" dirty="0"/>
              <a:t>=“Brooklyn”</a:t>
            </a:r>
            <a:r>
              <a:rPr lang="en-US" b="1" dirty="0"/>
              <a:t>(</a:t>
            </a:r>
            <a:r>
              <a:rPr lang="en-US" b="1" i="1" dirty="0"/>
              <a:t>branch </a:t>
            </a:r>
            <a:r>
              <a:rPr lang="en-US" b="1" dirty="0"/>
              <a:t>X (</a:t>
            </a:r>
            <a:r>
              <a:rPr lang="en-US" b="1" i="1" dirty="0"/>
              <a:t>account </a:t>
            </a:r>
            <a:r>
              <a:rPr lang="en-US" b="1" dirty="0"/>
              <a:t>X </a:t>
            </a:r>
            <a:r>
              <a:rPr lang="en-US" b="1" i="1" dirty="0"/>
              <a:t>depositor</a:t>
            </a:r>
            <a:r>
              <a:rPr lang="en-US" b="1" dirty="0"/>
              <a:t>)))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dirty="0"/>
              <a:t>Π</a:t>
            </a:r>
            <a:r>
              <a:rPr lang="en-US" i="1" dirty="0"/>
              <a:t>customer</a:t>
            </a:r>
            <a:r>
              <a:rPr lang="en-US" dirty="0"/>
              <a:t>-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b="1" dirty="0"/>
              <a:t>(</a:t>
            </a:r>
            <a:r>
              <a:rPr lang="en-US" b="1" i="1" dirty="0"/>
              <a:t>σbranch</a:t>
            </a:r>
            <a:r>
              <a:rPr lang="en-US" b="1" dirty="0"/>
              <a:t>-</a:t>
            </a:r>
            <a:r>
              <a:rPr lang="en-US" b="1" i="1" dirty="0"/>
              <a:t>city </a:t>
            </a:r>
            <a:r>
              <a:rPr lang="en-US" b="1" dirty="0"/>
              <a:t>=“Brooklyn”(</a:t>
            </a:r>
            <a:r>
              <a:rPr lang="en-US" b="1" i="1" dirty="0"/>
              <a:t>branch</a:t>
            </a:r>
            <a:r>
              <a:rPr lang="en-US" b="1" dirty="0"/>
              <a:t>)) X (</a:t>
            </a:r>
            <a:r>
              <a:rPr lang="en-US" b="1" i="1" dirty="0"/>
              <a:t>account </a:t>
            </a:r>
            <a:r>
              <a:rPr lang="en-US" b="1" dirty="0"/>
              <a:t>X </a:t>
            </a:r>
            <a:r>
              <a:rPr lang="en-US" b="1" i="1" dirty="0"/>
              <a:t>depositor</a:t>
            </a:r>
            <a:r>
              <a:rPr lang="en-US" b="1" dirty="0"/>
              <a:t>))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which is </a:t>
            </a:r>
            <a:r>
              <a:rPr lang="en-US" dirty="0">
                <a:solidFill>
                  <a:schemeClr val="accent1"/>
                </a:solidFill>
              </a:rPr>
              <a:t>equivalent to our original algebra expression</a:t>
            </a:r>
            <a:r>
              <a:rPr lang="en-US" dirty="0"/>
              <a:t>, but generates </a:t>
            </a:r>
            <a:r>
              <a:rPr lang="en-US" dirty="0">
                <a:solidFill>
                  <a:schemeClr val="accent1"/>
                </a:solidFill>
              </a:rPr>
              <a:t>smaller intermediate relations.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45958" y="2593075"/>
            <a:ext cx="13648" cy="1078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69039" y="2715904"/>
            <a:ext cx="1596788" cy="85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Appling rule no.3 </a:t>
            </a:r>
          </a:p>
        </p:txBody>
      </p:sp>
    </p:spTree>
    <p:extLst>
      <p:ext uri="{BB962C8B-B14F-4D97-AF65-F5344CB8AC3E}">
        <p14:creationId xmlns:p14="http://schemas.microsoft.com/office/powerpoint/2010/main" val="252304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620154"/>
            <a:ext cx="11191164" cy="4757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that we modify our original query to restrict attention to customers who have a balance over $1000. </a:t>
            </a:r>
          </a:p>
          <a:p>
            <a:pPr marL="0" indent="0">
              <a:buNone/>
            </a:pPr>
            <a:r>
              <a:rPr lang="en-US" dirty="0"/>
              <a:t>The new relational-algebra query is :-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sz="1800" dirty="0"/>
              <a:t>Π</a:t>
            </a:r>
            <a:r>
              <a:rPr lang="en-US" sz="1800" i="1" dirty="0"/>
              <a:t>customer</a:t>
            </a:r>
            <a:r>
              <a:rPr lang="en-US" sz="1800" dirty="0"/>
              <a:t>-</a:t>
            </a:r>
            <a:r>
              <a:rPr lang="en-US" sz="1800" i="1" dirty="0"/>
              <a:t>name </a:t>
            </a:r>
            <a:r>
              <a:rPr lang="en-US" sz="1800" dirty="0"/>
              <a:t>(</a:t>
            </a:r>
            <a:r>
              <a:rPr lang="en-US" sz="1800" i="1" dirty="0"/>
              <a:t>σbranch</a:t>
            </a:r>
            <a:r>
              <a:rPr lang="en-US" sz="1800" dirty="0"/>
              <a:t>-</a:t>
            </a:r>
            <a:r>
              <a:rPr lang="en-US" sz="1800" i="1" dirty="0"/>
              <a:t>city </a:t>
            </a:r>
            <a:r>
              <a:rPr lang="en-US" sz="1800" dirty="0"/>
              <a:t>=“Brooklyn” </a:t>
            </a:r>
            <a:r>
              <a:rPr lang="en-US" sz="1800" i="1" dirty="0"/>
              <a:t>∧ balance &gt;</a:t>
            </a:r>
            <a:r>
              <a:rPr lang="en-US" sz="1800" dirty="0"/>
              <a:t>1000 (</a:t>
            </a:r>
            <a:r>
              <a:rPr lang="en-US" sz="1800" b="1" i="1" dirty="0"/>
              <a:t>branch </a:t>
            </a:r>
            <a:r>
              <a:rPr lang="en-US" sz="1800" b="1" dirty="0"/>
              <a:t>X (</a:t>
            </a:r>
            <a:r>
              <a:rPr lang="en-US" sz="1800" b="1" i="1" dirty="0"/>
              <a:t>account </a:t>
            </a:r>
            <a:r>
              <a:rPr lang="en-US" sz="1800" b="1" dirty="0"/>
              <a:t>X </a:t>
            </a:r>
            <a:r>
              <a:rPr lang="en-US" sz="1800" b="1" i="1" dirty="0"/>
              <a:t>depositor</a:t>
            </a:r>
            <a:r>
              <a:rPr lang="en-US" sz="1800" dirty="0"/>
              <a:t>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/>
              <a:t>branch </a:t>
            </a:r>
            <a:r>
              <a:rPr lang="en-US" b="1" dirty="0"/>
              <a:t>X (</a:t>
            </a:r>
            <a:r>
              <a:rPr lang="en-US" b="1" i="1" dirty="0"/>
              <a:t>account </a:t>
            </a:r>
            <a:r>
              <a:rPr lang="en-US" b="1" dirty="0"/>
              <a:t>X </a:t>
            </a:r>
            <a:r>
              <a:rPr lang="en-US" b="1" i="1" dirty="0"/>
              <a:t>depositor</a:t>
            </a:r>
            <a:r>
              <a:rPr lang="en-US" b="1" dirty="0"/>
              <a:t>)                  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i="1" dirty="0"/>
              <a:t>branch </a:t>
            </a:r>
            <a:r>
              <a:rPr lang="en-US" b="1" dirty="0"/>
              <a:t>X </a:t>
            </a:r>
            <a:r>
              <a:rPr lang="en-US" b="1" i="1" dirty="0"/>
              <a:t>account</a:t>
            </a:r>
            <a:r>
              <a:rPr lang="en-US" b="1" dirty="0"/>
              <a:t>) X </a:t>
            </a:r>
            <a:r>
              <a:rPr lang="en-US" b="1" i="1" dirty="0"/>
              <a:t>depositor</a:t>
            </a:r>
            <a:r>
              <a:rPr lang="en-US" b="1" dirty="0"/>
              <a:t>: </a:t>
            </a:r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7277" y="2770495"/>
            <a:ext cx="0" cy="159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096836" y="3002507"/>
            <a:ext cx="2347415" cy="1105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no 2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81934" y="4913194"/>
            <a:ext cx="8598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573206"/>
            <a:ext cx="11778018" cy="628479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   </a:t>
            </a:r>
          </a:p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r>
              <a:rPr lang="en-US" sz="7200" dirty="0"/>
              <a:t>Π</a:t>
            </a:r>
            <a:r>
              <a:rPr lang="en-US" sz="7200" i="1" dirty="0"/>
              <a:t>customer</a:t>
            </a:r>
            <a:r>
              <a:rPr lang="en-US" sz="7200" dirty="0"/>
              <a:t>-</a:t>
            </a:r>
            <a:r>
              <a:rPr lang="en-US" sz="7200" i="1" dirty="0"/>
              <a:t>name </a:t>
            </a:r>
            <a:r>
              <a:rPr lang="en-US" sz="7200" dirty="0"/>
              <a:t>(</a:t>
            </a:r>
            <a:r>
              <a:rPr lang="en-US" sz="7200" i="1" dirty="0"/>
              <a:t>σbranch</a:t>
            </a:r>
            <a:r>
              <a:rPr lang="en-US" sz="7200" dirty="0"/>
              <a:t>-</a:t>
            </a:r>
            <a:r>
              <a:rPr lang="en-US" sz="7200" i="1" dirty="0"/>
              <a:t>city </a:t>
            </a:r>
            <a:r>
              <a:rPr lang="en-US" sz="7200" dirty="0"/>
              <a:t>=“Brooklyn” </a:t>
            </a:r>
            <a:r>
              <a:rPr lang="en-US" sz="7200" i="1" dirty="0"/>
              <a:t>∧ balance &gt;</a:t>
            </a:r>
            <a:r>
              <a:rPr lang="en-US" sz="7200" dirty="0"/>
              <a:t>1000 </a:t>
            </a:r>
            <a:r>
              <a:rPr lang="en-US" sz="7200" b="1" dirty="0"/>
              <a:t>((</a:t>
            </a:r>
            <a:r>
              <a:rPr lang="en-US" sz="7200" b="1" i="1" dirty="0"/>
              <a:t>branch </a:t>
            </a:r>
            <a:r>
              <a:rPr lang="en-US" sz="7200" b="1" dirty="0"/>
              <a:t>X </a:t>
            </a:r>
            <a:r>
              <a:rPr lang="en-US" sz="7200" b="1" i="1" dirty="0"/>
              <a:t>account</a:t>
            </a:r>
            <a:r>
              <a:rPr lang="en-US" sz="7200" b="1" dirty="0"/>
              <a:t>) X </a:t>
            </a:r>
            <a:r>
              <a:rPr lang="en-US" sz="7200" b="1" i="1" dirty="0"/>
              <a:t>depositor</a:t>
            </a:r>
            <a:r>
              <a:rPr lang="en-US" sz="7200" b="1" dirty="0"/>
              <a:t>))</a:t>
            </a:r>
          </a:p>
          <a:p>
            <a:pPr marL="0" indent="0" algn="just">
              <a:buNone/>
            </a:pPr>
            <a:r>
              <a:rPr lang="en-US" sz="7200" dirty="0"/>
              <a:t> </a:t>
            </a:r>
          </a:p>
          <a:p>
            <a:pPr marL="0" indent="0" algn="just">
              <a:buNone/>
            </a:pPr>
            <a:endParaRPr lang="en-US" sz="7200" dirty="0"/>
          </a:p>
          <a:p>
            <a:pPr marL="0" indent="0" algn="just">
              <a:buNone/>
            </a:pPr>
            <a:endParaRPr lang="en-US" sz="7200" dirty="0"/>
          </a:p>
          <a:p>
            <a:pPr marL="0" indent="0" algn="just">
              <a:buNone/>
            </a:pPr>
            <a:endParaRPr lang="en-US" sz="7200" b="1" dirty="0"/>
          </a:p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r>
              <a:rPr lang="en-US" sz="7200" dirty="0"/>
              <a:t>Π</a:t>
            </a:r>
            <a:r>
              <a:rPr lang="en-US" sz="7200" i="1" dirty="0"/>
              <a:t>customer</a:t>
            </a:r>
            <a:r>
              <a:rPr lang="en-US" sz="7200" dirty="0"/>
              <a:t>-</a:t>
            </a:r>
            <a:r>
              <a:rPr lang="en-US" sz="7200" i="1" dirty="0"/>
              <a:t>name </a:t>
            </a:r>
            <a:r>
              <a:rPr lang="en-US" sz="7200" b="1" dirty="0"/>
              <a:t>((</a:t>
            </a:r>
            <a:r>
              <a:rPr lang="en-US" sz="7200" b="1" i="1" dirty="0"/>
              <a:t>σbranch</a:t>
            </a:r>
            <a:r>
              <a:rPr lang="en-US" sz="7200" b="1" dirty="0"/>
              <a:t>-</a:t>
            </a:r>
            <a:r>
              <a:rPr lang="en-US" sz="7200" b="1" i="1" dirty="0"/>
              <a:t>city </a:t>
            </a:r>
            <a:r>
              <a:rPr lang="en-US" sz="7200" b="1" dirty="0"/>
              <a:t>=“Brooklyn”</a:t>
            </a:r>
            <a:r>
              <a:rPr lang="en-US" sz="7200" b="1" i="1" dirty="0"/>
              <a:t>∧ balance&gt;</a:t>
            </a:r>
            <a:r>
              <a:rPr lang="en-US" sz="7200" b="1" dirty="0"/>
              <a:t>1000 (</a:t>
            </a:r>
            <a:r>
              <a:rPr lang="en-US" sz="7200" b="1" i="1" dirty="0"/>
              <a:t>branch </a:t>
            </a:r>
            <a:r>
              <a:rPr lang="en-US" sz="7200" b="1" dirty="0"/>
              <a:t>X </a:t>
            </a:r>
            <a:r>
              <a:rPr lang="en-US" sz="7200" b="1" i="1" dirty="0"/>
              <a:t>account</a:t>
            </a:r>
            <a:r>
              <a:rPr lang="en-US" sz="7200" b="1" dirty="0"/>
              <a:t>)) </a:t>
            </a:r>
            <a:r>
              <a:rPr lang="en-US" sz="7200" dirty="0"/>
              <a:t>X </a:t>
            </a:r>
            <a:r>
              <a:rPr lang="en-US" sz="7200" i="1" dirty="0"/>
              <a:t>depositor</a:t>
            </a:r>
            <a:r>
              <a:rPr lang="en-US" sz="7200" dirty="0"/>
              <a:t>)</a:t>
            </a:r>
          </a:p>
          <a:p>
            <a:pPr marL="0" indent="0" algn="just">
              <a:buNone/>
            </a:pPr>
            <a:endParaRPr lang="en-US" sz="7200" dirty="0"/>
          </a:p>
          <a:p>
            <a:pPr marL="0" indent="0" algn="just">
              <a:buNone/>
            </a:pPr>
            <a:r>
              <a:rPr lang="en-US" sz="7200" dirty="0"/>
              <a:t>We can break the selection into two selections, to get the following subexpression:</a:t>
            </a:r>
          </a:p>
          <a:p>
            <a:pPr marL="0" indent="0" algn="ctr">
              <a:buNone/>
            </a:pPr>
            <a:endParaRPr lang="en-US" sz="7200" i="1" dirty="0"/>
          </a:p>
          <a:p>
            <a:pPr marL="0" indent="0" algn="ctr">
              <a:buNone/>
            </a:pPr>
            <a:endParaRPr lang="en-US" sz="7200" i="1" dirty="0"/>
          </a:p>
          <a:p>
            <a:pPr marL="0" indent="0" algn="ctr">
              <a:buNone/>
            </a:pPr>
            <a:r>
              <a:rPr lang="en-US" sz="7200" i="1" dirty="0"/>
              <a:t> </a:t>
            </a:r>
            <a:r>
              <a:rPr lang="en-US" sz="7200" b="1" i="1" dirty="0"/>
              <a:t>σbranch</a:t>
            </a:r>
            <a:r>
              <a:rPr lang="en-US" sz="7200" b="1" dirty="0"/>
              <a:t>-</a:t>
            </a:r>
            <a:r>
              <a:rPr lang="en-US" sz="7200" b="1" i="1" dirty="0"/>
              <a:t>city </a:t>
            </a:r>
            <a:r>
              <a:rPr lang="en-US" sz="7200" b="1" dirty="0"/>
              <a:t>=“Brooklyn” (</a:t>
            </a:r>
            <a:r>
              <a:rPr lang="en-US" sz="7200" b="1" i="1" dirty="0"/>
              <a:t>branch</a:t>
            </a:r>
            <a:r>
              <a:rPr lang="en-US" sz="7200" b="1" dirty="0"/>
              <a:t>)       X         </a:t>
            </a:r>
            <a:r>
              <a:rPr lang="en-US" sz="7200" b="1" i="1" dirty="0"/>
              <a:t>σbalance&gt;</a:t>
            </a:r>
            <a:r>
              <a:rPr lang="en-US" sz="7200" b="1" dirty="0"/>
              <a:t>1000 (</a:t>
            </a:r>
            <a:r>
              <a:rPr lang="en-US" sz="7200" b="1" i="1" dirty="0"/>
              <a:t>account</a:t>
            </a:r>
            <a:r>
              <a:rPr lang="en-US" sz="7200" b="1" dirty="0"/>
              <a:t>)</a:t>
            </a:r>
          </a:p>
          <a:p>
            <a:pPr marL="0" indent="0" algn="just">
              <a:buNone/>
            </a:pPr>
            <a:r>
              <a:rPr lang="en-US" sz="7200" dirty="0"/>
              <a:t> Both of the preceding expressions select tuples with </a:t>
            </a:r>
            <a:r>
              <a:rPr lang="en-US" sz="7200" i="1" dirty="0"/>
              <a:t>branch-city </a:t>
            </a:r>
            <a:r>
              <a:rPr lang="en-US" sz="7200" dirty="0"/>
              <a:t>= “Brooklyn” and </a:t>
            </a:r>
            <a:r>
              <a:rPr lang="en-US" sz="7200" i="1" dirty="0"/>
              <a:t>balance &gt; </a:t>
            </a:r>
            <a:r>
              <a:rPr lang="en-US" sz="7200" dirty="0"/>
              <a:t>1000.  However, the latter form of the expression provides a new opportunity to apply the </a:t>
            </a:r>
            <a:r>
              <a:rPr lang="en-US" sz="7200" b="1" dirty="0">
                <a:solidFill>
                  <a:srgbClr val="FF0000"/>
                </a:solidFill>
              </a:rPr>
              <a:t>“perform selections early” rule</a:t>
            </a:r>
            <a:r>
              <a:rPr lang="en-US" sz="7200" dirty="0"/>
              <a:t>. 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45959" y="1808749"/>
            <a:ext cx="0" cy="1064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05516" y="2156345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rule no 3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11487" y="1050878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446526" y="1125941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404144" y="1125941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38532" y="681546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33464" y="801680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50824" y="841781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Right Brace 19"/>
          <p:cNvSpPr/>
          <p:nvPr/>
        </p:nvSpPr>
        <p:spPr>
          <a:xfrm rot="16200000">
            <a:off x="8656872" y="3009604"/>
            <a:ext cx="354842" cy="13745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6407625" y="66595"/>
            <a:ext cx="356609" cy="6549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12325" y="3201918"/>
            <a:ext cx="1978926" cy="711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100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6488" y="2833406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02555" y="3291024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128448" y="5195249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2166" y="4888743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311487" y="5220271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0476" y="4859531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3617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573206"/>
            <a:ext cx="11778018" cy="62847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   </a:t>
            </a:r>
          </a:p>
          <a:p>
            <a:pPr marL="0" indent="0" algn="just">
              <a:buNone/>
            </a:pPr>
            <a:r>
              <a:rPr lang="en-US" sz="2400" b="1" i="1" dirty="0"/>
              <a:t>      </a:t>
            </a:r>
          </a:p>
          <a:p>
            <a:pPr marL="0" indent="0" algn="just">
              <a:buNone/>
            </a:pPr>
            <a:endParaRPr lang="en-US" sz="2400" b="1" i="1" dirty="0"/>
          </a:p>
          <a:p>
            <a:pPr marL="0" indent="0" algn="just">
              <a:buNone/>
            </a:pPr>
            <a:endParaRPr lang="en-US" sz="2400" b="1" i="1" dirty="0"/>
          </a:p>
          <a:p>
            <a:pPr marL="0" indent="0" algn="ctr">
              <a:buNone/>
            </a:pPr>
            <a:endParaRPr lang="en-US" sz="1800" b="1" i="1" dirty="0"/>
          </a:p>
          <a:p>
            <a:pPr marL="0" indent="0" algn="just">
              <a:buNone/>
            </a:pPr>
            <a:r>
              <a:rPr lang="en-US" sz="1800" b="1" i="1" dirty="0"/>
              <a:t>  </a:t>
            </a:r>
            <a:r>
              <a:rPr lang="en-US" dirty="0"/>
              <a:t>Π</a:t>
            </a:r>
            <a:r>
              <a:rPr lang="en-US" i="1" dirty="0"/>
              <a:t>customer</a:t>
            </a:r>
            <a:r>
              <a:rPr lang="en-US" dirty="0"/>
              <a:t>-</a:t>
            </a:r>
            <a:r>
              <a:rPr lang="en-US" i="1" dirty="0"/>
              <a:t>name</a:t>
            </a:r>
            <a:r>
              <a:rPr lang="en-US" b="1" i="1" dirty="0"/>
              <a:t> ((branch</a:t>
            </a:r>
            <a:r>
              <a:rPr lang="en-US" b="1" dirty="0"/>
              <a:t>-</a:t>
            </a:r>
            <a:r>
              <a:rPr lang="en-US" b="1" i="1" dirty="0"/>
              <a:t>city </a:t>
            </a:r>
            <a:r>
              <a:rPr lang="en-US" b="1" dirty="0"/>
              <a:t>=“Brooklyn” (</a:t>
            </a:r>
            <a:r>
              <a:rPr lang="en-US" b="1" i="1" dirty="0"/>
              <a:t>branch</a:t>
            </a:r>
            <a:r>
              <a:rPr lang="en-US" b="1" dirty="0"/>
              <a:t>)) X (</a:t>
            </a:r>
            <a:r>
              <a:rPr lang="en-US" b="1" i="1" dirty="0"/>
              <a:t>σbalance&gt;</a:t>
            </a:r>
            <a:r>
              <a:rPr lang="en-US" b="1" dirty="0"/>
              <a:t>1000 (</a:t>
            </a:r>
            <a:r>
              <a:rPr lang="en-US" b="1" i="1" dirty="0"/>
              <a:t>account</a:t>
            </a:r>
            <a:r>
              <a:rPr lang="en-US" b="1" dirty="0"/>
              <a:t>)) x depositor)</a:t>
            </a:r>
          </a:p>
          <a:p>
            <a:pPr marL="0" indent="0" algn="just">
              <a:buNone/>
            </a:pP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49890" y="1885602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6073" y="1516270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644688" y="1885602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3673" y="1590381"/>
            <a:ext cx="70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Right Brace 1"/>
          <p:cNvSpPr/>
          <p:nvPr/>
        </p:nvSpPr>
        <p:spPr>
          <a:xfrm rot="16200000">
            <a:off x="4362196" y="817136"/>
            <a:ext cx="477753" cy="3711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8391418" y="1287232"/>
            <a:ext cx="477753" cy="2771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>
            <a:off x="6347855" y="-2113348"/>
            <a:ext cx="345039" cy="7234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16303" y="995922"/>
            <a:ext cx="1842867" cy="1188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2671" y="552880"/>
            <a:ext cx="1955409" cy="52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result</a:t>
            </a:r>
          </a:p>
        </p:txBody>
      </p:sp>
    </p:spTree>
    <p:extLst>
      <p:ext uri="{BB962C8B-B14F-4D97-AF65-F5344CB8AC3E}">
        <p14:creationId xmlns:p14="http://schemas.microsoft.com/office/powerpoint/2010/main" val="57646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609" y="442733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below depicts the initial expression and the final expression after all these transformations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8301" t="47320" r="14584" b="4823"/>
          <a:stretch/>
        </p:blipFill>
        <p:spPr bwMode="auto">
          <a:xfrm>
            <a:off x="1635045" y="1151103"/>
            <a:ext cx="8791528" cy="4976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46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4930"/>
            <a:ext cx="10058400" cy="4050792"/>
          </a:xfrm>
        </p:spPr>
        <p:txBody>
          <a:bodyPr/>
          <a:lstStyle/>
          <a:p>
            <a:r>
              <a:rPr lang="en-US" b="1" dirty="0"/>
              <a:t>Query processing </a:t>
            </a:r>
            <a:r>
              <a:rPr lang="en-US" dirty="0"/>
              <a:t>refers to the range of activities involved in extracting data from a database. </a:t>
            </a:r>
          </a:p>
          <a:p>
            <a:r>
              <a:rPr lang="en-US" dirty="0"/>
              <a:t>The steps involved in processing a query are : -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1. </a:t>
            </a:r>
            <a:r>
              <a:rPr lang="en-US" dirty="0"/>
              <a:t>Parsing and translation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2. </a:t>
            </a:r>
            <a:r>
              <a:rPr lang="en-US" dirty="0"/>
              <a:t>Optimization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3. </a:t>
            </a:r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864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36979"/>
            <a:ext cx="10058400" cy="5435221"/>
          </a:xfrm>
        </p:spPr>
        <p:txBody>
          <a:bodyPr/>
          <a:lstStyle/>
          <a:p>
            <a:pPr algn="just"/>
            <a:r>
              <a:rPr lang="en-US" dirty="0"/>
              <a:t>Before processing the query (which is the SQL query) , the system must translate the query into a usable form</a:t>
            </a:r>
            <a:r>
              <a:rPr lang="en-US" dirty="0">
                <a:solidFill>
                  <a:schemeClr val="accent1"/>
                </a:solidFill>
              </a:rPr>
              <a:t>( language which system can understand).  </a:t>
            </a:r>
            <a:r>
              <a:rPr lang="en-US" dirty="0"/>
              <a:t>A more useful internal representation is based on the extended relational algebra.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32111" y="2402006"/>
            <a:ext cx="1944806" cy="9689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04514" y="3370997"/>
            <a:ext cx="6825" cy="12282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83040" y="4626592"/>
            <a:ext cx="2442948" cy="9689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Extended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36704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1616" y="614150"/>
            <a:ext cx="1910686" cy="7779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5199796" y="382139"/>
            <a:ext cx="2920621" cy="1241946"/>
          </a:xfrm>
          <a:prstGeom prst="flowChartDecision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and Translator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71296" y="395787"/>
            <a:ext cx="2442949" cy="9962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Algebra expressions 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8932458" y="2176819"/>
            <a:ext cx="2920621" cy="1241946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71293" y="4189862"/>
            <a:ext cx="2442949" cy="9962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plan 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4960958" y="4058501"/>
            <a:ext cx="2920621" cy="1241946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 engine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1616" y="4196687"/>
            <a:ext cx="2176817" cy="9962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Output </a:t>
            </a:r>
          </a:p>
        </p:txBody>
      </p:sp>
      <p:sp>
        <p:nvSpPr>
          <p:cNvPr id="10" name="Can 9"/>
          <p:cNvSpPr/>
          <p:nvPr/>
        </p:nvSpPr>
        <p:spPr>
          <a:xfrm>
            <a:off x="5108809" y="5962363"/>
            <a:ext cx="941697" cy="77109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</a:t>
            </a:r>
          </a:p>
        </p:txBody>
      </p:sp>
      <p:sp>
        <p:nvSpPr>
          <p:cNvPr id="11" name="Can 10"/>
          <p:cNvSpPr/>
          <p:nvPr/>
        </p:nvSpPr>
        <p:spPr>
          <a:xfrm>
            <a:off x="6660106" y="5924832"/>
            <a:ext cx="941697" cy="77109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</a:t>
            </a:r>
          </a:p>
        </p:txBody>
      </p:sp>
      <p:sp>
        <p:nvSpPr>
          <p:cNvPr id="12" name="Can 11"/>
          <p:cNvSpPr/>
          <p:nvPr/>
        </p:nvSpPr>
        <p:spPr>
          <a:xfrm>
            <a:off x="9639292" y="5804848"/>
            <a:ext cx="1376725" cy="77109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 about data </a:t>
            </a:r>
          </a:p>
        </p:txBody>
      </p:sp>
      <p:cxnSp>
        <p:nvCxnSpPr>
          <p:cNvPr id="14" name="Straight Arrow Connector 13"/>
          <p:cNvCxnSpPr>
            <a:stCxn id="2" idx="3"/>
            <a:endCxn id="3" idx="1"/>
          </p:cNvCxnSpPr>
          <p:nvPr/>
        </p:nvCxnSpPr>
        <p:spPr>
          <a:xfrm>
            <a:off x="3572302" y="1003112"/>
            <a:ext cx="1627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</p:cNvCxnSpPr>
          <p:nvPr/>
        </p:nvCxnSpPr>
        <p:spPr>
          <a:xfrm>
            <a:off x="8120417" y="1003112"/>
            <a:ext cx="10508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10392769" y="1392073"/>
            <a:ext cx="2" cy="784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flipH="1">
            <a:off x="10392768" y="3418765"/>
            <a:ext cx="1" cy="771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1"/>
            <a:endCxn id="8" idx="3"/>
          </p:cNvCxnSpPr>
          <p:nvPr/>
        </p:nvCxnSpPr>
        <p:spPr>
          <a:xfrm flipH="1" flipV="1">
            <a:off x="7881579" y="4679474"/>
            <a:ext cx="1289714" cy="8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  <a:endCxn id="9" idx="3"/>
          </p:cNvCxnSpPr>
          <p:nvPr/>
        </p:nvCxnSpPr>
        <p:spPr>
          <a:xfrm flipH="1">
            <a:off x="3838433" y="4679474"/>
            <a:ext cx="1122525" cy="15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421268" y="5286799"/>
            <a:ext cx="2" cy="21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936776" y="5502320"/>
            <a:ext cx="900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36776" y="5479575"/>
            <a:ext cx="0" cy="53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37528" y="5502320"/>
            <a:ext cx="0" cy="42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1547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processing and optimization </a:t>
            </a:r>
          </a:p>
        </p:txBody>
      </p:sp>
      <p:sp>
        <p:nvSpPr>
          <p:cNvPr id="68" name="Curved Up Arrow 67"/>
          <p:cNvSpPr/>
          <p:nvPr/>
        </p:nvSpPr>
        <p:spPr>
          <a:xfrm rot="16662057">
            <a:off x="9890187" y="4182916"/>
            <a:ext cx="3585718" cy="861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59" y="483676"/>
            <a:ext cx="10066725" cy="5548633"/>
          </a:xfrm>
        </p:spPr>
        <p:txBody>
          <a:bodyPr/>
          <a:lstStyle/>
          <a:p>
            <a:pPr algn="just"/>
            <a:r>
              <a:rPr lang="en-US" b="1" dirty="0"/>
              <a:t>The parser </a:t>
            </a:r>
            <a:r>
              <a:rPr lang="en-US" dirty="0"/>
              <a:t>checks the </a:t>
            </a:r>
            <a:r>
              <a:rPr lang="en-US" dirty="0">
                <a:solidFill>
                  <a:schemeClr val="accent1"/>
                </a:solidFill>
              </a:rPr>
              <a:t>syntax of the user’s query</a:t>
            </a:r>
            <a:r>
              <a:rPr lang="en-US" dirty="0"/>
              <a:t>,  e.g verifies that the relation names appearing in the query are names of the relations in the database, and so 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Query Execution Plan </a:t>
            </a:r>
            <a:r>
              <a:rPr lang="en-US" dirty="0"/>
              <a:t>- sequence of primitive operations used to evaluate a query</a:t>
            </a:r>
          </a:p>
          <a:p>
            <a:pPr algn="just"/>
            <a:endParaRPr lang="en-US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The query-execution engine </a:t>
            </a:r>
            <a:r>
              <a:rPr lang="en-US" dirty="0"/>
              <a:t>takes a query-evaluation plan, executes that plan, and returns the answers to the query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7494" y="3623735"/>
            <a:ext cx="1719618" cy="63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  <a:r>
              <a:rPr lang="en-US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47303" y="3318144"/>
            <a:ext cx="0" cy="42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59386" y="2449155"/>
                <a:ext cx="11758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𝑏𝑎𝑙𝑎𝑛𝑐𝑒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6" y="2449155"/>
                <a:ext cx="117583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0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747303" y="2756932"/>
            <a:ext cx="0" cy="22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69242" y="3041145"/>
                <a:ext cx="1756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balance &lt; 2500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42" y="3041145"/>
                <a:ext cx="175612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472" t="-28889" r="-79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6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836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different evaluation plans </a:t>
            </a:r>
            <a:r>
              <a:rPr lang="en-US" dirty="0"/>
              <a:t>created during query processing step for a given query can have </a:t>
            </a:r>
            <a:r>
              <a:rPr lang="en-US" dirty="0">
                <a:solidFill>
                  <a:schemeClr val="accent1"/>
                </a:solidFill>
              </a:rPr>
              <a:t>different costs. 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We do not expect users to write their queries in a way that suggests the most efficient evaluation plan.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Rather, it is the responsibility of the system to construct a </a:t>
            </a:r>
            <a:r>
              <a:rPr lang="en-US" dirty="0">
                <a:solidFill>
                  <a:schemeClr val="accent1"/>
                </a:solidFill>
              </a:rPr>
              <a:t>query-evaluation plan </a:t>
            </a:r>
            <a:r>
              <a:rPr lang="en-US" dirty="0"/>
              <a:t>that </a:t>
            </a:r>
            <a:r>
              <a:rPr lang="en-US" dirty="0">
                <a:solidFill>
                  <a:schemeClr val="accent1"/>
                </a:solidFill>
              </a:rPr>
              <a:t>minimizes the cost of query evaluation</a:t>
            </a:r>
            <a:r>
              <a:rPr lang="en-US" dirty="0"/>
              <a:t>. This is where </a:t>
            </a:r>
            <a:r>
              <a:rPr lang="en-US" dirty="0">
                <a:solidFill>
                  <a:schemeClr val="accent1"/>
                </a:solidFill>
              </a:rPr>
              <a:t>query optimization </a:t>
            </a:r>
            <a:r>
              <a:rPr lang="en-US" dirty="0"/>
              <a:t>comes into play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Once the query plan is chosen, the query is evaluated with that plan, and the result of the query is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 optimization </a:t>
            </a:r>
            <a:r>
              <a:rPr lang="en-US" dirty="0"/>
              <a:t>is the process of selecting the most efficient query-evaluation</a:t>
            </a:r>
          </a:p>
          <a:p>
            <a:r>
              <a:rPr lang="en-US" dirty="0"/>
              <a:t>plan from among the many strategies usually possible for processing a given query, especially if the query is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49" y="606505"/>
            <a:ext cx="11486094" cy="53575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Consider the relational-algebra expression for the query :-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“Find the names of all customers who have an account at any branch located in Brooklyn.”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Πcustomer</a:t>
            </a:r>
            <a:r>
              <a:rPr lang="en-US" i="1" dirty="0"/>
              <a:t>-name (</a:t>
            </a:r>
            <a:r>
              <a:rPr lang="en-US" i="1" dirty="0" err="1"/>
              <a:t>σbranch</a:t>
            </a:r>
            <a:r>
              <a:rPr lang="en-US" i="1" dirty="0"/>
              <a:t>−city =“Brooklyn” (branch X (account X depositor)))</a:t>
            </a:r>
          </a:p>
          <a:p>
            <a:pPr marL="0" indent="0" algn="ctr">
              <a:buNone/>
            </a:pPr>
            <a:r>
              <a:rPr lang="en-US" dirty="0"/>
              <a:t>This expression constructs </a:t>
            </a:r>
            <a:r>
              <a:rPr lang="en-US" b="1" dirty="0">
                <a:solidFill>
                  <a:schemeClr val="accent1"/>
                </a:solidFill>
              </a:rPr>
              <a:t>a large intermediate relation</a:t>
            </a:r>
            <a:r>
              <a:rPr lang="en-US" dirty="0"/>
              <a:t>, </a:t>
            </a:r>
            <a:r>
              <a:rPr lang="en-US" i="1" dirty="0"/>
              <a:t>branch X account X depositor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whereas: -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Πcustomer-name ( (σbranch-city =“Brooklyn” </a:t>
            </a:r>
            <a:r>
              <a:rPr lang="en-US" b="1" i="1" dirty="0"/>
              <a:t>(branch)) X (account X depositor)</a:t>
            </a:r>
            <a:r>
              <a:rPr lang="en-US" i="1" dirty="0"/>
              <a:t>)</a:t>
            </a:r>
          </a:p>
          <a:p>
            <a:pPr marL="0" indent="0" algn="just">
              <a:buNone/>
            </a:pPr>
            <a:r>
              <a:rPr lang="en-US" dirty="0"/>
              <a:t> which is equivalent to our original algebra expression, but which generates </a:t>
            </a:r>
            <a:r>
              <a:rPr lang="en-US" b="1" dirty="0">
                <a:solidFill>
                  <a:schemeClr val="accent1"/>
                </a:solidFill>
              </a:rPr>
              <a:t>smaller intermediate relation</a:t>
            </a:r>
          </a:p>
        </p:txBody>
      </p:sp>
    </p:spTree>
    <p:extLst>
      <p:ext uri="{BB962C8B-B14F-4D97-AF65-F5344CB8AC3E}">
        <p14:creationId xmlns:p14="http://schemas.microsoft.com/office/powerpoint/2010/main" val="176729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49" y="606505"/>
            <a:ext cx="11486094" cy="53575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Πcustomer-name (σbranch−city =“Brooklyn” (branch X (account X depositor)))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Larger Intermediate Relation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whereas: -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Πcustomer-name ( (σbranch-city =“Brooklyn” </a:t>
            </a:r>
            <a:r>
              <a:rPr lang="en-US" b="1" i="1" dirty="0"/>
              <a:t>(branch)) X (account X depositor)</a:t>
            </a:r>
            <a:r>
              <a:rPr lang="en-US" i="1" dirty="0"/>
              <a:t>)</a:t>
            </a:r>
          </a:p>
          <a:p>
            <a:pPr marL="0" indent="0" algn="just">
              <a:buNone/>
            </a:pPr>
            <a:r>
              <a:rPr lang="en-US" dirty="0"/>
              <a:t> which is equivalent to our original algebra expression, but which generates </a:t>
            </a:r>
            <a:r>
              <a:rPr lang="en-US" b="1" dirty="0">
                <a:solidFill>
                  <a:schemeClr val="accent1"/>
                </a:solidFill>
              </a:rPr>
              <a:t>smaller intermediate relation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274257" y="1542197"/>
            <a:ext cx="13647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478103" y="1555845"/>
            <a:ext cx="13647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677400" y="1542197"/>
            <a:ext cx="13647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71162" y="124169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7238" y="1302392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43314" y="1187229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68017" y="417823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937845" y="4611427"/>
            <a:ext cx="11373" cy="33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8096" y="4242095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807355" y="4547569"/>
            <a:ext cx="13647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7482" y="3872763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58057" y="4151784"/>
            <a:ext cx="13647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16200000">
            <a:off x="5592956" y="3111498"/>
            <a:ext cx="330202" cy="3326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1704541F8E84EA84A9F606BB73739" ma:contentTypeVersion="9" ma:contentTypeDescription="Create a new document." ma:contentTypeScope="" ma:versionID="60d2fed7be478848e202c22c1e9b46da">
  <xsd:schema xmlns:xsd="http://www.w3.org/2001/XMLSchema" xmlns:xs="http://www.w3.org/2001/XMLSchema" xmlns:p="http://schemas.microsoft.com/office/2006/metadata/properties" xmlns:ns2="b43622cf-2622-4c40-824d-3a39e9c48ce7" targetNamespace="http://schemas.microsoft.com/office/2006/metadata/properties" ma:root="true" ma:fieldsID="8e87ce6514533e3d9a03ea96d8b064c4" ns2:_="">
    <xsd:import namespace="b43622cf-2622-4c40-824d-3a39e9c48c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622cf-2622-4c40-824d-3a39e9c48c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F0245A-9021-442D-9777-0341D331E28D}"/>
</file>

<file path=customXml/itemProps2.xml><?xml version="1.0" encoding="utf-8"?>
<ds:datastoreItem xmlns:ds="http://schemas.openxmlformats.org/officeDocument/2006/customXml" ds:itemID="{E1378627-E36E-47A1-A897-D240D30A248F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DAF4762A-0A10-4022-9097-199280D2F2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599</TotalTime>
  <Words>696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Wood Type</vt:lpstr>
      <vt:lpstr>Query Processing &amp; Optimization</vt:lpstr>
      <vt:lpstr>Query processing - </vt:lpstr>
      <vt:lpstr>PowerPoint Presentation</vt:lpstr>
      <vt:lpstr>PowerPoint Presentation</vt:lpstr>
      <vt:lpstr>PowerPoint Presentation</vt:lpstr>
      <vt:lpstr>Query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&amp; Optimization</dc:title>
  <dc:creator>Resources</dc:creator>
  <cp:lastModifiedBy>19DCS041 DIPTIBA JADEJA</cp:lastModifiedBy>
  <cp:revision>92</cp:revision>
  <dcterms:created xsi:type="dcterms:W3CDTF">2020-03-18T04:56:42Z</dcterms:created>
  <dcterms:modified xsi:type="dcterms:W3CDTF">2021-03-30T04:22:09Z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0x010100B111704541F8E84EA84A9F606BB73739</vt:lpwstr>
  </property>
</Properties>
</file>