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1" r:id="rId6"/>
    <p:sldId id="263" r:id="rId7"/>
    <p:sldId id="295" r:id="rId8"/>
    <p:sldId id="267" r:id="rId9"/>
    <p:sldId id="268" r:id="rId10"/>
    <p:sldId id="260" r:id="rId11"/>
  </p:sldIdLst>
  <p:sldSz cx="6858000" cy="5143500"/>
  <p:notesSz cx="6858000" cy="9144000"/>
  <p:embeddedFontLst>
    <p:embeddedFont>
      <p:font typeface="Verdana" panose="020B0604030504040204" pitchFamily="34" charset="0"/>
      <p:regular r:id="rId13"/>
      <p:bold r:id="rId14"/>
      <p:italic r:id="rId15"/>
      <p:boldItalic r:id="rId16"/>
    </p:embeddedFont>
    <p:embeddedFont>
      <p:font typeface="Montserrat Light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Aharoni" panose="020B0604020202020204" charset="-79"/>
      <p:bold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365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308952" y="0"/>
            <a:ext cx="4549042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4350" y="1771550"/>
            <a:ext cx="58293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2308952" y="0"/>
            <a:ext cx="4549042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07838" y="1593500"/>
            <a:ext cx="4337775" cy="273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2400">
                <a:solidFill>
                  <a:schemeClr val="lt1"/>
                </a:solidFill>
              </a:defRPr>
            </a:lvl1pPr>
            <a:lvl2pPr marL="685800" lvl="1" indent="-32385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2400">
                <a:solidFill>
                  <a:schemeClr val="lt1"/>
                </a:solidFill>
              </a:defRPr>
            </a:lvl2pPr>
            <a:lvl3pPr marL="1028700" lvl="2" indent="-32385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2400">
                <a:solidFill>
                  <a:schemeClr val="lt1"/>
                </a:solidFill>
              </a:defRPr>
            </a:lvl3pPr>
            <a:lvl4pPr marL="1371600" lvl="3" indent="-32385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2400">
                <a:solidFill>
                  <a:schemeClr val="lt1"/>
                </a:solidFill>
              </a:defRPr>
            </a:lvl4pPr>
            <a:lvl5pPr marL="1714500" lvl="4" indent="-32385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2400">
                <a:solidFill>
                  <a:schemeClr val="lt1"/>
                </a:solidFill>
              </a:defRPr>
            </a:lvl5pPr>
            <a:lvl6pPr marL="2057400" lvl="5" indent="-32385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2400">
                <a:solidFill>
                  <a:schemeClr val="lt1"/>
                </a:solidFill>
              </a:defRPr>
            </a:lvl6pPr>
            <a:lvl7pPr marL="2400300" lvl="6" indent="-32385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2400">
                <a:solidFill>
                  <a:schemeClr val="lt1"/>
                </a:solidFill>
              </a:defRPr>
            </a:lvl7pPr>
            <a:lvl8pPr marL="2743200" lvl="7" indent="-323850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2400">
                <a:solidFill>
                  <a:schemeClr val="lt1"/>
                </a:solidFill>
              </a:defRPr>
            </a:lvl8pPr>
            <a:lvl9pPr marL="3086100" lvl="8" indent="-323850" rtl="0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3200"/>
              <a:buChar char="■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07838" y="670269"/>
            <a:ext cx="1467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3753786" y="0"/>
            <a:ext cx="310422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41475" y="836000"/>
            <a:ext cx="557505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41475" y="1430147"/>
            <a:ext cx="557505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8575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685800" lvl="1" indent="-285750" rtl="0">
              <a:spcBef>
                <a:spcPts val="45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 rtl="0">
              <a:spcBef>
                <a:spcPts val="45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85750" rtl="0">
              <a:spcBef>
                <a:spcPts val="450"/>
              </a:spcBef>
              <a:spcAft>
                <a:spcPts val="0"/>
              </a:spcAft>
              <a:buSzPts val="2400"/>
              <a:buChar char="●"/>
              <a:defRPr/>
            </a:lvl4pPr>
            <a:lvl5pPr marL="1714500" lvl="4" indent="-285750" rtl="0">
              <a:spcBef>
                <a:spcPts val="450"/>
              </a:spcBef>
              <a:spcAft>
                <a:spcPts val="0"/>
              </a:spcAft>
              <a:buSzPts val="2400"/>
              <a:buChar char="○"/>
              <a:defRPr/>
            </a:lvl5pPr>
            <a:lvl6pPr marL="2057400" lvl="5" indent="-285750" rtl="0">
              <a:spcBef>
                <a:spcPts val="450"/>
              </a:spcBef>
              <a:spcAft>
                <a:spcPts val="0"/>
              </a:spcAft>
              <a:buSzPts val="2400"/>
              <a:buChar char="■"/>
              <a:defRPr/>
            </a:lvl6pPr>
            <a:lvl7pPr marL="2400300" lvl="6" indent="-285750" rtl="0">
              <a:spcBef>
                <a:spcPts val="450"/>
              </a:spcBef>
              <a:spcAft>
                <a:spcPts val="0"/>
              </a:spcAft>
              <a:buSzPts val="2400"/>
              <a:buChar char="●"/>
              <a:defRPr/>
            </a:lvl7pPr>
            <a:lvl8pPr marL="2743200" lvl="7" indent="-285750" rtl="0">
              <a:spcBef>
                <a:spcPts val="450"/>
              </a:spcBef>
              <a:spcAft>
                <a:spcPts val="0"/>
              </a:spcAft>
              <a:buSzPts val="2400"/>
              <a:buChar char="○"/>
              <a:defRPr/>
            </a:lvl8pPr>
            <a:lvl9pPr marL="3086100" lvl="8" indent="-285750" rtl="0">
              <a:spcBef>
                <a:spcPts val="450"/>
              </a:spcBef>
              <a:spcAft>
                <a:spcPts val="45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3753786" y="0"/>
            <a:ext cx="310422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41475" y="836000"/>
            <a:ext cx="557505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641475" y="1430150"/>
            <a:ext cx="2604825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667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1pPr>
            <a:lvl2pPr marL="685800" lvl="1" indent="-266700" rtl="0">
              <a:spcBef>
                <a:spcPts val="45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028700" lvl="2" indent="-266700" rtl="0">
              <a:spcBef>
                <a:spcPts val="45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371600" lvl="3" indent="-266700" rtl="0">
              <a:spcBef>
                <a:spcPts val="45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1714500" lvl="4" indent="-266700" rtl="0">
              <a:spcBef>
                <a:spcPts val="45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057400" lvl="5" indent="-266700" rtl="0">
              <a:spcBef>
                <a:spcPts val="45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2400300" lvl="6" indent="-266700" rtl="0">
              <a:spcBef>
                <a:spcPts val="45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2743200" lvl="7" indent="-266700" rtl="0">
              <a:spcBef>
                <a:spcPts val="45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3086100" lvl="8" indent="-266700" rtl="0">
              <a:spcBef>
                <a:spcPts val="450"/>
              </a:spcBef>
              <a:spcAft>
                <a:spcPts val="45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3611704" y="1430150"/>
            <a:ext cx="2604825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667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1pPr>
            <a:lvl2pPr marL="685800" lvl="1" indent="-266700" rtl="0">
              <a:spcBef>
                <a:spcPts val="45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028700" lvl="2" indent="-266700" rtl="0">
              <a:spcBef>
                <a:spcPts val="45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371600" lvl="3" indent="-266700" rtl="0">
              <a:spcBef>
                <a:spcPts val="45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1714500" lvl="4" indent="-266700" rtl="0">
              <a:spcBef>
                <a:spcPts val="45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057400" lvl="5" indent="-266700" rtl="0">
              <a:spcBef>
                <a:spcPts val="45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2400300" lvl="6" indent="-266700" rtl="0">
              <a:spcBef>
                <a:spcPts val="45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2743200" lvl="7" indent="-266700" rtl="0">
              <a:spcBef>
                <a:spcPts val="45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3086100" lvl="8" indent="-266700" rtl="0">
              <a:spcBef>
                <a:spcPts val="450"/>
              </a:spcBef>
              <a:spcAft>
                <a:spcPts val="45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3753786" y="0"/>
            <a:ext cx="310422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641475" y="836000"/>
            <a:ext cx="557505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2308952" y="0"/>
            <a:ext cx="4549042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2308952" y="0"/>
            <a:ext cx="4549042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41475" y="836000"/>
            <a:ext cx="557505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41475" y="1430147"/>
            <a:ext cx="557505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975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975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975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975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975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975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975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975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975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463550" y="838423"/>
            <a:ext cx="3962400" cy="102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3300" dirty="0"/>
              <a:t>Machine Learning Hackathon CG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68B69-F0E8-1A3C-4275-42C8008B8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48" y="838423"/>
            <a:ext cx="621506" cy="6143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E73182-A33F-95A1-F556-60F7CA77BB29}"/>
              </a:ext>
            </a:extLst>
          </p:cNvPr>
          <p:cNvSpPr/>
          <p:nvPr/>
        </p:nvSpPr>
        <p:spPr>
          <a:xfrm>
            <a:off x="494665" y="3466950"/>
            <a:ext cx="58686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IN" sz="2000" b="1" kern="1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Team Name- </a:t>
            </a:r>
            <a:r>
              <a:rPr lang="en-IN" sz="2000" kern="1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IceBox</a:t>
            </a:r>
          </a:p>
          <a:p>
            <a:pPr>
              <a:buClrTx/>
              <a:buFontTx/>
              <a:buNone/>
            </a:pPr>
            <a:r>
              <a:rPr lang="en-IN" sz="2000" b="1" kern="1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Team Leader Name- </a:t>
            </a:r>
            <a:r>
              <a:rPr lang="en-IN" sz="2000" kern="1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Saikat Dey </a:t>
            </a:r>
          </a:p>
          <a:p>
            <a:pPr>
              <a:buClrTx/>
              <a:buFontTx/>
              <a:buNone/>
            </a:pPr>
            <a:r>
              <a:rPr lang="en-IN" sz="2000" b="1" kern="1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Team Leader Email Address- </a:t>
            </a:r>
            <a:r>
              <a:rPr lang="en-IN" sz="2000" kern="1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jahar2dey@gmail.com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801124" y="2300251"/>
            <a:ext cx="5255752" cy="20526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spcAft>
                <a:spcPts val="450"/>
              </a:spcAft>
              <a:buNone/>
            </a:pPr>
            <a:r>
              <a:rPr lang="en" sz="6600" b="1" dirty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endParaRPr sz="6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B00C8-32D1-4BBF-68C0-0C26345A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48" y="838423"/>
            <a:ext cx="621506" cy="6143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418798" y="1132925"/>
            <a:ext cx="5113322" cy="2972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400" b="1" dirty="0">
                <a:latin typeface="Verdana" pitchFamily="34" charset="0"/>
                <a:ea typeface="Verdana" pitchFamily="34" charset="0"/>
              </a:rPr>
              <a:t>Brief description of the problem at hand: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1B520-29FC-FAD7-FE78-A9F29B1E6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48" y="838423"/>
            <a:ext cx="621506" cy="61436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3B108-D4F2-259F-CECC-B4FDE1568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798" y="1747288"/>
            <a:ext cx="6196556" cy="2996162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In this problem we are dealing with Phishing Detection. We to read the data and create a model based on the data analysis to identify if the website is legitimate or a phishing website. The Result will be determined by the two values [1, -1] where 1 represent the legitimate and -1 represents phishing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1 represents the legitimate</a:t>
            </a:r>
          </a:p>
          <a:p>
            <a:endParaRPr lang="en-US" dirty="0"/>
          </a:p>
          <a:p>
            <a:r>
              <a:rPr lang="en-US" dirty="0"/>
              <a:t>0 represents suspicious</a:t>
            </a:r>
          </a:p>
          <a:p>
            <a:endParaRPr lang="en-US" dirty="0"/>
          </a:p>
          <a:p>
            <a:r>
              <a:rPr lang="en-US" dirty="0"/>
              <a:t>-1 represents phishing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514350" y="407447"/>
            <a:ext cx="4945275" cy="10453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Solution proposed and description:</a:t>
            </a:r>
            <a:endParaRPr sz="2400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514350" y="2045234"/>
            <a:ext cx="5965152" cy="20447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450"/>
              </a:spcBef>
              <a:buClr>
                <a:schemeClr val="dk1"/>
              </a:buClr>
              <a:buSzPts val="1100"/>
              <a:buNone/>
            </a:pPr>
            <a:r>
              <a:rPr lang="en-US" sz="1500" dirty="0"/>
              <a:t>We are solving the given problem using data-science. The solution involves the implementation of feature engineering. We used KNN Classifier, Linear Regression, Ridge Classifier and Random Forest Classifier. Finally we have achieved the most </a:t>
            </a:r>
            <a:r>
              <a:rPr lang="en-US" sz="1500" dirty="0" smtClean="0"/>
              <a:t>accurate </a:t>
            </a:r>
            <a:r>
              <a:rPr lang="en-US" sz="1500" dirty="0"/>
              <a:t>result i.e., above 97% using the Random Forest Classifier. </a:t>
            </a:r>
            <a:endParaRPr sz="1500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A7662A-B432-63DE-6333-80E3C79B9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48" y="838423"/>
            <a:ext cx="621506" cy="6143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bg1"/>
            </a:gs>
            <a:gs pos="9000">
              <a:schemeClr val="accent1"/>
            </a:gs>
            <a:gs pos="98000">
              <a:schemeClr val="accent3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subTitle" idx="4294967295"/>
          </p:nvPr>
        </p:nvSpPr>
        <p:spPr>
          <a:xfrm>
            <a:off x="765810" y="1943100"/>
            <a:ext cx="5849544" cy="28232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450"/>
              </a:spcAft>
              <a:buNone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spcAft>
                <a:spcPts val="450"/>
              </a:spcAft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Python</a:t>
            </a:r>
          </a:p>
          <a:p>
            <a:pPr marL="342900" indent="-342900">
              <a:spcAft>
                <a:spcPts val="450"/>
              </a:spcAft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pandas</a:t>
            </a:r>
          </a:p>
          <a:p>
            <a:pPr marL="342900" indent="-342900">
              <a:spcAft>
                <a:spcPts val="450"/>
              </a:spcAft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NumPy</a:t>
            </a:r>
          </a:p>
          <a:p>
            <a:pPr marL="342900" indent="-342900">
              <a:spcAft>
                <a:spcPts val="450"/>
              </a:spcAft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scikit learn</a:t>
            </a:r>
          </a:p>
          <a:p>
            <a:pPr marL="342900" indent="-342900">
              <a:spcAft>
                <a:spcPts val="450"/>
              </a:spcAft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Jupyter notebook environment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 rot="1056973">
            <a:off x="383937" y="84509"/>
            <a:ext cx="727702" cy="727754"/>
            <a:chOff x="570875" y="4322250"/>
            <a:chExt cx="443300" cy="443325"/>
          </a:xfrm>
          <a:solidFill>
            <a:schemeClr val="tx2"/>
          </a:solidFill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lt1"/>
                </a:solidFill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lt1"/>
                </a:solidFill>
              </a:endParaRPr>
            </a:p>
          </p:txBody>
        </p:sp>
      </p:grp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09;p15">
            <a:extLst>
              <a:ext uri="{FF2B5EF4-FFF2-40B4-BE49-F238E27FC236}">
                <a16:creationId xmlns:a16="http://schemas.microsoft.com/office/drawing/2014/main" id="{2F67590D-F02E-FE97-34AA-243E64F5E601}"/>
              </a:ext>
            </a:extLst>
          </p:cNvPr>
          <p:cNvSpPr txBox="1">
            <a:spLocks/>
          </p:cNvSpPr>
          <p:nvPr/>
        </p:nvSpPr>
        <p:spPr>
          <a:xfrm>
            <a:off x="765810" y="1183586"/>
            <a:ext cx="4208416" cy="42408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kern="12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Technology/Tool Stack Used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AE7B4D-B78B-E121-FB8E-9F7C3663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48" y="838423"/>
            <a:ext cx="621506" cy="6143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418798" y="541198"/>
            <a:ext cx="5575050" cy="2972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Approach:</a:t>
            </a: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285752" y="1074944"/>
            <a:ext cx="6329602" cy="29936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500" dirty="0"/>
              <a:t>check for empty cells in dataset.</a:t>
            </a:r>
          </a:p>
          <a:p>
            <a:r>
              <a:rPr lang="en-IN" sz="1500" dirty="0"/>
              <a:t>find relevant correlations.</a:t>
            </a:r>
          </a:p>
          <a:p>
            <a:r>
              <a:rPr lang="en-US" sz="1500" dirty="0"/>
              <a:t>split train data into train and validation set.</a:t>
            </a:r>
          </a:p>
          <a:p>
            <a:r>
              <a:rPr lang="en-US" sz="1500" dirty="0"/>
              <a:t>selected multiple suitable ml models:</a:t>
            </a:r>
          </a:p>
          <a:p>
            <a:endParaRPr lang="en-US" sz="1500" dirty="0"/>
          </a:p>
          <a:p>
            <a:pPr marL="720725">
              <a:buFont typeface="Wingdings" panose="05000000000000000000" pitchFamily="2" charset="2"/>
              <a:buChar char="§"/>
            </a:pPr>
            <a:r>
              <a:rPr lang="en-US" sz="1500" dirty="0" err="1"/>
              <a:t>StratifiedKFold</a:t>
            </a:r>
            <a:endParaRPr lang="en-US" sz="1500" dirty="0" smtClean="0"/>
          </a:p>
          <a:p>
            <a:pPr marL="720725">
              <a:buFont typeface="Wingdings" panose="05000000000000000000" pitchFamily="2" charset="2"/>
              <a:buChar char="§"/>
            </a:pPr>
            <a:r>
              <a:rPr lang="en-US" sz="1500" dirty="0" smtClean="0"/>
              <a:t>Random Forrest Classifier</a:t>
            </a:r>
            <a:endParaRPr lang="en-US" sz="1500" dirty="0"/>
          </a:p>
          <a:p>
            <a:pPr marL="720725">
              <a:buFont typeface="Wingdings" panose="05000000000000000000" pitchFamily="2" charset="2"/>
              <a:buChar char="§"/>
            </a:pPr>
            <a:r>
              <a:rPr lang="en-US" sz="1500" dirty="0" smtClean="0"/>
              <a:t>KNN </a:t>
            </a:r>
            <a:r>
              <a:rPr lang="en-US" sz="1500" dirty="0" err="1" smtClean="0"/>
              <a:t>Classifer</a:t>
            </a:r>
            <a:endParaRPr lang="en-US" sz="1500" dirty="0"/>
          </a:p>
          <a:p>
            <a:pPr marL="720725">
              <a:buFont typeface="Wingdings" panose="05000000000000000000" pitchFamily="2" charset="2"/>
              <a:buChar char="§"/>
            </a:pPr>
            <a:r>
              <a:rPr lang="en-US" sz="1500" dirty="0" smtClean="0"/>
              <a:t>Linear </a:t>
            </a:r>
            <a:r>
              <a:rPr lang="en-US" sz="1500" dirty="0" err="1" smtClean="0"/>
              <a:t>Regressor</a:t>
            </a:r>
            <a:endParaRPr lang="en-US" sz="1500" dirty="0" smtClean="0"/>
          </a:p>
          <a:p>
            <a:pPr marL="720725">
              <a:buFont typeface="Wingdings" panose="05000000000000000000" pitchFamily="2" charset="2"/>
              <a:buChar char="§"/>
            </a:pPr>
            <a:r>
              <a:rPr lang="en-US" sz="1500" dirty="0" smtClean="0"/>
              <a:t>Ridge Classifier</a:t>
            </a:r>
            <a:endParaRPr lang="en-US" sz="1500" dirty="0"/>
          </a:p>
          <a:p>
            <a:pPr marL="720725">
              <a:buFont typeface="Wingdings" panose="05000000000000000000" pitchFamily="2" charset="2"/>
              <a:buChar char="§"/>
            </a:pPr>
            <a:endParaRPr lang="en-US" sz="1500" dirty="0"/>
          </a:p>
          <a:p>
            <a:r>
              <a:rPr lang="en-US" sz="1500" dirty="0"/>
              <a:t>trained each one of them with parameter tuning.</a:t>
            </a:r>
          </a:p>
          <a:p>
            <a:r>
              <a:rPr lang="en-US" sz="1500" dirty="0"/>
              <a:t>found out the best model</a:t>
            </a:r>
          </a:p>
          <a:p>
            <a:r>
              <a:rPr lang="en-US" sz="1500" dirty="0"/>
              <a:t>then trained the train set with 97.01% accuracy</a:t>
            </a:r>
          </a:p>
          <a:p>
            <a:r>
              <a:rPr lang="en-US" sz="1500" dirty="0"/>
              <a:t>then used this model to generate the final classification results</a:t>
            </a:r>
            <a:endParaRPr lang="en-IN" sz="1500" dirty="0"/>
          </a:p>
          <a:p>
            <a:endParaRPr lang="en-US" dirty="0"/>
          </a:p>
          <a:p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47F4D-D92B-0703-AEFE-6B4CCF28B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48" y="838423"/>
            <a:ext cx="621506" cy="6143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41475" y="1372645"/>
            <a:ext cx="5575050" cy="2972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Execution Demo(Video/Screenshots) of the solution: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75" y="1736267"/>
            <a:ext cx="5731965" cy="3224231"/>
          </a:xfrm>
          <a:prstGeom prst="rect">
            <a:avLst/>
          </a:prstGeom>
        </p:spPr>
      </p:pic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79AB1-622F-CCAB-8823-BAA4922B8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848" y="838423"/>
            <a:ext cx="621506" cy="6143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41475" y="1372645"/>
            <a:ext cx="5575050" cy="2972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Execution Demo(Video/Screenshots) of the solution:</a:t>
            </a:r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79AB1-622F-CCAB-8823-BAA4922B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48" y="838423"/>
            <a:ext cx="621506" cy="6143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576" y="1452786"/>
            <a:ext cx="2160622" cy="34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2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41475" y="1452786"/>
            <a:ext cx="5575050" cy="2972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Execution Demo(Video/Screenshots) of the solution:</a:t>
            </a:r>
            <a:endParaRPr sz="2400" dirty="0"/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E431C1-D184-B9E7-BE37-064319763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48" y="838423"/>
            <a:ext cx="621506" cy="6143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26" y="1750012"/>
            <a:ext cx="5066822" cy="33233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527175" y="1667685"/>
            <a:ext cx="5575050" cy="2972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Source code as ZIP or GitHub URL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:</a:t>
            </a:r>
            <a:b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</a:br>
            <a:endParaRPr dirty="0"/>
          </a:p>
        </p:txBody>
      </p:sp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B84BD-D0E9-399A-B8FE-B5B4A035D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48" y="838423"/>
            <a:ext cx="621506" cy="6143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14500" y="2310140"/>
            <a:ext cx="3429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https://github.com/notfathomless/hpe-phishing-dectection.git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282</Words>
  <Application>Microsoft Office PowerPoint</Application>
  <PresentationFormat>Custom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Verdana</vt:lpstr>
      <vt:lpstr>Montserrat Light</vt:lpstr>
      <vt:lpstr>Calibri</vt:lpstr>
      <vt:lpstr>Aharoni</vt:lpstr>
      <vt:lpstr>Montserrat</vt:lpstr>
      <vt:lpstr>Arial</vt:lpstr>
      <vt:lpstr>Wingdings</vt:lpstr>
      <vt:lpstr>Nicholas template</vt:lpstr>
      <vt:lpstr> Machine Learning Hackathon CG 2022</vt:lpstr>
      <vt:lpstr>Brief description of the problem at hand:</vt:lpstr>
      <vt:lpstr>Solution proposed and description:</vt:lpstr>
      <vt:lpstr>PowerPoint Presentation</vt:lpstr>
      <vt:lpstr>Approach:</vt:lpstr>
      <vt:lpstr>Execution Demo(Video/Screenshots) of the solution:</vt:lpstr>
      <vt:lpstr>Execution Demo(Video/Screenshots) of the solution:</vt:lpstr>
      <vt:lpstr>Execution Demo(Video/Screenshots) of the solution:</vt:lpstr>
      <vt:lpstr>Source code as ZIP or GitHub URL: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Machine Learning Hackathon CG 2022</dc:title>
  <dc:creator>hp</dc:creator>
  <cp:lastModifiedBy>Saikat Dey</cp:lastModifiedBy>
  <cp:revision>9</cp:revision>
  <dcterms:modified xsi:type="dcterms:W3CDTF">2022-06-20T18:13:48Z</dcterms:modified>
</cp:coreProperties>
</file>