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658" r:id="rId2"/>
    <p:sldId id="649" r:id="rId3"/>
    <p:sldId id="655" r:id="rId4"/>
    <p:sldId id="659" r:id="rId5"/>
    <p:sldId id="660" r:id="rId6"/>
    <p:sldId id="661" r:id="rId7"/>
    <p:sldId id="662" r:id="rId8"/>
    <p:sldId id="663" r:id="rId9"/>
    <p:sldId id="664" r:id="rId10"/>
    <p:sldId id="6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CCFF99"/>
    <a:srgbClr val="336600"/>
    <a:srgbClr val="996633"/>
    <a:srgbClr val="3366FF"/>
    <a:srgbClr val="3333CC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2" autoAdjust="0"/>
    <p:restoredTop sz="94110" autoAdjust="0"/>
  </p:normalViewPr>
  <p:slideViewPr>
    <p:cSldViewPr snapToGrid="0">
      <p:cViewPr>
        <p:scale>
          <a:sx n="100" d="100"/>
          <a:sy n="100" d="100"/>
        </p:scale>
        <p:origin x="-23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notesViewPr>
    <p:cSldViewPr snapToGrid="0">
      <p:cViewPr varScale="1">
        <p:scale>
          <a:sx n="56" d="100"/>
          <a:sy n="56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A550B2-7C52-4093-98F4-AEDF81012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90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426504-9ACB-4A09-8698-8580701B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1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Do not solve</a:t>
            </a:r>
            <a:r>
              <a:rPr lang="en-US" altLang="zh-CN" baseline="0" dirty="0" smtClean="0"/>
              <a:t> by 3D mesh because: coarse mesh leads to shear locking and ill conditioning, fine mesh end up with too many </a:t>
            </a:r>
            <a:r>
              <a:rPr lang="en-US" altLang="zh-CN" baseline="0" dirty="0" err="1" smtClean="0"/>
              <a:t>dof</a:t>
            </a:r>
            <a:r>
              <a:rPr lang="en-US" altLang="zh-CN" baseline="0" dirty="0" smtClean="0"/>
              <a:t>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21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1F56D-CC40-47C3-896C-90CF71511257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53378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DAFC6-B405-4EE6-8489-89028EB7BDFD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73584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03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D459-D0B6-44AE-9F07-74B010330154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29223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E7DD-1E21-4E90-AD34-76BB712B39E4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7801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AF8CE-7739-4E06-8607-A4612022DB31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40135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11D7-4414-40F5-AD70-FB91F46BD4E4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42618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EAF36-51D4-481A-BC50-66841B9B0FBF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39509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3A6E5-DBA9-41E5-BB22-B04AE4560A6B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31726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40365-E463-4672-875B-5AFE93233BD4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29669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8572-4884-4B19-AE5D-926369F9331C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277351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EDB85-8493-442A-8AAC-52998F06DEF6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</p:spTree>
    <p:extLst>
      <p:ext uri="{BB962C8B-B14F-4D97-AF65-F5344CB8AC3E}">
        <p14:creationId xmlns:p14="http://schemas.microsoft.com/office/powerpoint/2010/main" val="150621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fld id="{9D56F10A-A844-4534-9628-956B27507EE4}" type="slidenum">
              <a:rPr lang="en-US"/>
              <a:pPr>
                <a:defRPr/>
              </a:pPr>
              <a:t>‹#›</a:t>
            </a:fld>
            <a:r>
              <a:rPr lang="en-US"/>
              <a:t>1/22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57200" y="958850"/>
            <a:ext cx="82296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881813" y="136525"/>
          <a:ext cx="18383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Bitmap Image" r:id="rId15" imgW="1838095" imgH="752381" progId="Paint.Picture">
                  <p:embed/>
                </p:oleObj>
              </mc:Choice>
              <mc:Fallback>
                <p:oleObj name="Bitmap Image" r:id="rId15" imgW="1838095" imgH="75238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136525"/>
                        <a:ext cx="18383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3366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itchFamily="2" charset="2"/>
        <a:buChar char="§"/>
        <a:defRPr sz="24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Arial" charset="0"/>
        <a:buChar char="–"/>
        <a:defRPr sz="2000" b="1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Char char="•"/>
        <a:defRPr b="1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00"/>
        </a:buClr>
        <a:buFont typeface="Arial" charset="0"/>
        <a:buChar char="–"/>
        <a:defRPr sz="1600" b="1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Arial" charset="0"/>
        <a:buChar char="»"/>
        <a:defRPr sz="1600" b="1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Arial" charset="0"/>
        <a:buChar char="»"/>
        <a:defRPr sz="1600" b="1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Arial" charset="0"/>
        <a:buChar char="»"/>
        <a:defRPr sz="1600" b="1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Arial" charset="0"/>
        <a:buChar char="»"/>
        <a:defRPr sz="1600" b="1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Arial" charset="0"/>
        <a:buChar char="»"/>
        <a:defRPr sz="1600" b="1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404225" cy="4546600"/>
          </a:xfrm>
        </p:spPr>
        <p:txBody>
          <a:bodyPr/>
          <a:lstStyle/>
          <a:p>
            <a:r>
              <a:rPr lang="en-US" sz="4000" dirty="0" smtClean="0">
                <a:solidFill>
                  <a:schemeClr val="hlink"/>
                </a:solidFill>
              </a:rPr>
              <a:t/>
            </a:r>
            <a:br>
              <a:rPr lang="en-US" sz="4000" dirty="0" smtClean="0">
                <a:solidFill>
                  <a:schemeClr val="hlink"/>
                </a:solidFill>
              </a:rPr>
            </a:br>
            <a:r>
              <a:rPr lang="en-US" sz="4000" dirty="0" smtClean="0">
                <a:solidFill>
                  <a:schemeClr val="hlink"/>
                </a:solidFill>
              </a:rPr>
              <a:t>ME 964: </a:t>
            </a:r>
            <a:r>
              <a:rPr lang="en-US" sz="4000" dirty="0">
                <a:solidFill>
                  <a:schemeClr val="hlink"/>
                </a:solidFill>
              </a:rPr>
              <a:t>Project </a:t>
            </a:r>
            <a:r>
              <a:rPr lang="en-US" sz="4000" dirty="0" smtClean="0">
                <a:solidFill>
                  <a:schemeClr val="hlink"/>
                </a:solidFill>
              </a:rPr>
              <a:t>-1 </a:t>
            </a:r>
            <a:r>
              <a:rPr lang="en-US" sz="4000" b="0" dirty="0" smtClean="0">
                <a:solidFill>
                  <a:schemeClr val="hlink"/>
                </a:solidFill>
              </a:rPr>
              <a:t/>
            </a:r>
            <a:br>
              <a:rPr lang="en-US" sz="4000" b="0" dirty="0" smtClean="0">
                <a:solidFill>
                  <a:schemeClr val="hlink"/>
                </a:solidFill>
              </a:rPr>
            </a:br>
            <a:r>
              <a:rPr lang="en-US" sz="4000" b="0" dirty="0">
                <a:solidFill>
                  <a:schemeClr val="hlink"/>
                </a:solidFill>
              </a:rPr>
              <a:t/>
            </a:r>
            <a:br>
              <a:rPr lang="en-US" sz="4000" b="0" dirty="0">
                <a:solidFill>
                  <a:schemeClr val="hlink"/>
                </a:solidFill>
              </a:rPr>
            </a:br>
            <a:r>
              <a:rPr lang="en-US" sz="4000" i="0" dirty="0"/>
              <a:t>Finite Element Formulation for Plates</a:t>
            </a:r>
            <a:r>
              <a:rPr lang="en-US" dirty="0" smtClean="0">
                <a:solidFill>
                  <a:schemeClr val="hlink"/>
                </a:solidFill>
              </a:rPr>
              <a:t/>
            </a:r>
            <a:br>
              <a:rPr lang="en-US" dirty="0" smtClean="0">
                <a:solidFill>
                  <a:schemeClr val="hlink"/>
                </a:solidFill>
              </a:rPr>
            </a:br>
            <a:r>
              <a:rPr lang="en-US" dirty="0" smtClean="0">
                <a:solidFill>
                  <a:schemeClr val="hlink"/>
                </a:solidFill>
              </a:rPr>
              <a:t/>
            </a:r>
            <a:br>
              <a:rPr lang="en-US" dirty="0" smtClean="0">
                <a:solidFill>
                  <a:schemeClr val="hlink"/>
                </a:solidFill>
              </a:rPr>
            </a:br>
            <a:r>
              <a:rPr lang="en-US" altLang="zh-CN" sz="3000" dirty="0" err="1" smtClean="0">
                <a:solidFill>
                  <a:schemeClr val="hlink"/>
                </a:solidFill>
              </a:rPr>
              <a:t>Shiguang</a:t>
            </a:r>
            <a:r>
              <a:rPr lang="en-US" altLang="zh-CN" sz="3000" dirty="0" smtClean="0">
                <a:solidFill>
                  <a:schemeClr val="hlink"/>
                </a:solidFill>
              </a:rPr>
              <a:t> </a:t>
            </a:r>
            <a:r>
              <a:rPr lang="en-US" altLang="zh-CN" sz="3000" dirty="0">
                <a:solidFill>
                  <a:schemeClr val="hlink"/>
                </a:solidFill>
              </a:rPr>
              <a:t>Deng </a:t>
            </a:r>
            <a:br>
              <a:rPr lang="en-US" altLang="zh-CN" sz="3000" dirty="0">
                <a:solidFill>
                  <a:schemeClr val="hlink"/>
                </a:solidFill>
              </a:rPr>
            </a:br>
            <a:r>
              <a:rPr lang="en-US" altLang="zh-CN" sz="3000" dirty="0" err="1">
                <a:solidFill>
                  <a:schemeClr val="hlink"/>
                </a:solidFill>
              </a:rPr>
              <a:t>Xingchen</a:t>
            </a:r>
            <a:r>
              <a:rPr lang="en-US" altLang="zh-CN" sz="3000" dirty="0">
                <a:solidFill>
                  <a:schemeClr val="hlink"/>
                </a:solidFill>
              </a:rPr>
              <a:t> Liu </a:t>
            </a:r>
            <a:br>
              <a:rPr lang="en-US" altLang="zh-CN" sz="3000" dirty="0">
                <a:solidFill>
                  <a:schemeClr val="hlink"/>
                </a:solidFill>
              </a:rPr>
            </a:br>
            <a:r>
              <a:rPr lang="en-US" altLang="zh-CN" sz="3000" dirty="0">
                <a:solidFill>
                  <a:schemeClr val="hlink"/>
                </a:solidFill>
              </a:rPr>
              <a:t>Goldy Kumar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sz="3000" dirty="0" smtClean="0">
                <a:solidFill>
                  <a:schemeClr val="hlink"/>
                </a:solidFill>
              </a:rPr>
              <a:t/>
            </a:r>
            <a:br>
              <a:rPr lang="en-US" sz="3000" dirty="0" smtClean="0">
                <a:solidFill>
                  <a:schemeClr val="hlink"/>
                </a:solidFill>
              </a:rPr>
            </a:br>
            <a:endParaRPr lang="en-US" sz="24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795588" y="4981575"/>
          <a:ext cx="35528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4" imgW="3552381" imgH="1571844" progId="Paint.Picture">
                  <p:embed/>
                </p:oleObj>
              </mc:Choice>
              <mc:Fallback>
                <p:oleObj name="Bitmap Image" r:id="rId4" imgW="3552381" imgH="1571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4981575"/>
                        <a:ext cx="35528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7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Frequency and Mode Shapes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8382000" cy="5638800"/>
              </a:xfrm>
            </p:spPr>
            <p:txBody>
              <a:bodyPr/>
              <a:lstStyle/>
              <a:p>
                <a:r>
                  <a:rPr lang="en-US" i="1" dirty="0" smtClean="0">
                    <a:latin typeface="Cambria Math"/>
                  </a:rPr>
                  <a:t>Undamped and  homogeneous EOM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𝑴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𝑲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/>
                  </a:rPr>
                  <a:t>Oscillatory solution: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sSup>
                      <m:sSup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l-GR" sz="2400" b="1" i="1" smtClean="0">
                            <a:latin typeface="Cambria Math"/>
                          </a:rPr>
                          <m:t>𝝎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endParaRPr lang="en-US" b="1" i="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l-GR" i="1">
                              <a:latin typeface="Cambria Math"/>
                            </a:rPr>
                            <m:t>𝝎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){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}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endParaRPr lang="en-US" sz="2400" i="1" dirty="0" smtClean="0">
                  <a:latin typeface="Cambria Math"/>
                </a:endParaRPr>
              </a:p>
              <a:p>
                <a:r>
                  <a:rPr lang="en-US" sz="2400" i="1" dirty="0" smtClean="0">
                    <a:latin typeface="Cambria Math"/>
                  </a:rPr>
                  <a:t>Solve for Eigen values  and Eigen vectors</a:t>
                </a:r>
              </a:p>
              <a:p>
                <a:pPr lvl="1"/>
                <a:r>
                  <a:rPr lang="en-US" sz="2000" i="1" dirty="0" smtClean="0">
                    <a:latin typeface="Cambria Math"/>
                  </a:rPr>
                  <a:t>Mesh dependent</a:t>
                </a:r>
              </a:p>
              <a:p>
                <a:pPr lvl="1"/>
                <a:r>
                  <a:rPr lang="en-US" sz="2000" i="1" dirty="0" smtClean="0">
                    <a:latin typeface="Cambria Math"/>
                  </a:rPr>
                  <a:t>Not solved  for all values </a:t>
                </a:r>
              </a:p>
              <a:p>
                <a:r>
                  <a:rPr lang="en-US" sz="2400" i="1" dirty="0" smtClean="0">
                    <a:latin typeface="Cambria Math"/>
                  </a:rPr>
                  <a:t>Use numerical techniques </a:t>
                </a:r>
                <a:endParaRPr lang="en-US" sz="2400" i="1" dirty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8382000" cy="5638800"/>
              </a:xfrm>
              <a:blipFill rotWithShape="1">
                <a:blip r:embed="rId2"/>
                <a:stretch>
                  <a:fillRect l="-1236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19900" y="2809875"/>
            <a:ext cx="1914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Vibration mode</a:t>
            </a:r>
          </a:p>
          <a:p>
            <a:r>
              <a:rPr lang="en-US" dirty="0" smtClean="0"/>
              <a:t>A configuration with elastic resistance in balance with inertial loads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smtClean="0"/>
              <a:t>FEM for Plates </a:t>
            </a:r>
            <a:endParaRPr lang="en-US" i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2924" y="1177409"/>
            <a:ext cx="8143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/>
              <a:t>A plate is a </a:t>
            </a:r>
            <a:r>
              <a:rPr lang="en-US" altLang="zh-CN" sz="2000" dirty="0" smtClean="0"/>
              <a:t>flat </a:t>
            </a:r>
            <a:r>
              <a:rPr lang="en-US" sz="2000" dirty="0" smtClean="0"/>
              <a:t>three </a:t>
            </a:r>
            <a:r>
              <a:rPr lang="en-US" sz="2000" dirty="0"/>
              <a:t>dimensional solid body with</a:t>
            </a: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one dimension </a:t>
            </a:r>
            <a:r>
              <a:rPr lang="en-US" altLang="zh-CN" sz="2000" dirty="0" smtClean="0"/>
              <a:t>is</a:t>
            </a:r>
            <a:r>
              <a:rPr lang="en-US" sz="2000" dirty="0" smtClean="0"/>
              <a:t> much </a:t>
            </a:r>
            <a:r>
              <a:rPr lang="en-US" sz="2000" dirty="0"/>
              <a:t>smaller than the other two</a:t>
            </a: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zero </a:t>
            </a:r>
            <a:r>
              <a:rPr lang="en-US" sz="2000" dirty="0"/>
              <a:t>curvature </a:t>
            </a:r>
            <a:r>
              <a:rPr lang="en-US" sz="2000" dirty="0" smtClean="0"/>
              <a:t>at mid-surface </a:t>
            </a:r>
            <a:r>
              <a:rPr lang="en-US" sz="2000" dirty="0"/>
              <a:t>in the reference configuration</a:t>
            </a: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loading </a:t>
            </a:r>
            <a:r>
              <a:rPr lang="en-US" sz="2000" dirty="0"/>
              <a:t>that causes bending </a:t>
            </a:r>
            <a:r>
              <a:rPr lang="en-US" sz="2000" dirty="0" smtClean="0"/>
              <a:t>deformation</a:t>
            </a: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membrane </a:t>
            </a:r>
            <a:r>
              <a:rPr lang="en-US" sz="2000" dirty="0"/>
              <a:t>and bending response are </a:t>
            </a:r>
            <a:r>
              <a:rPr lang="en-US" sz="2000" dirty="0" smtClean="0"/>
              <a:t>decoupled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investigated independently and </a:t>
            </a:r>
            <a:r>
              <a:rPr lang="en-US" sz="2000" dirty="0"/>
              <a:t>later superposed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4115931"/>
            <a:ext cx="69627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4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/>
              <a:t>Plate </a:t>
            </a:r>
            <a:r>
              <a:rPr lang="en-US" altLang="zh-CN" i="0" dirty="0" smtClean="0"/>
              <a:t>Theories</a:t>
            </a:r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09550" y="1066800"/>
                <a:ext cx="43053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Kirchhoff plate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extension of the Euler-Bernoulli </a:t>
                </a:r>
                <a:r>
                  <a:rPr lang="en-US" sz="2000" dirty="0" smtClean="0"/>
                  <a:t>beam theory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inter element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Prohibit transverse shear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1850s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FE elements are hard to develop</a:t>
                </a: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09550" y="1066800"/>
                <a:ext cx="4305300" cy="5638800"/>
              </a:xfrm>
              <a:blipFill rotWithShape="1">
                <a:blip r:embed="rId2"/>
                <a:stretch>
                  <a:fillRect l="-2829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199" y="1066800"/>
                <a:ext cx="4219575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Mindlin</a:t>
                </a:r>
                <a:r>
                  <a:rPr lang="en-US" dirty="0"/>
                  <a:t> </a:t>
                </a:r>
                <a:r>
                  <a:rPr lang="en-US" dirty="0" smtClean="0"/>
                  <a:t>plate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extension of Timoshenko </a:t>
                </a:r>
                <a:r>
                  <a:rPr lang="en-US" sz="2000" dirty="0" smtClean="0"/>
                  <a:t>beam theory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  <m:sup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altLang="zh-CN" sz="2000" dirty="0" smtClean="0"/>
                  <a:t>inter element</a:t>
                </a:r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Account for </a:t>
                </a:r>
                <a:r>
                  <a:rPr lang="en-US" altLang="zh-CN" sz="2000" dirty="0"/>
                  <a:t>transverse </a:t>
                </a:r>
                <a:r>
                  <a:rPr lang="en-US" altLang="zh-CN" sz="2000" dirty="0" smtClean="0"/>
                  <a:t>shear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1950s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FE elements are </a:t>
                </a:r>
                <a:r>
                  <a:rPr lang="en-US" altLang="zh-CN" sz="2000" dirty="0" smtClean="0"/>
                  <a:t>easier </a:t>
                </a:r>
                <a:r>
                  <a:rPr lang="en-US" altLang="zh-CN" sz="2000" dirty="0"/>
                  <a:t>to develop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199" y="1066800"/>
                <a:ext cx="4219575" cy="5638800"/>
              </a:xfrm>
              <a:blipFill rotWithShape="1">
                <a:blip r:embed="rId3"/>
                <a:stretch>
                  <a:fillRect l="-2886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1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6699"/>
                </a:solidFill>
              </a:rPr>
              <a:t>Isoparametric</a:t>
            </a:r>
            <a:r>
              <a:rPr lang="en-US" sz="2800" dirty="0" smtClean="0">
                <a:solidFill>
                  <a:srgbClr val="006699"/>
                </a:solidFill>
              </a:rPr>
              <a:t> </a:t>
            </a:r>
            <a:r>
              <a:rPr lang="en-US" sz="2800" dirty="0" err="1" smtClean="0">
                <a:solidFill>
                  <a:srgbClr val="006699"/>
                </a:solidFill>
              </a:rPr>
              <a:t>Mindlin</a:t>
            </a:r>
            <a:r>
              <a:rPr lang="en-US" sz="2800" dirty="0" smtClean="0">
                <a:solidFill>
                  <a:srgbClr val="006699"/>
                </a:solidFill>
              </a:rPr>
              <a:t> Plate FE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2923" y="1546741"/>
                <a:ext cx="8162925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𝑑𝑤</m:t>
                          </m:r>
                        </m:e>
                      </m:nary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𝑑𝑤</m:t>
                          </m:r>
                        </m:e>
                      </m:nary>
                      <m:r>
                        <a:rPr lang="en-US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𝑑𝑤</m:t>
                          </m:r>
                        </m:e>
                      </m:nary>
                      <m:r>
                        <a:rPr lang="en-US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1546741"/>
                <a:ext cx="8162925" cy="9511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42924" y="1177409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Element Stiffness Matrix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3036" y="2578653"/>
                <a:ext cx="2548133" cy="274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𝑑𝑤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𝑑𝑤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𝑑𝑤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6" y="2578653"/>
                <a:ext cx="2548133" cy="27484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375293"/>
                  </p:ext>
                </p:extLst>
              </p:nvPr>
            </p:nvGraphicFramePr>
            <p:xfrm>
              <a:off x="3481383" y="2714923"/>
              <a:ext cx="4386266" cy="26722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193133"/>
                    <a:gridCol w="2193133"/>
                  </a:tblGrid>
                  <a:tr h="6680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Element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Selected Integration</a:t>
                          </a:r>
                          <a:r>
                            <a:rPr lang="en-US" baseline="0" dirty="0" smtClean="0"/>
                            <a:t> Rule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680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9-point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680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9-point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680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4-point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485467"/>
                  </p:ext>
                </p:extLst>
              </p:nvPr>
            </p:nvGraphicFramePr>
            <p:xfrm>
              <a:off x="3481383" y="2714923"/>
              <a:ext cx="4386266" cy="267224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193133"/>
                    <a:gridCol w="2193133"/>
                  </a:tblGrid>
                  <a:tr h="6680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Element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Selected Integration</a:t>
                          </a:r>
                          <a:r>
                            <a:rPr lang="en-US" baseline="0" dirty="0" smtClean="0"/>
                            <a:t> Rule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6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4545" r="-100000" b="-19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9-point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6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6422" r="-1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9-point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6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0363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4-point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16"/>
          <p:cNvSpPr/>
          <p:nvPr/>
        </p:nvSpPr>
        <p:spPr>
          <a:xfrm>
            <a:off x="695324" y="5387167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Nodal Load Vector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95323" y="5750037"/>
                <a:ext cx="7400925" cy="95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𝑑𝑤</m:t>
                          </m:r>
                        </m:e>
                      </m:nary>
                      <m:r>
                        <a:rPr lang="en-US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𝑑𝑤</m:t>
                          </m:r>
                        </m:e>
                      </m:nary>
                      <m:r>
                        <a:rPr lang="en-US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3" y="5750037"/>
                <a:ext cx="7400925" cy="9511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35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006699"/>
                </a:solidFill>
              </a:rPr>
              <a:t>Heterosis</a:t>
            </a:r>
            <a:r>
              <a:rPr lang="en-US" sz="2000" dirty="0" smtClean="0">
                <a:solidFill>
                  <a:srgbClr val="006699"/>
                </a:solidFill>
              </a:rPr>
              <a:t> Plate Elements &amp; Gaussian Integration points</a:t>
            </a:r>
            <a:endParaRPr lang="en-US" sz="2000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1935157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1295400" y="1250151"/>
            <a:ext cx="0" cy="1447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295400" y="269715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3050" y="1437476"/>
            <a:ext cx="1752600" cy="330200"/>
          </a:xfrm>
          <a:custGeom>
            <a:avLst/>
            <a:gdLst>
              <a:gd name="T0" fmla="*/ 0 w 1104"/>
              <a:gd name="T1" fmla="*/ 524192500 h 208"/>
              <a:gd name="T2" fmla="*/ 1330642500 w 1104"/>
              <a:gd name="T3" fmla="*/ 40322500 h 208"/>
              <a:gd name="T4" fmla="*/ 2147483647 w 1104"/>
              <a:gd name="T5" fmla="*/ 2822575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208">
                <a:moveTo>
                  <a:pt x="0" y="208"/>
                </a:moveTo>
                <a:cubicBezTo>
                  <a:pt x="172" y="120"/>
                  <a:pt x="344" y="32"/>
                  <a:pt x="528" y="16"/>
                </a:cubicBezTo>
                <a:cubicBezTo>
                  <a:pt x="712" y="0"/>
                  <a:pt x="908" y="56"/>
                  <a:pt x="110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353050" y="1843876"/>
            <a:ext cx="431800" cy="1371600"/>
          </a:xfrm>
          <a:custGeom>
            <a:avLst/>
            <a:gdLst>
              <a:gd name="T0" fmla="*/ 0 w 272"/>
              <a:gd name="T1" fmla="*/ 0 h 864"/>
              <a:gd name="T2" fmla="*/ 604837500 w 272"/>
              <a:gd name="T3" fmla="*/ 846772500 h 864"/>
              <a:gd name="T4" fmla="*/ 483870000 w 272"/>
              <a:gd name="T5" fmla="*/ 2147483647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864">
                <a:moveTo>
                  <a:pt x="0" y="0"/>
                </a:moveTo>
                <a:cubicBezTo>
                  <a:pt x="104" y="96"/>
                  <a:pt x="208" y="192"/>
                  <a:pt x="240" y="336"/>
                </a:cubicBezTo>
                <a:cubicBezTo>
                  <a:pt x="272" y="480"/>
                  <a:pt x="232" y="672"/>
                  <a:pt x="192" y="8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657850" y="3215476"/>
            <a:ext cx="1524000" cy="76200"/>
          </a:xfrm>
          <a:custGeom>
            <a:avLst/>
            <a:gdLst>
              <a:gd name="T0" fmla="*/ 0 w 960"/>
              <a:gd name="T1" fmla="*/ 0 h 48"/>
              <a:gd name="T2" fmla="*/ 1451610000 w 960"/>
              <a:gd name="T3" fmla="*/ 120967500 h 48"/>
              <a:gd name="T4" fmla="*/ 2147483647 w 960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48">
                <a:moveTo>
                  <a:pt x="0" y="0"/>
                </a:moveTo>
                <a:cubicBezTo>
                  <a:pt x="208" y="24"/>
                  <a:pt x="416" y="48"/>
                  <a:pt x="576" y="48"/>
                </a:cubicBezTo>
                <a:cubicBezTo>
                  <a:pt x="736" y="48"/>
                  <a:pt x="848" y="24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080250" y="1615276"/>
            <a:ext cx="177800" cy="1600200"/>
          </a:xfrm>
          <a:custGeom>
            <a:avLst/>
            <a:gdLst>
              <a:gd name="T0" fmla="*/ 40322500 w 112"/>
              <a:gd name="T1" fmla="*/ 0 h 1008"/>
              <a:gd name="T2" fmla="*/ 40322500 w 112"/>
              <a:gd name="T3" fmla="*/ 1451610000 h 1008"/>
              <a:gd name="T4" fmla="*/ 282257500 w 112"/>
              <a:gd name="T5" fmla="*/ 2147483647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1008">
                <a:moveTo>
                  <a:pt x="16" y="0"/>
                </a:moveTo>
                <a:cubicBezTo>
                  <a:pt x="8" y="204"/>
                  <a:pt x="0" y="408"/>
                  <a:pt x="16" y="576"/>
                </a:cubicBezTo>
                <a:cubicBezTo>
                  <a:pt x="32" y="744"/>
                  <a:pt x="72" y="876"/>
                  <a:pt x="112" y="10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219200" y="26209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124450" y="1462876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124450" y="3520276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8391525" y="3376602"/>
            <a:ext cx="36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000" i="1" dirty="0"/>
              <a:t>x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00600" y="152796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000" i="1"/>
              <a:t>y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676650" y="259476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000" i="1" dirty="0" smtClean="0"/>
              <a:t>s</a:t>
            </a:r>
            <a:endParaRPr lang="en-AU" sz="2000" i="1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447800" y="973127"/>
            <a:ext cx="342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000" i="1" dirty="0" smtClean="0"/>
              <a:t>t</a:t>
            </a:r>
            <a:endParaRPr lang="en-AU" sz="2000" i="1" dirty="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057400" y="185895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2057400" y="262095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057400" y="3382957"/>
            <a:ext cx="152400" cy="149225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219200" y="185895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457200" y="185895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457200" y="262095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57200" y="338295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1219200" y="338295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3371850" y="1789102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5581650" y="3120223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5276850" y="1753384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5676900" y="2382034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7004050" y="2305834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7169150" y="3146422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 flipH="1" flipV="1">
            <a:off x="6419850" y="3222622"/>
            <a:ext cx="133350" cy="138108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153150" y="1361276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010400" y="1567649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305550" y="228996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5187950" y="300275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7407275" y="30329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258050" y="13612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219700" y="11414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6296025" y="33766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7258050" y="213756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6076950" y="102155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 Box 10"/>
          <p:cNvSpPr txBox="1">
            <a:spLocks noChangeArrowheads="1"/>
          </p:cNvSpPr>
          <p:nvPr/>
        </p:nvSpPr>
        <p:spPr bwMode="auto">
          <a:xfrm>
            <a:off x="5238750" y="22629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6191250" y="24685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361950" y="35353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1943100" y="35353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1943100" y="129299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352425" y="131047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1104900" y="35353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2286000" y="245981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104900" y="13128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0" y="27035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104900" y="278207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3916357"/>
                <a:ext cx="7867650" cy="418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=1:8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16357"/>
                <a:ext cx="7867650" cy="418000"/>
              </a:xfrm>
              <a:prstGeom prst="rect">
                <a:avLst/>
              </a:prstGeom>
              <a:blipFill rotWithShape="1">
                <a:blip r:embed="rId3"/>
                <a:stretch>
                  <a:fillRect t="-149275" b="-2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1162050" y="4770437"/>
            <a:ext cx="2209800" cy="164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5"/>
          <p:cNvSpPr>
            <a:spLocks noChangeShapeType="1"/>
          </p:cNvSpPr>
          <p:nvPr/>
        </p:nvSpPr>
        <p:spPr bwMode="auto">
          <a:xfrm flipV="1">
            <a:off x="2305050" y="4438650"/>
            <a:ext cx="19050" cy="235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400050" y="56546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219700" y="4781533"/>
            <a:ext cx="2209800" cy="163514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"/>
          <p:cNvSpPr>
            <a:spLocks noChangeShapeType="1"/>
          </p:cNvSpPr>
          <p:nvPr/>
        </p:nvSpPr>
        <p:spPr bwMode="auto">
          <a:xfrm>
            <a:off x="4514850" y="5608637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5"/>
          <p:cNvSpPr>
            <a:spLocks noChangeShapeType="1"/>
          </p:cNvSpPr>
          <p:nvPr/>
        </p:nvSpPr>
        <p:spPr bwMode="auto">
          <a:xfrm flipV="1">
            <a:off x="6343650" y="4429124"/>
            <a:ext cx="19050" cy="235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27"/>
          <p:cNvSpPr>
            <a:spLocks noChangeArrowheads="1"/>
          </p:cNvSpPr>
          <p:nvPr/>
        </p:nvSpPr>
        <p:spPr bwMode="auto">
          <a:xfrm>
            <a:off x="1628775" y="5939623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Oval 27"/>
          <p:cNvSpPr>
            <a:spLocks noChangeArrowheads="1"/>
          </p:cNvSpPr>
          <p:nvPr/>
        </p:nvSpPr>
        <p:spPr bwMode="auto">
          <a:xfrm>
            <a:off x="1619250" y="5101423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27"/>
          <p:cNvSpPr>
            <a:spLocks noChangeArrowheads="1"/>
          </p:cNvSpPr>
          <p:nvPr/>
        </p:nvSpPr>
        <p:spPr bwMode="auto">
          <a:xfrm>
            <a:off x="2790825" y="5106971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27"/>
          <p:cNvSpPr>
            <a:spLocks noChangeArrowheads="1"/>
          </p:cNvSpPr>
          <p:nvPr/>
        </p:nvSpPr>
        <p:spPr bwMode="auto">
          <a:xfrm>
            <a:off x="2790825" y="5954696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Oval 27"/>
          <p:cNvSpPr>
            <a:spLocks noChangeArrowheads="1"/>
          </p:cNvSpPr>
          <p:nvPr/>
        </p:nvSpPr>
        <p:spPr bwMode="auto">
          <a:xfrm>
            <a:off x="5632450" y="6015823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Oval 27"/>
          <p:cNvSpPr>
            <a:spLocks noChangeArrowheads="1"/>
          </p:cNvSpPr>
          <p:nvPr/>
        </p:nvSpPr>
        <p:spPr bwMode="auto">
          <a:xfrm>
            <a:off x="6286500" y="6015823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Oval 27"/>
          <p:cNvSpPr>
            <a:spLocks noChangeArrowheads="1"/>
          </p:cNvSpPr>
          <p:nvPr/>
        </p:nvSpPr>
        <p:spPr bwMode="auto">
          <a:xfrm>
            <a:off x="6953250" y="601341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27"/>
          <p:cNvSpPr>
            <a:spLocks noChangeArrowheads="1"/>
          </p:cNvSpPr>
          <p:nvPr/>
        </p:nvSpPr>
        <p:spPr bwMode="auto">
          <a:xfrm>
            <a:off x="5619750" y="5541962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Oval 27"/>
          <p:cNvSpPr>
            <a:spLocks noChangeArrowheads="1"/>
          </p:cNvSpPr>
          <p:nvPr/>
        </p:nvSpPr>
        <p:spPr bwMode="auto">
          <a:xfrm>
            <a:off x="5619750" y="5097446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6280150" y="5541962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27"/>
          <p:cNvSpPr>
            <a:spLocks noChangeArrowheads="1"/>
          </p:cNvSpPr>
          <p:nvPr/>
        </p:nvSpPr>
        <p:spPr bwMode="auto">
          <a:xfrm>
            <a:off x="6289675" y="5097446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27"/>
          <p:cNvSpPr>
            <a:spLocks noChangeArrowheads="1"/>
          </p:cNvSpPr>
          <p:nvPr/>
        </p:nvSpPr>
        <p:spPr bwMode="auto">
          <a:xfrm>
            <a:off x="6956425" y="5522904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27"/>
          <p:cNvSpPr>
            <a:spLocks noChangeArrowheads="1"/>
          </p:cNvSpPr>
          <p:nvPr/>
        </p:nvSpPr>
        <p:spPr bwMode="auto">
          <a:xfrm>
            <a:off x="6953250" y="5093469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" name="Rectangle 28671"/>
          <p:cNvSpPr/>
          <p:nvPr/>
        </p:nvSpPr>
        <p:spPr>
          <a:xfrm>
            <a:off x="164606" y="477043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4-point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098431" y="479079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9-point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992982"/>
            <a:ext cx="4772025" cy="419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4924425"/>
            <a:ext cx="6305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7675" y="1533525"/>
            <a:ext cx="344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Plate Analyzed</a:t>
            </a:r>
          </a:p>
          <a:p>
            <a:r>
              <a:rPr lang="en-US" dirty="0" smtClean="0"/>
              <a:t>- A rectangular plate 1x1x.02m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- All four sides Clamped</a:t>
            </a:r>
          </a:p>
          <a:p>
            <a:r>
              <a:rPr lang="en-US" dirty="0" smtClean="0"/>
              <a:t>- 1 Pa Pressure on the plate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Mid point displacement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From FEM code: 8.69e-9m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From </a:t>
            </a:r>
            <a:r>
              <a:rPr lang="en-US" dirty="0" err="1" smtClean="0"/>
              <a:t>SolidWorks</a:t>
            </a:r>
            <a:r>
              <a:rPr lang="en-US" dirty="0" smtClean="0"/>
              <a:t>: 8.751e-9m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From Analytical: 8.6e-9m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2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6699"/>
                </a:solidFill>
              </a:rPr>
              <a:t>Numerical Results &amp; Verification &amp; </a:t>
            </a:r>
            <a:r>
              <a:rPr lang="en-US" sz="2400" dirty="0">
                <a:solidFill>
                  <a:srgbClr val="006699"/>
                </a:solidFill>
              </a:rPr>
              <a:t>Challenges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14279"/>
              </p:ext>
            </p:extLst>
          </p:nvPr>
        </p:nvGraphicFramePr>
        <p:xfrm>
          <a:off x="400050" y="1015998"/>
          <a:ext cx="8382000" cy="25493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14550"/>
                <a:gridCol w="2076450"/>
                <a:gridCol w="2095500"/>
                <a:gridCol w="2095500"/>
              </a:tblGrid>
              <a:tr h="565152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Plate Thickness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FEA(500elems)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</a:tr>
              <a:tr h="496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2e-2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8.687502e-009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8.599500e-009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1.012976%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96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1e-2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6.893745e-008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6.885245e-008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0.123287%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96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2e-3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8.629722e-006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8.599500e-006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0.350209%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96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1e-3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2.485991e-005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6.885245e-005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63.893921%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7819"/>
              </p:ext>
            </p:extLst>
          </p:nvPr>
        </p:nvGraphicFramePr>
        <p:xfrm>
          <a:off x="390525" y="3702050"/>
          <a:ext cx="8401050" cy="298449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00350"/>
                <a:gridCol w="2800350"/>
                <a:gridCol w="2800350"/>
              </a:tblGrid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Mesh Density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FEA(t=</a:t>
                      </a:r>
                      <a:r>
                        <a:rPr lang="en-US" i="1" dirty="0" smtClean="0"/>
                        <a:t>1e-2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2.889219e-008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58.037528%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6.690380e-008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2.830182%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6.893745e-008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0.123287%</a:t>
                      </a:r>
                    </a:p>
                  </a:txBody>
                  <a:tcPr/>
                </a:tc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6.922092e-008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0.535158%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6.914186e-008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0.420333%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26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6.885245e-008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21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6699"/>
                </a:solidFill>
              </a:rPr>
              <a:t>Next Step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28355" y="1158358"/>
            <a:ext cx="8148920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Based on topology optimization, design of </a:t>
            </a:r>
            <a:r>
              <a:rPr lang="en-US" dirty="0" smtClean="0">
                <a:solidFill>
                  <a:srgbClr val="C00000"/>
                </a:solidFill>
              </a:rPr>
              <a:t>stiffener</a:t>
            </a:r>
            <a:r>
              <a:rPr lang="en-US" dirty="0" smtClean="0"/>
              <a:t> distributions and orientations for thin plate will be carried out to minimize compliance, stress and buckling stress.</a:t>
            </a:r>
            <a:endParaRPr lang="en-US" dirty="0"/>
          </a:p>
        </p:txBody>
      </p:sp>
      <p:pic>
        <p:nvPicPr>
          <p:cNvPr id="28674" name="Picture 2" descr="C:\Users\sdeng\Desktop\stiff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895600"/>
            <a:ext cx="5144809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2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Project- </a:t>
            </a:r>
            <a:br>
              <a:rPr lang="en-US" dirty="0" smtClean="0"/>
            </a:br>
            <a:r>
              <a:rPr lang="en-US" dirty="0" smtClean="0"/>
              <a:t>Plate Eigen Value Problem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8401050" cy="5638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𝑬𝒒𝒖𝒂𝒕𝒊𝒐𝒏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𝒐𝒇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𝑴𝒐𝒕𝒊𝒐𝒏</m:t>
                    </m:r>
                  </m:oMath>
                </a14:m>
                <a:r>
                  <a:rPr lang="en-US" b="1" dirty="0" smtClean="0"/>
                  <a:t>(General)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𝑴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𝒊𝒏𝒕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𝒆𝒙𝒕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  <a:p>
                <a:r>
                  <a:rPr lang="en-US" dirty="0" smtClean="0"/>
                  <a:t>Where,</a:t>
                </a:r>
              </a:p>
              <a:p>
                <a:pPr lvl="1"/>
                <a:r>
                  <a:rPr lang="en-US" dirty="0" smtClean="0"/>
                  <a:t>[M]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ρ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𝑵</m:t>
                        </m:r>
                        <m:r>
                          <a:rPr lang="en-US" b="1" i="1" smtClean="0">
                            <a:latin typeface="Cambria Math"/>
                          </a:rPr>
                          <m:t>]</m:t>
                        </m:r>
                        <m:r>
                          <a:rPr lang="en-US" b="1" i="1" smtClean="0">
                            <a:latin typeface="Cambria Math"/>
                          </a:rPr>
                          <m:t>𝒅𝑽</m:t>
                        </m:r>
                      </m:e>
                    </m:nary>
                  </m:oMath>
                </a14:m>
                <a:r>
                  <a:rPr lang="en-US" dirty="0" smtClean="0"/>
                  <a:t>                          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𝒅𝒆𝒏𝒔𝒊𝒕𝒚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[ C]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ϐ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𝑵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𝑵</m:t>
                        </m:r>
                        <m:r>
                          <a:rPr lang="en-US" b="1" i="1" smtClean="0">
                            <a:latin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</a:rPr>
                          <m:t>𝒅𝑽</m:t>
                        </m:r>
                      </m:e>
                    </m:nary>
                  </m:oMath>
                </a14:m>
                <a:r>
                  <a:rPr lang="en-US" dirty="0" smtClean="0"/>
                  <a:t>                           ,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>
                        <a:latin typeface="Cambria Math"/>
                      </a:rPr>
                      <m:t>ϐ</m:t>
                    </m:r>
                  </m:oMath>
                </a14:m>
                <a:r>
                  <a:rPr lang="en-US" b="0" dirty="0" smtClean="0"/>
                  <a:t>- damping co.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𝒊𝒏𝒕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/>
                          </a:rPr>
                          <m:t>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𝑬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r>
                          <a:rPr lang="en-US" b="1" i="1" smtClean="0">
                            <a:latin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</a:rPr>
                          <m:t>𝒅𝑽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𝑲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{</m:t>
                        </m:r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e>
                    </m:nary>
                    <m:r>
                      <a:rPr lang="en-US" b="1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𝒆𝒙𝒕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/>
                          </a:rPr>
                          <m:t>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  <m:r>
                          <a:rPr lang="en-US" i="1">
                            <a:latin typeface="Cambria Math"/>
                          </a:rPr>
                          <m:t>𝒅𝑽</m:t>
                        </m:r>
                      </m:e>
                    </m:nary>
                    <m:r>
                      <a:rPr lang="en-US" b="1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φ</m:t>
                        </m:r>
                        <m:r>
                          <a:rPr lang="en-US" i="1">
                            <a:latin typeface="Cambria Math"/>
                          </a:rPr>
                          <m:t>𝒅𝑽</m:t>
                        </m:r>
                      </m:e>
                    </m:nary>
                  </m:oMath>
                </a14:m>
                <a:r>
                  <a:rPr lang="en-US" dirty="0" smtClean="0"/>
                  <a:t> + P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8401050" cy="5638800"/>
              </a:xfrm>
              <a:blipFill rotWithShape="1">
                <a:blip r:embed="rId2"/>
                <a:stretch>
                  <a:fillRect l="-1234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SCMM9">
  <a:themeElements>
    <a:clrScheme name="1_USCMM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USCMM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SCMM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CMM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CMM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CMM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CMM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CMM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SCMM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SCMM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SCMM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SCMM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SCMM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SCMM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USCMM9</Template>
  <TotalTime>9839</TotalTime>
  <Words>771</Words>
  <Application>Microsoft Office PowerPoint</Application>
  <PresentationFormat>On-screen Show (4:3)</PresentationFormat>
  <Paragraphs>147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1_USCMM9</vt:lpstr>
      <vt:lpstr>Bitmap Image</vt:lpstr>
      <vt:lpstr> ME 964: Project -1   Finite Element Formulation for Plates  Shiguang Deng  Xingchen Liu  Goldy Kumar  </vt:lpstr>
      <vt:lpstr>FEM for Plates </vt:lpstr>
      <vt:lpstr>Plate Theories</vt:lpstr>
      <vt:lpstr>Isoparametric Mindlin Plate FE</vt:lpstr>
      <vt:lpstr>Heterosis Plate Elements &amp; Gaussian Integration points</vt:lpstr>
      <vt:lpstr>Results:</vt:lpstr>
      <vt:lpstr>Numerical Results &amp; Verification &amp; Challenges</vt:lpstr>
      <vt:lpstr>Next Step</vt:lpstr>
      <vt:lpstr>Next Project-  Plate Eigen Value Problem  </vt:lpstr>
      <vt:lpstr>Natural Frequency and Mode Shapes</vt:lpstr>
    </vt:vector>
  </TitlesOfParts>
  <Company>Computer - Aided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PAPER</dc:title>
  <dc:creator>Computer - Aided Engineering</dc:creator>
  <cp:lastModifiedBy>sdeng</cp:lastModifiedBy>
  <cp:revision>1944</cp:revision>
  <dcterms:created xsi:type="dcterms:W3CDTF">2007-07-12T22:43:05Z</dcterms:created>
  <dcterms:modified xsi:type="dcterms:W3CDTF">2013-03-12T01:55:17Z</dcterms:modified>
</cp:coreProperties>
</file>