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93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01E4-E402-1C9A-CC43-0A7ACB9E4876}"/>
              </a:ext>
            </a:extLst>
          </p:cNvPr>
          <p:cNvSpPr>
            <a:spLocks noGrp="1"/>
          </p:cNvSpPr>
          <p:nvPr>
            <p:ph type="ctrTitle"/>
          </p:nvPr>
        </p:nvSpPr>
        <p:spPr/>
        <p:txBody>
          <a:bodyPr>
            <a:normAutofit fontScale="90000"/>
          </a:bodyPr>
          <a:lstStyle/>
          <a:p>
            <a:pPr algn="ctr"/>
            <a:br>
              <a:rPr lang="en-IN" sz="1800" b="0" i="0" u="none" strike="noStrike" baseline="0" dirty="0">
                <a:solidFill>
                  <a:srgbClr val="000000"/>
                </a:solidFill>
                <a:latin typeface="Gagalin"/>
              </a:rPr>
            </a:br>
            <a:br>
              <a:rPr lang="en-IN" sz="1800" b="0" i="0" u="none" strike="noStrike" baseline="0" dirty="0">
                <a:latin typeface="Gagalin"/>
              </a:rPr>
            </a:br>
            <a:r>
              <a:rPr lang="en-IN" sz="1800" b="0" i="0" u="none" strike="noStrike" baseline="0" dirty="0">
                <a:latin typeface="Gagalin"/>
              </a:rPr>
              <a:t> </a:t>
            </a:r>
            <a:br>
              <a:rPr lang="en-IN" sz="1800" b="0" i="0" u="none" strike="noStrike" baseline="0" dirty="0">
                <a:latin typeface="Gagalin"/>
              </a:rPr>
            </a:br>
            <a:br>
              <a:rPr lang="en-IN" sz="1800" b="0" i="0" u="none" strike="noStrike" baseline="0" dirty="0">
                <a:latin typeface="Gagalin"/>
              </a:rPr>
            </a:br>
            <a:br>
              <a:rPr lang="en-IN" sz="1800" b="0" i="0" u="none" strike="noStrike" baseline="0" dirty="0">
                <a:latin typeface="Gagalin"/>
              </a:rPr>
            </a:br>
            <a:br>
              <a:rPr lang="en-IN" sz="1800" b="0" i="0" u="none" strike="noStrike" baseline="0" dirty="0">
                <a:latin typeface="Gagalin"/>
              </a:rPr>
            </a:br>
            <a:br>
              <a:rPr lang="en-IN" sz="1800" b="0" i="0" u="none" strike="noStrike" baseline="0" dirty="0">
                <a:latin typeface="Gagalin"/>
              </a:rPr>
            </a:br>
            <a:br>
              <a:rPr lang="en-IN" sz="1800" b="0" i="0" u="none" strike="noStrike" baseline="0" dirty="0">
                <a:latin typeface="Gagalin"/>
              </a:rPr>
            </a:br>
            <a:br>
              <a:rPr lang="en-IN" sz="1800" b="0" i="0" u="none" strike="noStrike" baseline="0" dirty="0">
                <a:latin typeface="Gagalin"/>
              </a:rPr>
            </a:br>
            <a:br>
              <a:rPr lang="en-IN" sz="1800" b="0" i="0" u="none" strike="noStrike" baseline="0" dirty="0">
                <a:latin typeface="Gagalin"/>
              </a:rPr>
            </a:br>
            <a:br>
              <a:rPr lang="en-IN" sz="1800" b="0" i="0" u="none" strike="noStrike" baseline="0" dirty="0">
                <a:latin typeface="Gagalin"/>
              </a:rPr>
            </a:br>
            <a:r>
              <a:rPr lang="en-IN" sz="7300" dirty="0"/>
              <a:t>ARTIFICAL INTELLIGENCE</a:t>
            </a:r>
            <a:endParaRPr lang="en-IN" sz="7300" dirty="0">
              <a:highlight>
                <a:srgbClr val="FFFF00"/>
              </a:highlight>
            </a:endParaRPr>
          </a:p>
        </p:txBody>
      </p:sp>
      <p:sp>
        <p:nvSpPr>
          <p:cNvPr id="3" name="Subtitle 2">
            <a:extLst>
              <a:ext uri="{FF2B5EF4-FFF2-40B4-BE49-F238E27FC236}">
                <a16:creationId xmlns:a16="http://schemas.microsoft.com/office/drawing/2014/main" id="{5617DF6B-D750-E848-75E8-CCE653B77475}"/>
              </a:ext>
            </a:extLst>
          </p:cNvPr>
          <p:cNvSpPr>
            <a:spLocks noGrp="1"/>
          </p:cNvSpPr>
          <p:nvPr>
            <p:ph type="subTitle" idx="1"/>
          </p:nvPr>
        </p:nvSpPr>
        <p:spPr>
          <a:xfrm>
            <a:off x="1876424" y="3602038"/>
            <a:ext cx="8791575" cy="2006282"/>
          </a:xfrm>
        </p:spPr>
        <p:txBody>
          <a:bodyPr>
            <a:normAutofit fontScale="25000" lnSpcReduction="20000"/>
          </a:bodyPr>
          <a:lstStyle/>
          <a:p>
            <a:pPr algn="just"/>
            <a:endParaRPr lang="en-IN" sz="1800" b="0" i="0" u="none" strike="noStrike" baseline="0" dirty="0">
              <a:latin typeface="Roca One Bold"/>
            </a:endParaRPr>
          </a:p>
          <a:p>
            <a:pPr algn="just"/>
            <a:r>
              <a:rPr lang="en-IN" sz="1800" b="0" i="0" u="none" strike="noStrike" baseline="0" dirty="0">
                <a:latin typeface="Roca One Bold"/>
              </a:rPr>
              <a:t> </a:t>
            </a:r>
          </a:p>
          <a:p>
            <a:pPr algn="just"/>
            <a:r>
              <a:rPr lang="en-IN" sz="11200" dirty="0"/>
              <a:t>A PRESENTATION BY</a:t>
            </a:r>
          </a:p>
          <a:p>
            <a:pPr algn="just"/>
            <a:r>
              <a:rPr lang="en-IN" sz="11200" b="0" i="0" u="none" strike="noStrike" baseline="0" dirty="0">
                <a:latin typeface="Roca One Bold"/>
              </a:rPr>
              <a:t>Gohel neel-23010101089-a8-241</a:t>
            </a:r>
          </a:p>
          <a:p>
            <a:pPr algn="just"/>
            <a:endParaRPr lang="en-IN" sz="112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r>
              <a:rPr lang="en-IN" sz="1800" b="1" i="0" u="none" strike="noStrike" baseline="0" dirty="0">
                <a:solidFill>
                  <a:srgbClr val="BE5686"/>
                </a:solidFill>
                <a:latin typeface="Roca One Bold"/>
              </a:rPr>
              <a:t> </a:t>
            </a:r>
            <a:endParaRPr lang="en-IN" sz="1800" b="0" i="0" u="none" strike="noStrike" baseline="0" dirty="0">
              <a:solidFill>
                <a:srgbClr val="000000"/>
              </a:solidFill>
              <a:latin typeface="Roca One Bold"/>
            </a:endParaRPr>
          </a:p>
          <a:p>
            <a:pPr algn="just"/>
            <a:endParaRPr lang="en-IN" sz="1800" b="0" i="0" u="none" strike="noStrike" baseline="0" dirty="0">
              <a:latin typeface="Roca One Bold"/>
            </a:endParaRPr>
          </a:p>
          <a:p>
            <a:pPr algn="just"/>
            <a:r>
              <a:rPr lang="en-IN" sz="1800" b="0" i="0" u="none" strike="noStrike" baseline="0" dirty="0">
                <a:latin typeface="Roca One Bold"/>
              </a:rPr>
              <a:t> </a:t>
            </a: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a:p>
            <a:pPr algn="just"/>
            <a:endParaRPr lang="en-IN" sz="1800" b="0" i="0" u="none" strike="noStrike" baseline="0" dirty="0">
              <a:latin typeface="Roca One Bold"/>
            </a:endParaRPr>
          </a:p>
        </p:txBody>
      </p:sp>
    </p:spTree>
    <p:extLst>
      <p:ext uri="{BB962C8B-B14F-4D97-AF65-F5344CB8AC3E}">
        <p14:creationId xmlns:p14="http://schemas.microsoft.com/office/powerpoint/2010/main" val="1057164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8597-FD68-73A2-688A-12FA1F6C8D2C}"/>
              </a:ext>
            </a:extLst>
          </p:cNvPr>
          <p:cNvSpPr>
            <a:spLocks noGrp="1"/>
          </p:cNvSpPr>
          <p:nvPr>
            <p:ph type="title"/>
          </p:nvPr>
        </p:nvSpPr>
        <p:spPr/>
        <p:txBody>
          <a:bodyPr/>
          <a:lstStyle/>
          <a:p>
            <a:r>
              <a:rPr lang="en-US" dirty="0"/>
              <a:t>what are the</a:t>
            </a:r>
            <a:br>
              <a:rPr lang="en-US" dirty="0"/>
            </a:br>
            <a:r>
              <a:rPr lang="en-US" dirty="0"/>
              <a:t>disadvantages of AI?</a:t>
            </a:r>
            <a:endParaRPr lang="en-IN" dirty="0"/>
          </a:p>
        </p:txBody>
      </p:sp>
      <p:sp>
        <p:nvSpPr>
          <p:cNvPr id="3" name="Content Placeholder 2">
            <a:extLst>
              <a:ext uri="{FF2B5EF4-FFF2-40B4-BE49-F238E27FC236}">
                <a16:creationId xmlns:a16="http://schemas.microsoft.com/office/drawing/2014/main" id="{7D21B151-F440-ECCE-0E88-A3BEBA202189}"/>
              </a:ext>
            </a:extLst>
          </p:cNvPr>
          <p:cNvSpPr>
            <a:spLocks noGrp="1"/>
          </p:cNvSpPr>
          <p:nvPr>
            <p:ph idx="1"/>
          </p:nvPr>
        </p:nvSpPr>
        <p:spPr>
          <a:xfrm>
            <a:off x="1141412" y="2249486"/>
            <a:ext cx="9905999" cy="4395153"/>
          </a:xfrm>
        </p:spPr>
        <p:txBody>
          <a:bodyPr>
            <a:normAutofit fontScale="85000" lnSpcReduction="20000"/>
          </a:bodyPr>
          <a:lstStyle/>
          <a:p>
            <a:pPr algn="just"/>
            <a:r>
              <a:rPr lang="en-US" dirty="0"/>
              <a:t>Lack of Transparency </a:t>
            </a:r>
            <a:r>
              <a:rPr lang="en-US" dirty="0">
                <a:sym typeface="Wingdings" panose="05000000000000000000" pitchFamily="2" charset="2"/>
              </a:rPr>
              <a:t> lying about using AI</a:t>
            </a:r>
            <a:endParaRPr lang="en-US" dirty="0"/>
          </a:p>
          <a:p>
            <a:pPr algn="just"/>
            <a:r>
              <a:rPr lang="en-US" dirty="0"/>
              <a:t>Bias and Discrimination </a:t>
            </a:r>
            <a:r>
              <a:rPr lang="en-US" dirty="0">
                <a:sym typeface="Wingdings" panose="05000000000000000000" pitchFamily="2" charset="2"/>
              </a:rPr>
              <a:t> </a:t>
            </a:r>
            <a:r>
              <a:rPr lang="en-US" dirty="0" err="1">
                <a:sym typeface="Wingdings" panose="05000000000000000000" pitchFamily="2" charset="2"/>
              </a:rPr>
              <a:t>assumtion</a:t>
            </a:r>
            <a:r>
              <a:rPr lang="en-US" dirty="0">
                <a:sym typeface="Wingdings" panose="05000000000000000000" pitchFamily="2" charset="2"/>
              </a:rPr>
              <a:t> based of incorrect</a:t>
            </a:r>
          </a:p>
          <a:p>
            <a:pPr algn="just"/>
            <a:r>
              <a:rPr lang="en-US" dirty="0">
                <a:sym typeface="Wingdings" panose="05000000000000000000" pitchFamily="2" charset="2"/>
              </a:rPr>
              <a:t>information</a:t>
            </a:r>
            <a:endParaRPr lang="en-US" dirty="0"/>
          </a:p>
          <a:p>
            <a:pPr algn="just"/>
            <a:r>
              <a:rPr lang="en-US" dirty="0"/>
              <a:t>Privacy Concerns</a:t>
            </a:r>
          </a:p>
          <a:p>
            <a:pPr algn="just"/>
            <a:r>
              <a:rPr lang="en-US" dirty="0"/>
              <a:t>Ethical Dilemmas</a:t>
            </a:r>
          </a:p>
          <a:p>
            <a:pPr algn="just"/>
            <a:r>
              <a:rPr lang="en-US" dirty="0"/>
              <a:t>Security Risks</a:t>
            </a:r>
          </a:p>
          <a:p>
            <a:pPr algn="just"/>
            <a:r>
              <a:rPr lang="en-US" dirty="0"/>
              <a:t>Concentration of Power</a:t>
            </a:r>
          </a:p>
          <a:p>
            <a:pPr algn="just"/>
            <a:r>
              <a:rPr lang="en-US" dirty="0"/>
              <a:t>Dependence on AI</a:t>
            </a:r>
          </a:p>
          <a:p>
            <a:pPr algn="just"/>
            <a:r>
              <a:rPr lang="en-US" dirty="0"/>
              <a:t>Job Displacement</a:t>
            </a:r>
          </a:p>
          <a:p>
            <a:pPr algn="just"/>
            <a:r>
              <a:rPr lang="en-US" dirty="0"/>
              <a:t>Norah</a:t>
            </a:r>
            <a:endParaRPr lang="en-IN" dirty="0"/>
          </a:p>
        </p:txBody>
      </p:sp>
    </p:spTree>
    <p:extLst>
      <p:ext uri="{BB962C8B-B14F-4D97-AF65-F5344CB8AC3E}">
        <p14:creationId xmlns:p14="http://schemas.microsoft.com/office/powerpoint/2010/main" val="34555929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B62F-7506-3F8C-3DC0-291B277DCC9A}"/>
              </a:ext>
            </a:extLst>
          </p:cNvPr>
          <p:cNvSpPr>
            <a:spLocks noGrp="1"/>
          </p:cNvSpPr>
          <p:nvPr>
            <p:ph type="title"/>
          </p:nvPr>
        </p:nvSpPr>
        <p:spPr/>
        <p:txBody>
          <a:bodyPr/>
          <a:lstStyle/>
          <a:p>
            <a:r>
              <a:rPr lang="en-US" dirty="0"/>
              <a:t>how can we use ai responsibly?</a:t>
            </a:r>
            <a:endParaRPr lang="en-IN" dirty="0"/>
          </a:p>
        </p:txBody>
      </p:sp>
      <p:sp>
        <p:nvSpPr>
          <p:cNvPr id="3" name="Content Placeholder 2">
            <a:extLst>
              <a:ext uri="{FF2B5EF4-FFF2-40B4-BE49-F238E27FC236}">
                <a16:creationId xmlns:a16="http://schemas.microsoft.com/office/drawing/2014/main" id="{B0681DFD-E848-9C1E-FAC6-F39AA11670BE}"/>
              </a:ext>
            </a:extLst>
          </p:cNvPr>
          <p:cNvSpPr>
            <a:spLocks noGrp="1"/>
          </p:cNvSpPr>
          <p:nvPr>
            <p:ph idx="1"/>
          </p:nvPr>
        </p:nvSpPr>
        <p:spPr/>
        <p:txBody>
          <a:bodyPr/>
          <a:lstStyle/>
          <a:p>
            <a:pPr algn="just"/>
            <a:r>
              <a:rPr lang="en-US" dirty="0"/>
              <a:t>People should use their own creativity, not copy off of AI! AI is just a tool for efficiency!</a:t>
            </a:r>
          </a:p>
          <a:p>
            <a:pPr algn="just"/>
            <a:r>
              <a:rPr lang="en-IN" dirty="0"/>
              <a:t>Put People First</a:t>
            </a:r>
            <a:endParaRPr lang="en-US" dirty="0"/>
          </a:p>
          <a:p>
            <a:pPr algn="just"/>
            <a:r>
              <a:rPr lang="en-US" dirty="0"/>
              <a:t>Consider data and privacy goals</a:t>
            </a:r>
          </a:p>
          <a:p>
            <a:pPr algn="just"/>
            <a:r>
              <a:rPr lang="en-IN" dirty="0"/>
              <a:t>Minimize unintended bias </a:t>
            </a:r>
            <a:endParaRPr lang="en-US" dirty="0"/>
          </a:p>
          <a:p>
            <a:pPr algn="just"/>
            <a:r>
              <a:rPr lang="en-IN" dirty="0"/>
              <a:t>Ensure AI transparency</a:t>
            </a:r>
          </a:p>
        </p:txBody>
      </p:sp>
    </p:spTree>
    <p:extLst>
      <p:ext uri="{BB962C8B-B14F-4D97-AF65-F5344CB8AC3E}">
        <p14:creationId xmlns:p14="http://schemas.microsoft.com/office/powerpoint/2010/main" val="41971450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62C5-F58A-AD30-0BEA-663FBFC44DE5}"/>
              </a:ext>
            </a:extLst>
          </p:cNvPr>
          <p:cNvSpPr>
            <a:spLocks noGrp="1"/>
          </p:cNvSpPr>
          <p:nvPr>
            <p:ph type="title"/>
          </p:nvPr>
        </p:nvSpPr>
        <p:spPr/>
        <p:txBody>
          <a:bodyPr/>
          <a:lstStyle/>
          <a:p>
            <a:r>
              <a:rPr lang="en-IN" dirty="0" err="1"/>
              <a:t>REsponsible</a:t>
            </a:r>
            <a:r>
              <a:rPr lang="en-IN" dirty="0"/>
              <a:t> Ai </a:t>
            </a:r>
            <a:r>
              <a:rPr lang="en-IN" dirty="0" err="1"/>
              <a:t>USe</a:t>
            </a:r>
            <a:endParaRPr lang="en-IN" dirty="0"/>
          </a:p>
        </p:txBody>
      </p:sp>
      <p:sp>
        <p:nvSpPr>
          <p:cNvPr id="3" name="Content Placeholder 2">
            <a:extLst>
              <a:ext uri="{FF2B5EF4-FFF2-40B4-BE49-F238E27FC236}">
                <a16:creationId xmlns:a16="http://schemas.microsoft.com/office/drawing/2014/main" id="{2180E280-A36E-1C0A-4C9E-4A939EF16B54}"/>
              </a:ext>
            </a:extLst>
          </p:cNvPr>
          <p:cNvSpPr>
            <a:spLocks noGrp="1"/>
          </p:cNvSpPr>
          <p:nvPr>
            <p:ph idx="1"/>
          </p:nvPr>
        </p:nvSpPr>
        <p:spPr/>
        <p:txBody>
          <a:bodyPr/>
          <a:lstStyle/>
          <a:p>
            <a:pPr algn="just"/>
            <a:r>
              <a:rPr lang="en-US" dirty="0"/>
              <a:t>AI can help do repetitive work for humans, but humans should still be prioritized. Create a culture that utilizes creativity, empathy, and dexterity from humans and AI for increased efficiency.</a:t>
            </a:r>
          </a:p>
          <a:p>
            <a:pPr algn="just"/>
            <a:r>
              <a:rPr lang="en-US" dirty="0"/>
              <a:t>Businesses should adopt strong security measures, limit access to sensitive data, and anonymize data whenever possible to secure data privacy with AI and ML technologies</a:t>
            </a:r>
            <a:endParaRPr lang="en-IN" dirty="0"/>
          </a:p>
        </p:txBody>
      </p:sp>
    </p:spTree>
    <p:extLst>
      <p:ext uri="{BB962C8B-B14F-4D97-AF65-F5344CB8AC3E}">
        <p14:creationId xmlns:p14="http://schemas.microsoft.com/office/powerpoint/2010/main" val="10190857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D024-F2DE-FF4F-7399-820FC345A7F9}"/>
              </a:ext>
            </a:extLst>
          </p:cNvPr>
          <p:cNvSpPr>
            <a:spLocks noGrp="1"/>
          </p:cNvSpPr>
          <p:nvPr>
            <p:ph type="title"/>
          </p:nvPr>
        </p:nvSpPr>
        <p:spPr/>
        <p:txBody>
          <a:bodyPr/>
          <a:lstStyle/>
          <a:p>
            <a:r>
              <a:rPr lang="en-IN" dirty="0" err="1"/>
              <a:t>REsponsible</a:t>
            </a:r>
            <a:r>
              <a:rPr lang="en-IN" dirty="0"/>
              <a:t> Ai </a:t>
            </a:r>
            <a:r>
              <a:rPr lang="en-IN" dirty="0" err="1"/>
              <a:t>USe</a:t>
            </a:r>
            <a:endParaRPr lang="en-IN" dirty="0"/>
          </a:p>
        </p:txBody>
      </p:sp>
      <p:sp>
        <p:nvSpPr>
          <p:cNvPr id="3" name="Content Placeholder 2">
            <a:extLst>
              <a:ext uri="{FF2B5EF4-FFF2-40B4-BE49-F238E27FC236}">
                <a16:creationId xmlns:a16="http://schemas.microsoft.com/office/drawing/2014/main" id="{9E862461-1C5B-FB34-DFA2-F0FF87FD0587}"/>
              </a:ext>
            </a:extLst>
          </p:cNvPr>
          <p:cNvSpPr>
            <a:spLocks noGrp="1"/>
          </p:cNvSpPr>
          <p:nvPr>
            <p:ph idx="1"/>
          </p:nvPr>
        </p:nvSpPr>
        <p:spPr/>
        <p:txBody>
          <a:bodyPr/>
          <a:lstStyle/>
          <a:p>
            <a:pPr algn="just"/>
            <a:r>
              <a:rPr lang="en-US" dirty="0"/>
              <a:t>There needs to be fairness in AI which entails identifying and eliminating discrimination while also encouraging diversity and inclusion. This is can be done by using training models with equal representation.</a:t>
            </a:r>
          </a:p>
          <a:p>
            <a:pPr algn="just"/>
            <a:r>
              <a:rPr lang="en-US" dirty="0"/>
              <a:t>Develop explainable AI that is visible across processes and functions to generate trust among employees and customers. Provide examinability, comprehension, and traceability</a:t>
            </a:r>
            <a:endParaRPr lang="en-IN" dirty="0"/>
          </a:p>
        </p:txBody>
      </p:sp>
    </p:spTree>
    <p:extLst>
      <p:ext uri="{BB962C8B-B14F-4D97-AF65-F5344CB8AC3E}">
        <p14:creationId xmlns:p14="http://schemas.microsoft.com/office/powerpoint/2010/main" val="10917481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CA34-6951-665A-95AC-122D122463C0}"/>
              </a:ext>
            </a:extLst>
          </p:cNvPr>
          <p:cNvSpPr>
            <a:spLocks noGrp="1"/>
          </p:cNvSpPr>
          <p:nvPr>
            <p:ph type="title"/>
          </p:nvPr>
        </p:nvSpPr>
        <p:spPr>
          <a:xfrm>
            <a:off x="1141411" y="413386"/>
            <a:ext cx="9906000" cy="2852737"/>
          </a:xfrm>
        </p:spPr>
        <p:txBody>
          <a:bodyPr>
            <a:normAutofit/>
          </a:bodyPr>
          <a:lstStyle/>
          <a:p>
            <a:pPr algn="ctr"/>
            <a:r>
              <a:rPr lang="en-IN" sz="6600" dirty="0"/>
              <a:t>Thanks for listening!</a:t>
            </a:r>
          </a:p>
        </p:txBody>
      </p:sp>
      <p:sp>
        <p:nvSpPr>
          <p:cNvPr id="3" name="Text Placeholder 2">
            <a:extLst>
              <a:ext uri="{FF2B5EF4-FFF2-40B4-BE49-F238E27FC236}">
                <a16:creationId xmlns:a16="http://schemas.microsoft.com/office/drawing/2014/main" id="{108D25D8-31D7-C5EF-8AD0-2A1556F42B9D}"/>
              </a:ext>
            </a:extLst>
          </p:cNvPr>
          <p:cNvSpPr>
            <a:spLocks noGrp="1"/>
          </p:cNvSpPr>
          <p:nvPr>
            <p:ph type="body" idx="1"/>
          </p:nvPr>
        </p:nvSpPr>
        <p:spPr>
          <a:xfrm>
            <a:off x="1141411" y="3266123"/>
            <a:ext cx="9906000" cy="1374776"/>
          </a:xfrm>
        </p:spPr>
        <p:txBody>
          <a:bodyPr>
            <a:normAutofit/>
          </a:bodyPr>
          <a:lstStyle/>
          <a:p>
            <a:pPr algn="ctr"/>
            <a:r>
              <a:rPr lang="en-IN" sz="3200" dirty="0"/>
              <a:t>Any questions?</a:t>
            </a:r>
          </a:p>
        </p:txBody>
      </p:sp>
    </p:spTree>
    <p:extLst>
      <p:ext uri="{BB962C8B-B14F-4D97-AF65-F5344CB8AC3E}">
        <p14:creationId xmlns:p14="http://schemas.microsoft.com/office/powerpoint/2010/main" val="13590660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8F4A-EF43-CEEE-6ACA-C9BCBCB8E999}"/>
              </a:ext>
            </a:extLst>
          </p:cNvPr>
          <p:cNvSpPr>
            <a:spLocks noGrp="1"/>
          </p:cNvSpPr>
          <p:nvPr>
            <p:ph type="title"/>
          </p:nvPr>
        </p:nvSpPr>
        <p:spPr/>
        <p:txBody>
          <a:bodyPr/>
          <a:lstStyle/>
          <a:p>
            <a:r>
              <a:rPr lang="en-IN" dirty="0" err="1"/>
              <a:t>cONTeNTS</a:t>
            </a:r>
            <a:endParaRPr lang="en-IN" dirty="0"/>
          </a:p>
        </p:txBody>
      </p:sp>
      <p:sp>
        <p:nvSpPr>
          <p:cNvPr id="3" name="Content Placeholder 2">
            <a:extLst>
              <a:ext uri="{FF2B5EF4-FFF2-40B4-BE49-F238E27FC236}">
                <a16:creationId xmlns:a16="http://schemas.microsoft.com/office/drawing/2014/main" id="{82E86E22-F5B7-5B4B-2ECC-A43E93AA4CEF}"/>
              </a:ext>
            </a:extLst>
          </p:cNvPr>
          <p:cNvSpPr>
            <a:spLocks noGrp="1"/>
          </p:cNvSpPr>
          <p:nvPr>
            <p:ph idx="1"/>
          </p:nvPr>
        </p:nvSpPr>
        <p:spPr/>
        <p:txBody>
          <a:bodyPr/>
          <a:lstStyle/>
          <a:p>
            <a:r>
              <a:rPr lang="en-US" dirty="0">
                <a:hlinkClick r:id="rId2" action="ppaction://hlinksldjump"/>
              </a:rPr>
              <a:t>What is Artificial  Intelligence?</a:t>
            </a:r>
            <a:endParaRPr lang="en-US" dirty="0"/>
          </a:p>
          <a:p>
            <a:r>
              <a:rPr lang="en-US" dirty="0">
                <a:hlinkClick r:id="rId3" action="ppaction://hlinksldjump"/>
              </a:rPr>
              <a:t>How is machine learning related?</a:t>
            </a:r>
            <a:endParaRPr lang="en-US" dirty="0"/>
          </a:p>
          <a:p>
            <a:r>
              <a:rPr lang="en-IN" dirty="0">
                <a:hlinkClick r:id="rId4" action="ppaction://hlinksldjump"/>
              </a:rPr>
              <a:t>Examples of AI</a:t>
            </a:r>
            <a:endParaRPr lang="en-IN" dirty="0"/>
          </a:p>
          <a:p>
            <a:r>
              <a:rPr lang="en-US" dirty="0">
                <a:hlinkClick r:id="rId5" action="ppaction://hlinksldjump"/>
              </a:rPr>
              <a:t>What problems can AI solve?</a:t>
            </a:r>
            <a:endParaRPr lang="en-US" dirty="0"/>
          </a:p>
          <a:p>
            <a:r>
              <a:rPr lang="en-IN" dirty="0">
                <a:hlinkClick r:id="rId6" action="ppaction://hlinksldjump"/>
              </a:rPr>
              <a:t>Disadvantages of AI</a:t>
            </a:r>
            <a:endParaRPr lang="en-IN" dirty="0"/>
          </a:p>
          <a:p>
            <a:r>
              <a:rPr lang="en-US" dirty="0">
                <a:hlinkClick r:id="rId7" action="ppaction://hlinksldjump"/>
              </a:rPr>
              <a:t>How can we use AI responsibly?</a:t>
            </a:r>
            <a:endParaRPr lang="en-IN" dirty="0"/>
          </a:p>
        </p:txBody>
      </p:sp>
    </p:spTree>
    <p:extLst>
      <p:ext uri="{BB962C8B-B14F-4D97-AF65-F5344CB8AC3E}">
        <p14:creationId xmlns:p14="http://schemas.microsoft.com/office/powerpoint/2010/main" val="27963988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F43B-8A74-7195-F9C9-645474C317C2}"/>
              </a:ext>
            </a:extLst>
          </p:cNvPr>
          <p:cNvSpPr>
            <a:spLocks noGrp="1"/>
          </p:cNvSpPr>
          <p:nvPr>
            <p:ph type="title"/>
          </p:nvPr>
        </p:nvSpPr>
        <p:spPr/>
        <p:txBody>
          <a:bodyPr/>
          <a:lstStyle/>
          <a:p>
            <a:r>
              <a:rPr lang="en-IN" dirty="0"/>
              <a:t>WHAT IS ai?</a:t>
            </a:r>
          </a:p>
        </p:txBody>
      </p:sp>
      <p:sp>
        <p:nvSpPr>
          <p:cNvPr id="3" name="Content Placeholder 2">
            <a:extLst>
              <a:ext uri="{FF2B5EF4-FFF2-40B4-BE49-F238E27FC236}">
                <a16:creationId xmlns:a16="http://schemas.microsoft.com/office/drawing/2014/main" id="{320E7F0D-E7A4-ACFB-6CDF-23BE2F075A7B}"/>
              </a:ext>
            </a:extLst>
          </p:cNvPr>
          <p:cNvSpPr>
            <a:spLocks noGrp="1"/>
          </p:cNvSpPr>
          <p:nvPr>
            <p:ph idx="1"/>
          </p:nvPr>
        </p:nvSpPr>
        <p:spPr/>
        <p:txBody>
          <a:bodyPr/>
          <a:lstStyle/>
          <a:p>
            <a:pPr algn="just"/>
            <a:r>
              <a:rPr lang="en-US" dirty="0"/>
              <a:t>Artificial Intelligence is the ability for a computer to think, learn and simulate human mental processes, such as perceiving, reasoning, and learning.</a:t>
            </a:r>
          </a:p>
          <a:p>
            <a:pPr algn="just"/>
            <a:r>
              <a:rPr lang="en-US" dirty="0"/>
              <a:t>It can also independently perform complex</a:t>
            </a:r>
          </a:p>
          <a:p>
            <a:pPr marL="0" indent="0" algn="just">
              <a:buNone/>
            </a:pPr>
            <a:r>
              <a:rPr lang="en-US" dirty="0"/>
              <a:t>  tasks that once required human input.</a:t>
            </a:r>
            <a:endParaRPr lang="en-IN" dirty="0"/>
          </a:p>
        </p:txBody>
      </p:sp>
    </p:spTree>
    <p:extLst>
      <p:ext uri="{BB962C8B-B14F-4D97-AF65-F5344CB8AC3E}">
        <p14:creationId xmlns:p14="http://schemas.microsoft.com/office/powerpoint/2010/main" val="41932730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70CC-D31F-9C9B-CBA2-141CA4BC798C}"/>
              </a:ext>
            </a:extLst>
          </p:cNvPr>
          <p:cNvSpPr>
            <a:spLocks noGrp="1"/>
          </p:cNvSpPr>
          <p:nvPr>
            <p:ph type="title"/>
          </p:nvPr>
        </p:nvSpPr>
        <p:spPr/>
        <p:txBody>
          <a:bodyPr/>
          <a:lstStyle/>
          <a:p>
            <a:r>
              <a:rPr lang="en-US" dirty="0"/>
              <a:t>how does machine Learning</a:t>
            </a:r>
            <a:br>
              <a:rPr lang="en-US" dirty="0"/>
            </a:br>
            <a:r>
              <a:rPr lang="en-US" dirty="0"/>
              <a:t>Relate to Ai?</a:t>
            </a:r>
            <a:endParaRPr lang="en-IN" dirty="0"/>
          </a:p>
        </p:txBody>
      </p:sp>
      <p:sp>
        <p:nvSpPr>
          <p:cNvPr id="3" name="Content Placeholder 2">
            <a:extLst>
              <a:ext uri="{FF2B5EF4-FFF2-40B4-BE49-F238E27FC236}">
                <a16:creationId xmlns:a16="http://schemas.microsoft.com/office/drawing/2014/main" id="{D39A6BFB-82FD-85CB-0069-169BDE0E4664}"/>
              </a:ext>
            </a:extLst>
          </p:cNvPr>
          <p:cNvSpPr>
            <a:spLocks noGrp="1"/>
          </p:cNvSpPr>
          <p:nvPr>
            <p:ph idx="1"/>
          </p:nvPr>
        </p:nvSpPr>
        <p:spPr/>
        <p:txBody>
          <a:bodyPr>
            <a:normAutofit fontScale="92500"/>
          </a:bodyPr>
          <a:lstStyle/>
          <a:p>
            <a:pPr algn="just"/>
            <a:r>
              <a:rPr lang="en-US" dirty="0"/>
              <a:t>Although the terms artificial intelligence (AI) and machine learning are frequently used interchangeably, (machine learning is a subset of the larger category of AI. )</a:t>
            </a:r>
          </a:p>
          <a:p>
            <a:pPr algn="just"/>
            <a:r>
              <a:rPr lang="en-US" dirty="0"/>
              <a:t>Artificial intelligence signifies computers’ general ability to mimic human thought while carrying out tasks in real-world environments.</a:t>
            </a:r>
          </a:p>
          <a:p>
            <a:pPr algn="just"/>
            <a:r>
              <a:rPr lang="en-US" dirty="0"/>
              <a:t>Machine learning implies to the technologies and algorithms that allow systems to recognize patterns, make decisions, and improve themselves through experience and data.</a:t>
            </a:r>
          </a:p>
          <a:p>
            <a:pPr algn="just"/>
            <a:endParaRPr lang="en-IN" dirty="0"/>
          </a:p>
        </p:txBody>
      </p:sp>
    </p:spTree>
    <p:extLst>
      <p:ext uri="{BB962C8B-B14F-4D97-AF65-F5344CB8AC3E}">
        <p14:creationId xmlns:p14="http://schemas.microsoft.com/office/powerpoint/2010/main" val="36459894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1E02-D90A-1878-4298-E3B173E01F6C}"/>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79D94D86-DD13-CD87-01DB-49BE45853A5C}"/>
              </a:ext>
            </a:extLst>
          </p:cNvPr>
          <p:cNvSpPr>
            <a:spLocks noGrp="1"/>
          </p:cNvSpPr>
          <p:nvPr>
            <p:ph idx="1"/>
          </p:nvPr>
        </p:nvSpPr>
        <p:spPr/>
        <p:txBody>
          <a:bodyPr>
            <a:normAutofit/>
          </a:bodyPr>
          <a:lstStyle/>
          <a:p>
            <a:pPr algn="just"/>
            <a:r>
              <a:rPr lang="en-US" dirty="0"/>
              <a:t>AI can be used for various situations, but these are some examples of AI in our daily life.</a:t>
            </a:r>
          </a:p>
          <a:p>
            <a:pPr algn="just"/>
            <a:r>
              <a:rPr lang="en-IN" dirty="0"/>
              <a:t>Virtual Assistance , Recommendation systems</a:t>
            </a:r>
          </a:p>
          <a:p>
            <a:pPr algn="just"/>
            <a:r>
              <a:rPr lang="en-IN" dirty="0"/>
              <a:t>Autonomous vehicles, Navigation apps</a:t>
            </a:r>
          </a:p>
          <a:p>
            <a:pPr algn="just"/>
            <a:r>
              <a:rPr lang="en-IN" dirty="0"/>
              <a:t>Chatbots, Facial recognition</a:t>
            </a:r>
          </a:p>
          <a:p>
            <a:pPr algn="just"/>
            <a:r>
              <a:rPr lang="en-IN" dirty="0"/>
              <a:t>E-commerce, Text editors</a:t>
            </a:r>
          </a:p>
        </p:txBody>
      </p:sp>
    </p:spTree>
    <p:extLst>
      <p:ext uri="{BB962C8B-B14F-4D97-AF65-F5344CB8AC3E}">
        <p14:creationId xmlns:p14="http://schemas.microsoft.com/office/powerpoint/2010/main" val="21193543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667A-A497-EDC0-7E4E-EDDDAD0056CE}"/>
              </a:ext>
            </a:extLst>
          </p:cNvPr>
          <p:cNvSpPr>
            <a:spLocks noGrp="1"/>
          </p:cNvSpPr>
          <p:nvPr>
            <p:ph type="title"/>
          </p:nvPr>
        </p:nvSpPr>
        <p:spPr/>
        <p:txBody>
          <a:bodyPr/>
          <a:lstStyle/>
          <a:p>
            <a:r>
              <a:rPr lang="en-IN" dirty="0" err="1"/>
              <a:t>SofiA</a:t>
            </a:r>
            <a:r>
              <a:rPr lang="en-IN" dirty="0"/>
              <a:t> THE AI ROBOT</a:t>
            </a:r>
          </a:p>
        </p:txBody>
      </p:sp>
      <p:sp>
        <p:nvSpPr>
          <p:cNvPr id="3" name="Content Placeholder 2">
            <a:extLst>
              <a:ext uri="{FF2B5EF4-FFF2-40B4-BE49-F238E27FC236}">
                <a16:creationId xmlns:a16="http://schemas.microsoft.com/office/drawing/2014/main" id="{C5B180F5-E6F2-81C2-2004-053749CAEE29}"/>
              </a:ext>
            </a:extLst>
          </p:cNvPr>
          <p:cNvSpPr>
            <a:spLocks noGrp="1"/>
          </p:cNvSpPr>
          <p:nvPr>
            <p:ph idx="1"/>
          </p:nvPr>
        </p:nvSpPr>
        <p:spPr/>
        <p:txBody>
          <a:bodyPr/>
          <a:lstStyle/>
          <a:p>
            <a:pPr algn="just"/>
            <a:r>
              <a:rPr lang="en-US" dirty="0"/>
              <a:t>Sophia is a realistic humanoid robot capable of</a:t>
            </a:r>
          </a:p>
          <a:p>
            <a:pPr marL="0" indent="0" algn="just">
              <a:buNone/>
            </a:pPr>
            <a:r>
              <a:rPr lang="en-US" dirty="0"/>
              <a:t> displaying humanlike expressions and interacting</a:t>
            </a:r>
          </a:p>
          <a:p>
            <a:pPr marL="0" indent="0" algn="just">
              <a:buNone/>
            </a:pPr>
            <a:r>
              <a:rPr lang="en-US" dirty="0"/>
              <a:t> with people. It's designed for research, education,</a:t>
            </a:r>
          </a:p>
          <a:p>
            <a:pPr marL="0" indent="0" algn="just">
              <a:buNone/>
            </a:pPr>
            <a:r>
              <a:rPr lang="en-US" dirty="0"/>
              <a:t> and entertainment, and helps promote public</a:t>
            </a:r>
          </a:p>
          <a:p>
            <a:pPr marL="0" indent="0" algn="just">
              <a:buNone/>
            </a:pPr>
            <a:r>
              <a:rPr lang="en-US" dirty="0"/>
              <a:t> discussion about AI ethics and the future of robotics.</a:t>
            </a:r>
          </a:p>
          <a:p>
            <a:pPr algn="just"/>
            <a:endParaRPr lang="en-IN" dirty="0"/>
          </a:p>
        </p:txBody>
      </p:sp>
      <p:pic>
        <p:nvPicPr>
          <p:cNvPr id="5" name="Picture 4">
            <a:extLst>
              <a:ext uri="{FF2B5EF4-FFF2-40B4-BE49-F238E27FC236}">
                <a16:creationId xmlns:a16="http://schemas.microsoft.com/office/drawing/2014/main" id="{352851C1-D17F-5FF6-4AA6-14968E929908}"/>
              </a:ext>
            </a:extLst>
          </p:cNvPr>
          <p:cNvPicPr>
            <a:picLocks noChangeAspect="1"/>
          </p:cNvPicPr>
          <p:nvPr/>
        </p:nvPicPr>
        <p:blipFill>
          <a:blip r:embed="rId2"/>
          <a:stretch>
            <a:fillRect/>
          </a:stretch>
        </p:blipFill>
        <p:spPr>
          <a:xfrm>
            <a:off x="8059567" y="2143798"/>
            <a:ext cx="2987844" cy="4714202"/>
          </a:xfrm>
          <a:prstGeom prst="rect">
            <a:avLst/>
          </a:prstGeom>
        </p:spPr>
      </p:pic>
    </p:spTree>
    <p:extLst>
      <p:ext uri="{BB962C8B-B14F-4D97-AF65-F5344CB8AC3E}">
        <p14:creationId xmlns:p14="http://schemas.microsoft.com/office/powerpoint/2010/main" val="3933503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01C0-4119-69FE-C25F-F0C24C7A502B}"/>
              </a:ext>
            </a:extLst>
          </p:cNvPr>
          <p:cNvSpPr>
            <a:spLocks noGrp="1"/>
          </p:cNvSpPr>
          <p:nvPr>
            <p:ph type="title"/>
          </p:nvPr>
        </p:nvSpPr>
        <p:spPr/>
        <p:txBody>
          <a:bodyPr/>
          <a:lstStyle/>
          <a:p>
            <a:r>
              <a:rPr lang="en-US" dirty="0"/>
              <a:t>WHAT PROBLEMS CAN AI SOLVE?</a:t>
            </a:r>
            <a:endParaRPr lang="en-IN" dirty="0"/>
          </a:p>
        </p:txBody>
      </p:sp>
      <p:sp>
        <p:nvSpPr>
          <p:cNvPr id="3" name="Content Placeholder 2">
            <a:extLst>
              <a:ext uri="{FF2B5EF4-FFF2-40B4-BE49-F238E27FC236}">
                <a16:creationId xmlns:a16="http://schemas.microsoft.com/office/drawing/2014/main" id="{9F088E3D-7E67-A294-5932-378BF29A991C}"/>
              </a:ext>
            </a:extLst>
          </p:cNvPr>
          <p:cNvSpPr>
            <a:spLocks noGrp="1"/>
          </p:cNvSpPr>
          <p:nvPr>
            <p:ph idx="1"/>
          </p:nvPr>
        </p:nvSpPr>
        <p:spPr/>
        <p:txBody>
          <a:bodyPr>
            <a:normAutofit/>
          </a:bodyPr>
          <a:lstStyle/>
          <a:p>
            <a:pPr algn="just"/>
            <a:r>
              <a:rPr lang="en-IN" dirty="0"/>
              <a:t>Cybersecurity </a:t>
            </a:r>
            <a:r>
              <a:rPr lang="en-IN" dirty="0">
                <a:sym typeface="Wingdings" panose="05000000000000000000" pitchFamily="2" charset="2"/>
              </a:rPr>
              <a:t> </a:t>
            </a:r>
            <a:r>
              <a:rPr lang="en-IN" dirty="0" err="1">
                <a:sym typeface="Wingdings" panose="05000000000000000000" pitchFamily="2" charset="2"/>
              </a:rPr>
              <a:t>dectecting</a:t>
            </a:r>
            <a:r>
              <a:rPr lang="en-IN" dirty="0">
                <a:sym typeface="Wingdings" panose="05000000000000000000" pitchFamily="2" charset="2"/>
              </a:rPr>
              <a:t> spam</a:t>
            </a:r>
            <a:endParaRPr lang="en-IN" dirty="0"/>
          </a:p>
          <a:p>
            <a:pPr algn="just"/>
            <a:r>
              <a:rPr lang="en-IN" dirty="0"/>
              <a:t>Healthcare </a:t>
            </a:r>
            <a:r>
              <a:rPr lang="en-IN" dirty="0">
                <a:sym typeface="Wingdings" panose="05000000000000000000" pitchFamily="2" charset="2"/>
              </a:rPr>
              <a:t> medical records</a:t>
            </a:r>
            <a:endParaRPr lang="en-IN" dirty="0"/>
          </a:p>
          <a:p>
            <a:pPr algn="just"/>
            <a:r>
              <a:rPr lang="en-IN" dirty="0"/>
              <a:t>Research </a:t>
            </a:r>
            <a:r>
              <a:rPr lang="en-IN" dirty="0">
                <a:sym typeface="Wingdings" panose="05000000000000000000" pitchFamily="2" charset="2"/>
              </a:rPr>
              <a:t> idea generation, finding data</a:t>
            </a:r>
            <a:endParaRPr lang="en-IN" dirty="0"/>
          </a:p>
          <a:p>
            <a:pPr algn="just"/>
            <a:r>
              <a:rPr lang="en-IN" dirty="0"/>
              <a:t>Transportation </a:t>
            </a:r>
            <a:r>
              <a:rPr lang="en-IN" dirty="0">
                <a:sym typeface="Wingdings" panose="05000000000000000000" pitchFamily="2" charset="2"/>
              </a:rPr>
              <a:t> self driving cars</a:t>
            </a:r>
            <a:endParaRPr lang="en-IN" dirty="0"/>
          </a:p>
          <a:p>
            <a:pPr algn="just"/>
            <a:r>
              <a:rPr lang="en-US" dirty="0"/>
              <a:t>As shown above, AI can solve a LOT of problems. Let's explore a few on the next slide!</a:t>
            </a:r>
            <a:endParaRPr lang="en-IN" dirty="0"/>
          </a:p>
        </p:txBody>
      </p:sp>
    </p:spTree>
    <p:extLst>
      <p:ext uri="{BB962C8B-B14F-4D97-AF65-F5344CB8AC3E}">
        <p14:creationId xmlns:p14="http://schemas.microsoft.com/office/powerpoint/2010/main" val="20699435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0DC9-F310-2D0A-0398-4CB39D238643}"/>
              </a:ext>
            </a:extLst>
          </p:cNvPr>
          <p:cNvSpPr>
            <a:spLocks noGrp="1"/>
          </p:cNvSpPr>
          <p:nvPr>
            <p:ph type="title"/>
          </p:nvPr>
        </p:nvSpPr>
        <p:spPr>
          <a:xfrm>
            <a:off x="1141413" y="618518"/>
            <a:ext cx="9905998" cy="1478570"/>
          </a:xfrm>
        </p:spPr>
        <p:txBody>
          <a:bodyPr>
            <a:normAutofit/>
          </a:bodyPr>
          <a:lstStyle/>
          <a:p>
            <a:r>
              <a:rPr lang="en-IN" dirty="0"/>
              <a:t>uses of Ai </a:t>
            </a:r>
            <a:br>
              <a:rPr lang="en-IN" dirty="0"/>
            </a:br>
            <a:r>
              <a:rPr lang="en-IN" dirty="0"/>
              <a:t>(</a:t>
            </a:r>
            <a:r>
              <a:rPr lang="en-IN" dirty="0" err="1"/>
              <a:t>adVANTAGES</a:t>
            </a:r>
            <a:r>
              <a:rPr lang="en-IN" dirty="0"/>
              <a:t> OF AI)</a:t>
            </a:r>
          </a:p>
        </p:txBody>
      </p:sp>
      <p:sp>
        <p:nvSpPr>
          <p:cNvPr id="3" name="Content Placeholder 2">
            <a:extLst>
              <a:ext uri="{FF2B5EF4-FFF2-40B4-BE49-F238E27FC236}">
                <a16:creationId xmlns:a16="http://schemas.microsoft.com/office/drawing/2014/main" id="{19E4721B-2F14-1D69-1156-A163514C2B59}"/>
              </a:ext>
            </a:extLst>
          </p:cNvPr>
          <p:cNvSpPr>
            <a:spLocks noGrp="1"/>
          </p:cNvSpPr>
          <p:nvPr>
            <p:ph idx="1"/>
          </p:nvPr>
        </p:nvSpPr>
        <p:spPr>
          <a:xfrm>
            <a:off x="1141412" y="2249487"/>
            <a:ext cx="9905999" cy="3541714"/>
          </a:xfrm>
        </p:spPr>
        <p:txBody>
          <a:bodyPr>
            <a:normAutofit fontScale="92500"/>
          </a:bodyPr>
          <a:lstStyle/>
          <a:p>
            <a:pPr algn="just"/>
            <a:r>
              <a:rPr lang="en-IN" dirty="0"/>
              <a:t>Image and facial recognition</a:t>
            </a:r>
          </a:p>
          <a:p>
            <a:pPr lvl="1" algn="just"/>
            <a:r>
              <a:rPr lang="en-US" dirty="0"/>
              <a:t>It can help make data safer and more secure.</a:t>
            </a:r>
          </a:p>
          <a:p>
            <a:pPr lvl="1" algn="just"/>
            <a:r>
              <a:rPr lang="en-US" dirty="0"/>
              <a:t>For example, face authentication can ensure that only the appropriate person has access to sensitive information that is intended specifically for them.</a:t>
            </a:r>
            <a:endParaRPr lang="en-IN" dirty="0"/>
          </a:p>
          <a:p>
            <a:pPr algn="just"/>
            <a:r>
              <a:rPr lang="en-IN" dirty="0"/>
              <a:t>Medical diagnosis</a:t>
            </a:r>
          </a:p>
          <a:p>
            <a:pPr lvl="1" algn="just"/>
            <a:r>
              <a:rPr lang="en-US" dirty="0"/>
              <a:t>Provides more exact diagnoses, detects hidden patterns in imaging investigations, and predicts how patients will respond to specific medications.</a:t>
            </a:r>
          </a:p>
          <a:p>
            <a:pPr lvl="1" algn="just"/>
            <a:r>
              <a:rPr lang="en-US" dirty="0"/>
              <a:t>This leads to better treatment strategies, fewer clinical errors, and more accurate diagnosis.</a:t>
            </a:r>
            <a:endParaRPr lang="en-IN" dirty="0"/>
          </a:p>
        </p:txBody>
      </p:sp>
    </p:spTree>
    <p:extLst>
      <p:ext uri="{BB962C8B-B14F-4D97-AF65-F5344CB8AC3E}">
        <p14:creationId xmlns:p14="http://schemas.microsoft.com/office/powerpoint/2010/main" val="18744021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90CC-0D46-02A7-AB02-50442D0B6773}"/>
              </a:ext>
            </a:extLst>
          </p:cNvPr>
          <p:cNvSpPr>
            <a:spLocks noGrp="1"/>
          </p:cNvSpPr>
          <p:nvPr>
            <p:ph type="title"/>
          </p:nvPr>
        </p:nvSpPr>
        <p:spPr/>
        <p:txBody>
          <a:bodyPr/>
          <a:lstStyle/>
          <a:p>
            <a:r>
              <a:rPr lang="en-IN" dirty="0"/>
              <a:t>uses of Ai</a:t>
            </a:r>
            <a:br>
              <a:rPr lang="en-IN" dirty="0"/>
            </a:br>
            <a:r>
              <a:rPr lang="en-IN" dirty="0"/>
              <a:t>(</a:t>
            </a:r>
            <a:r>
              <a:rPr lang="en-IN" dirty="0" err="1"/>
              <a:t>adVANTAGES</a:t>
            </a:r>
            <a:r>
              <a:rPr lang="en-IN" dirty="0"/>
              <a:t> OF AI)</a:t>
            </a:r>
          </a:p>
        </p:txBody>
      </p:sp>
      <p:sp>
        <p:nvSpPr>
          <p:cNvPr id="3" name="Content Placeholder 2">
            <a:extLst>
              <a:ext uri="{FF2B5EF4-FFF2-40B4-BE49-F238E27FC236}">
                <a16:creationId xmlns:a16="http://schemas.microsoft.com/office/drawing/2014/main" id="{6B7A381E-BDD5-02CF-4ED6-93A11203B50D}"/>
              </a:ext>
            </a:extLst>
          </p:cNvPr>
          <p:cNvSpPr>
            <a:spLocks noGrp="1"/>
          </p:cNvSpPr>
          <p:nvPr>
            <p:ph idx="1"/>
          </p:nvPr>
        </p:nvSpPr>
        <p:spPr/>
        <p:txBody>
          <a:bodyPr>
            <a:normAutofit/>
          </a:bodyPr>
          <a:lstStyle/>
          <a:p>
            <a:pPr algn="just"/>
            <a:r>
              <a:rPr lang="en-IN" dirty="0"/>
              <a:t>Customer service</a:t>
            </a:r>
          </a:p>
          <a:p>
            <a:pPr lvl="1" algn="just"/>
            <a:r>
              <a:rPr lang="en-US" dirty="0"/>
              <a:t>Customer service teams can get feedback from customers by using AI.</a:t>
            </a:r>
          </a:p>
          <a:p>
            <a:pPr lvl="1" algn="just"/>
            <a:r>
              <a:rPr lang="en-US" dirty="0"/>
              <a:t>For example, Ai powered Information can provide agents with information on client intent, language, and sentiment so they are aware of how to approach an encounter.</a:t>
            </a:r>
            <a:endParaRPr lang="en-IN" dirty="0"/>
          </a:p>
          <a:p>
            <a:pPr algn="just"/>
            <a:r>
              <a:rPr lang="en-IN" dirty="0"/>
              <a:t>Recommendation systems</a:t>
            </a:r>
          </a:p>
          <a:p>
            <a:pPr lvl="1" algn="just"/>
            <a:r>
              <a:rPr lang="en-US" dirty="0"/>
              <a:t>AI content recommendations help people stay engaged and informed.</a:t>
            </a:r>
          </a:p>
          <a:p>
            <a:pPr lvl="1" algn="just"/>
            <a:r>
              <a:rPr lang="en-US" dirty="0"/>
              <a:t>For example, Virtual(Siri and Alexa.), Personalized content on streaming platforms, Apps that suggest best routes based on traffic.</a:t>
            </a:r>
            <a:endParaRPr lang="en-IN" dirty="0"/>
          </a:p>
        </p:txBody>
      </p:sp>
    </p:spTree>
    <p:extLst>
      <p:ext uri="{BB962C8B-B14F-4D97-AF65-F5344CB8AC3E}">
        <p14:creationId xmlns:p14="http://schemas.microsoft.com/office/powerpoint/2010/main" val="1691541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707</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Gagalin</vt:lpstr>
      <vt:lpstr>Roca One Bold</vt:lpstr>
      <vt:lpstr>Tw Cen MT</vt:lpstr>
      <vt:lpstr>Wingdings</vt:lpstr>
      <vt:lpstr>Circuit</vt:lpstr>
      <vt:lpstr>            ARTIFICAL INTELLIGENCE</vt:lpstr>
      <vt:lpstr>cONTeNTS</vt:lpstr>
      <vt:lpstr>WHAT IS ai?</vt:lpstr>
      <vt:lpstr>how does machine Learning Relate to Ai?</vt:lpstr>
      <vt:lpstr>EXAMPLES</vt:lpstr>
      <vt:lpstr>SofiA THE AI ROBOT</vt:lpstr>
      <vt:lpstr>WHAT PROBLEMS CAN AI SOLVE?</vt:lpstr>
      <vt:lpstr>uses of Ai  (adVANTAGES OF AI)</vt:lpstr>
      <vt:lpstr>uses of Ai (adVANTAGES OF AI)</vt:lpstr>
      <vt:lpstr>what are the disadvantages of AI?</vt:lpstr>
      <vt:lpstr>how can we use ai responsibly?</vt:lpstr>
      <vt:lpstr>REsponsible Ai USe</vt:lpstr>
      <vt:lpstr>REsponsible Ai USe</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neelgohel8887@gmail.com</dc:creator>
  <cp:lastModifiedBy>neelgohel8887@gmail.com</cp:lastModifiedBy>
  <cp:revision>57</cp:revision>
  <dcterms:created xsi:type="dcterms:W3CDTF">2024-09-11T02:26:33Z</dcterms:created>
  <dcterms:modified xsi:type="dcterms:W3CDTF">2024-09-11T03:31:04Z</dcterms:modified>
</cp:coreProperties>
</file>