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7D89"/>
    <a:srgbClr val="7690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78" d="100"/>
          <a:sy n="78" d="100"/>
        </p:scale>
        <p:origin x="65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435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3593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5978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6977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3758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0715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8035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464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4112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2939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1784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5120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219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324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9422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39342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578908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portalcienciayficcion.com/ciencia/cibern%C3%A9tica/androides-y-robots/%C2%BFla-robot-sophia-es-un-fraude" TargetMode="Externa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B45A-B0D5-D911-A8FC-BF422F90EFB1}"/>
              </a:ext>
            </a:extLst>
          </p:cNvPr>
          <p:cNvSpPr>
            <a:spLocks noGrp="1"/>
          </p:cNvSpPr>
          <p:nvPr>
            <p:ph type="ctrTitle"/>
          </p:nvPr>
        </p:nvSpPr>
        <p:spPr/>
        <p:txBody>
          <a:bodyPr>
            <a:normAutofit fontScale="90000"/>
          </a:bodyPr>
          <a:lstStyle/>
          <a:p>
            <a:br>
              <a:rPr lang="en-US" sz="1800" b="0" i="0" u="none" strike="noStrike" baseline="0" dirty="0">
                <a:solidFill>
                  <a:srgbClr val="000000"/>
                </a:solidFill>
                <a:latin typeface="Gagalin"/>
              </a:rPr>
            </a:br>
            <a:br>
              <a:rPr lang="en-US" sz="1800" b="0" i="0" u="none" strike="noStrike" baseline="0" dirty="0">
                <a:latin typeface="Gagalin"/>
              </a:rPr>
            </a:br>
            <a:r>
              <a:rPr lang="en-US" sz="1800" b="0" i="0" u="none" strike="noStrike" baseline="0" dirty="0">
                <a:latin typeface="Gagalin"/>
              </a:rPr>
              <a:t> </a:t>
            </a: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br>
              <a:rPr lang="en-US" sz="1800" b="0" i="0" u="none" strike="noStrike" baseline="0" dirty="0">
                <a:latin typeface="Gagalin"/>
              </a:rPr>
            </a:br>
            <a:r>
              <a:rPr lang="en-US" sz="5600" b="1" i="1" u="none" strike="noStrike" baseline="0" dirty="0">
                <a:latin typeface="Lucida Console" panose="020B0609040504020204" pitchFamily="49" charset="0"/>
              </a:rPr>
              <a:t>ARTIFICAL INTELLIGENCE </a:t>
            </a:r>
            <a:endParaRPr lang="en-US" sz="5600" b="1" i="1" dirty="0">
              <a:latin typeface="Lucida Console" panose="020B0609040504020204" pitchFamily="49" charset="0"/>
            </a:endParaRPr>
          </a:p>
        </p:txBody>
      </p:sp>
      <p:sp>
        <p:nvSpPr>
          <p:cNvPr id="3" name="Subtitle 2">
            <a:extLst>
              <a:ext uri="{FF2B5EF4-FFF2-40B4-BE49-F238E27FC236}">
                <a16:creationId xmlns:a16="http://schemas.microsoft.com/office/drawing/2014/main" id="{6AD36651-F8B1-8676-7658-08DCC1F774A7}"/>
              </a:ext>
            </a:extLst>
          </p:cNvPr>
          <p:cNvSpPr>
            <a:spLocks noGrp="1"/>
          </p:cNvSpPr>
          <p:nvPr>
            <p:ph type="subTitle" idx="1"/>
          </p:nvPr>
        </p:nvSpPr>
        <p:spPr/>
        <p:txBody>
          <a:bodyPr>
            <a:normAutofit fontScale="92500" lnSpcReduction="20000"/>
          </a:bodyPr>
          <a:lstStyle/>
          <a:p>
            <a:r>
              <a:rPr lang="en-US" dirty="0"/>
              <a:t>Presented by</a:t>
            </a:r>
          </a:p>
          <a:p>
            <a:r>
              <a:rPr lang="en-US" dirty="0"/>
              <a:t>Name: Gohel </a:t>
            </a:r>
            <a:r>
              <a:rPr lang="en-US" dirty="0" err="1"/>
              <a:t>neel</a:t>
            </a:r>
            <a:endParaRPr lang="en-US" dirty="0"/>
          </a:p>
          <a:p>
            <a:r>
              <a:rPr lang="en-US" dirty="0"/>
              <a:t>Enrollment no. : 23010101089</a:t>
            </a:r>
          </a:p>
          <a:p>
            <a:r>
              <a:rPr lang="en-US" dirty="0"/>
              <a:t>Batch: A8-241</a:t>
            </a:r>
          </a:p>
        </p:txBody>
      </p:sp>
    </p:spTree>
    <p:extLst>
      <p:ext uri="{BB962C8B-B14F-4D97-AF65-F5344CB8AC3E}">
        <p14:creationId xmlns:p14="http://schemas.microsoft.com/office/powerpoint/2010/main" val="3745889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D0D9-F600-C64C-0856-1339397F410E}"/>
              </a:ext>
            </a:extLst>
          </p:cNvPr>
          <p:cNvSpPr>
            <a:spLocks noGrp="1"/>
          </p:cNvSpPr>
          <p:nvPr>
            <p:ph type="title"/>
          </p:nvPr>
        </p:nvSpPr>
        <p:spPr/>
        <p:txBody>
          <a:bodyPr/>
          <a:lstStyle/>
          <a:p>
            <a:pPr algn="ctr"/>
            <a:r>
              <a:rPr lang="en-US" b="1" dirty="0">
                <a:latin typeface="ROG Fonts" panose="00000500000000000000" pitchFamily="50" charset="0"/>
              </a:rPr>
              <a:t>6. HOW CAN WE USE AI RESPOSIBLY? </a:t>
            </a:r>
          </a:p>
        </p:txBody>
      </p:sp>
      <p:sp>
        <p:nvSpPr>
          <p:cNvPr id="3" name="Rectangle: Rounded Corners 2">
            <a:extLst>
              <a:ext uri="{FF2B5EF4-FFF2-40B4-BE49-F238E27FC236}">
                <a16:creationId xmlns:a16="http://schemas.microsoft.com/office/drawing/2014/main" id="{42052362-ECDB-6BF9-2886-45956810697A}"/>
              </a:ext>
            </a:extLst>
          </p:cNvPr>
          <p:cNvSpPr/>
          <p:nvPr/>
        </p:nvSpPr>
        <p:spPr>
          <a:xfrm>
            <a:off x="1141413" y="1884984"/>
            <a:ext cx="9905998" cy="4467497"/>
          </a:xfrm>
          <a:prstGeom prst="roundRect">
            <a:avLst/>
          </a:prstGeom>
          <a:solidFill>
            <a:schemeClr val="bg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2EECB5A6-7996-F1B8-5B03-4B6059C7D2AA}"/>
              </a:ext>
            </a:extLst>
          </p:cNvPr>
          <p:cNvSpPr/>
          <p:nvPr/>
        </p:nvSpPr>
        <p:spPr>
          <a:xfrm>
            <a:off x="2005736" y="2097088"/>
            <a:ext cx="8177349" cy="750615"/>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dirty="0">
                <a:solidFill>
                  <a:srgbClr val="000000"/>
                </a:solidFill>
                <a:latin typeface="Montserrat" panose="00000500000000000000" pitchFamily="2" charset="0"/>
              </a:rPr>
              <a:t>People should use their own creativity, not copy off of AI! AI is just a tool for efficiency! </a:t>
            </a:r>
            <a:endParaRPr lang="en-US" b="1" dirty="0"/>
          </a:p>
        </p:txBody>
      </p:sp>
      <p:sp>
        <p:nvSpPr>
          <p:cNvPr id="6" name="Rectangle: Rounded Corners 5">
            <a:extLst>
              <a:ext uri="{FF2B5EF4-FFF2-40B4-BE49-F238E27FC236}">
                <a16:creationId xmlns:a16="http://schemas.microsoft.com/office/drawing/2014/main" id="{DD84DD43-183F-4A2A-1133-83D36EB9A190}"/>
              </a:ext>
            </a:extLst>
          </p:cNvPr>
          <p:cNvSpPr/>
          <p:nvPr/>
        </p:nvSpPr>
        <p:spPr>
          <a:xfrm>
            <a:off x="1528354" y="3221460"/>
            <a:ext cx="4167052" cy="897273"/>
          </a:xfrm>
          <a:prstGeom prst="roundRect">
            <a:avLst/>
          </a:prstGeom>
          <a:gradFill>
            <a:gsLst>
              <a:gs pos="0">
                <a:schemeClr val="bg2">
                  <a:lumMod val="50000"/>
                  <a:lumOff val="5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Put People First</a:t>
            </a:r>
          </a:p>
        </p:txBody>
      </p:sp>
      <p:sp>
        <p:nvSpPr>
          <p:cNvPr id="7" name="Rectangle: Rounded Corners 6">
            <a:extLst>
              <a:ext uri="{FF2B5EF4-FFF2-40B4-BE49-F238E27FC236}">
                <a16:creationId xmlns:a16="http://schemas.microsoft.com/office/drawing/2014/main" id="{6168CEE2-B87A-C65A-FA99-8923C33B8D6C}"/>
              </a:ext>
            </a:extLst>
          </p:cNvPr>
          <p:cNvSpPr/>
          <p:nvPr/>
        </p:nvSpPr>
        <p:spPr>
          <a:xfrm>
            <a:off x="6309360" y="3216896"/>
            <a:ext cx="4027715" cy="897273"/>
          </a:xfrm>
          <a:prstGeom prst="roundRect">
            <a:avLst/>
          </a:prstGeom>
          <a:gradFill>
            <a:gsLst>
              <a:gs pos="0">
                <a:schemeClr val="bg2">
                  <a:lumMod val="50000"/>
                  <a:lumOff val="5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Consider data and privacy goals</a:t>
            </a:r>
          </a:p>
        </p:txBody>
      </p:sp>
      <p:sp>
        <p:nvSpPr>
          <p:cNvPr id="8" name="Rectangle: Rounded Corners 7">
            <a:extLst>
              <a:ext uri="{FF2B5EF4-FFF2-40B4-BE49-F238E27FC236}">
                <a16:creationId xmlns:a16="http://schemas.microsoft.com/office/drawing/2014/main" id="{5C6B31F5-4596-B797-F1E5-032B40E83BF2}"/>
              </a:ext>
            </a:extLst>
          </p:cNvPr>
          <p:cNvSpPr/>
          <p:nvPr/>
        </p:nvSpPr>
        <p:spPr>
          <a:xfrm>
            <a:off x="2005736" y="4644745"/>
            <a:ext cx="4167052" cy="897273"/>
          </a:xfrm>
          <a:prstGeom prst="roundRect">
            <a:avLst/>
          </a:prstGeom>
          <a:gradFill>
            <a:gsLst>
              <a:gs pos="0">
                <a:schemeClr val="bg2">
                  <a:lumMod val="50000"/>
                  <a:lumOff val="5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Minimize unintended bias</a:t>
            </a:r>
          </a:p>
        </p:txBody>
      </p:sp>
      <p:sp>
        <p:nvSpPr>
          <p:cNvPr id="9" name="Rectangle: Rounded Corners 8">
            <a:extLst>
              <a:ext uri="{FF2B5EF4-FFF2-40B4-BE49-F238E27FC236}">
                <a16:creationId xmlns:a16="http://schemas.microsoft.com/office/drawing/2014/main" id="{5ACD05B2-C0C4-4C49-04AB-F599D89AA2F3}"/>
              </a:ext>
            </a:extLst>
          </p:cNvPr>
          <p:cNvSpPr/>
          <p:nvPr/>
        </p:nvSpPr>
        <p:spPr>
          <a:xfrm>
            <a:off x="6786742" y="4640181"/>
            <a:ext cx="4027715" cy="897273"/>
          </a:xfrm>
          <a:prstGeom prst="roundRect">
            <a:avLst/>
          </a:prstGeom>
          <a:gradFill>
            <a:gsLst>
              <a:gs pos="0">
                <a:schemeClr val="bg2">
                  <a:lumMod val="50000"/>
                  <a:lumOff val="5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bg1"/>
                </a:solidFill>
              </a:rPr>
              <a:t>Ensure AI transparency</a:t>
            </a:r>
          </a:p>
        </p:txBody>
      </p:sp>
    </p:spTree>
    <p:extLst>
      <p:ext uri="{BB962C8B-B14F-4D97-AF65-F5344CB8AC3E}">
        <p14:creationId xmlns:p14="http://schemas.microsoft.com/office/powerpoint/2010/main" val="3332976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B1F6-C376-AA94-B6FA-43B1D7700339}"/>
              </a:ext>
            </a:extLst>
          </p:cNvPr>
          <p:cNvSpPr>
            <a:spLocks noGrp="1"/>
          </p:cNvSpPr>
          <p:nvPr>
            <p:ph type="title"/>
          </p:nvPr>
        </p:nvSpPr>
        <p:spPr>
          <a:xfrm>
            <a:off x="1143001" y="357260"/>
            <a:ext cx="9905998" cy="1158031"/>
          </a:xfrm>
        </p:spPr>
        <p:txBody>
          <a:bodyPr/>
          <a:lstStyle/>
          <a:p>
            <a:pPr algn="ctr"/>
            <a:r>
              <a:rPr lang="en-US" b="1" i="1" dirty="0">
                <a:latin typeface="ROG Fonts" panose="00000500000000000000" pitchFamily="50" charset="0"/>
              </a:rPr>
              <a:t>RESPONSIBLE AI USE</a:t>
            </a:r>
          </a:p>
        </p:txBody>
      </p:sp>
      <p:sp>
        <p:nvSpPr>
          <p:cNvPr id="6" name="Rectangle: Rounded Corners 5">
            <a:extLst>
              <a:ext uri="{FF2B5EF4-FFF2-40B4-BE49-F238E27FC236}">
                <a16:creationId xmlns:a16="http://schemas.microsoft.com/office/drawing/2014/main" id="{6274FBE7-F250-12B6-812F-42BF3D351DF2}"/>
              </a:ext>
            </a:extLst>
          </p:cNvPr>
          <p:cNvSpPr/>
          <p:nvPr/>
        </p:nvSpPr>
        <p:spPr>
          <a:xfrm>
            <a:off x="1143001" y="5486399"/>
            <a:ext cx="10169433" cy="9797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chemeClr val="bg1"/>
                </a:solidFill>
                <a:latin typeface="Montserrat" panose="00000500000000000000" pitchFamily="2" charset="0"/>
              </a:rPr>
              <a:t>Develop explainable AI that is visible across processes and functions to generate trust among employees and customers. Provide examinability, comprehension, and traceability. </a:t>
            </a:r>
            <a:endParaRPr lang="en-US" dirty="0">
              <a:solidFill>
                <a:schemeClr val="bg1"/>
              </a:solidFill>
            </a:endParaRPr>
          </a:p>
        </p:txBody>
      </p:sp>
      <p:sp>
        <p:nvSpPr>
          <p:cNvPr id="3" name="Rectangle: Rounded Corners 2">
            <a:extLst>
              <a:ext uri="{FF2B5EF4-FFF2-40B4-BE49-F238E27FC236}">
                <a16:creationId xmlns:a16="http://schemas.microsoft.com/office/drawing/2014/main" id="{1F16022A-416A-3F91-5F97-E4CC994F5536}"/>
              </a:ext>
            </a:extLst>
          </p:cNvPr>
          <p:cNvSpPr/>
          <p:nvPr/>
        </p:nvSpPr>
        <p:spPr>
          <a:xfrm>
            <a:off x="1143001" y="1632857"/>
            <a:ext cx="10169433" cy="9797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chemeClr val="bg1"/>
                </a:solidFill>
                <a:latin typeface="Montserrat" panose="00000500000000000000" pitchFamily="2" charset="0"/>
              </a:rPr>
              <a:t>AI can help do repetitive work for humans, but humans should still be prioritized. Create a culture that utilizes creativity, empathy, and dexterity from humans and AI for increased efficiency. </a:t>
            </a:r>
            <a:endParaRPr lang="en-US" dirty="0">
              <a:solidFill>
                <a:schemeClr val="bg1"/>
              </a:solidFill>
            </a:endParaRPr>
          </a:p>
        </p:txBody>
      </p:sp>
      <p:sp>
        <p:nvSpPr>
          <p:cNvPr id="4" name="Rectangle: Rounded Corners 3">
            <a:extLst>
              <a:ext uri="{FF2B5EF4-FFF2-40B4-BE49-F238E27FC236}">
                <a16:creationId xmlns:a16="http://schemas.microsoft.com/office/drawing/2014/main" id="{F0AB044A-4908-A050-FCF4-4CCAA0445079}"/>
              </a:ext>
            </a:extLst>
          </p:cNvPr>
          <p:cNvSpPr/>
          <p:nvPr/>
        </p:nvSpPr>
        <p:spPr>
          <a:xfrm>
            <a:off x="1143001" y="2917371"/>
            <a:ext cx="10169433" cy="9797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chemeClr val="bg1"/>
                </a:solidFill>
                <a:latin typeface="Montserrat" panose="00000500000000000000" pitchFamily="2" charset="0"/>
              </a:rPr>
              <a:t>Businesses should adopt strong security measures, limit access to sensitive data, and anonymize data whenever possible to secure data privacy with AI and ML technologies. </a:t>
            </a:r>
            <a:endParaRPr lang="en-US" dirty="0">
              <a:solidFill>
                <a:schemeClr val="bg1"/>
              </a:solidFill>
            </a:endParaRPr>
          </a:p>
        </p:txBody>
      </p:sp>
      <p:sp>
        <p:nvSpPr>
          <p:cNvPr id="5" name="Rectangle: Rounded Corners 4">
            <a:extLst>
              <a:ext uri="{FF2B5EF4-FFF2-40B4-BE49-F238E27FC236}">
                <a16:creationId xmlns:a16="http://schemas.microsoft.com/office/drawing/2014/main" id="{2FFEFBF9-3819-4851-ACC7-7AF80E848900}"/>
              </a:ext>
            </a:extLst>
          </p:cNvPr>
          <p:cNvSpPr/>
          <p:nvPr/>
        </p:nvSpPr>
        <p:spPr>
          <a:xfrm>
            <a:off x="1143001" y="4201885"/>
            <a:ext cx="10169433" cy="9797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chemeClr val="bg1"/>
                </a:solidFill>
                <a:latin typeface="Montserrat" panose="00000500000000000000" pitchFamily="2" charset="0"/>
              </a:rPr>
              <a:t>There needs to be fairness in AI which entails identifying and eliminating discrimination while also encouraging diversity and inclusion. This is can be done by using training models with equal representation. </a:t>
            </a:r>
            <a:endParaRPr lang="en-US" dirty="0">
              <a:solidFill>
                <a:schemeClr val="bg1"/>
              </a:solidFill>
            </a:endParaRPr>
          </a:p>
        </p:txBody>
      </p:sp>
    </p:spTree>
    <p:extLst>
      <p:ext uri="{BB962C8B-B14F-4D97-AF65-F5344CB8AC3E}">
        <p14:creationId xmlns:p14="http://schemas.microsoft.com/office/powerpoint/2010/main" val="2225757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C73B-3ECD-DB14-A30E-4260517C21B1}"/>
              </a:ext>
            </a:extLst>
          </p:cNvPr>
          <p:cNvSpPr>
            <a:spLocks noGrp="1"/>
          </p:cNvSpPr>
          <p:nvPr>
            <p:ph type="title"/>
          </p:nvPr>
        </p:nvSpPr>
        <p:spPr>
          <a:xfrm>
            <a:off x="1143001" y="2689715"/>
            <a:ext cx="9905998" cy="1478570"/>
          </a:xfrm>
        </p:spPr>
        <p:txBody>
          <a:bodyPr>
            <a:noAutofit/>
          </a:bodyPr>
          <a:lstStyle/>
          <a:p>
            <a:pPr algn="ctr"/>
            <a:r>
              <a:rPr lang="en-US" sz="5200" dirty="0">
                <a:latin typeface="ROG Fonts" panose="00000500000000000000" pitchFamily="50" charset="0"/>
              </a:rPr>
              <a:t>Thanks for listening !!</a:t>
            </a:r>
          </a:p>
        </p:txBody>
      </p:sp>
    </p:spTree>
    <p:extLst>
      <p:ext uri="{BB962C8B-B14F-4D97-AF65-F5344CB8AC3E}">
        <p14:creationId xmlns:p14="http://schemas.microsoft.com/office/powerpoint/2010/main" val="2326345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4683-5B0C-4A85-73B6-4D12378DA4C2}"/>
              </a:ext>
            </a:extLst>
          </p:cNvPr>
          <p:cNvSpPr>
            <a:spLocks noGrp="1"/>
          </p:cNvSpPr>
          <p:nvPr>
            <p:ph type="title"/>
          </p:nvPr>
        </p:nvSpPr>
        <p:spPr/>
        <p:txBody>
          <a:bodyPr/>
          <a:lstStyle/>
          <a:p>
            <a:pPr algn="ctr"/>
            <a:r>
              <a:rPr lang="en-US" b="1" i="1" dirty="0">
                <a:latin typeface="ROG Fonts" panose="00000500000000000000" pitchFamily="50" charset="0"/>
              </a:rPr>
              <a:t>CONTENTS</a:t>
            </a:r>
          </a:p>
        </p:txBody>
      </p:sp>
      <p:sp>
        <p:nvSpPr>
          <p:cNvPr id="3" name="Content Placeholder 2">
            <a:extLst>
              <a:ext uri="{FF2B5EF4-FFF2-40B4-BE49-F238E27FC236}">
                <a16:creationId xmlns:a16="http://schemas.microsoft.com/office/drawing/2014/main" id="{958934F7-C11A-B40F-CEDD-C770BE59E055}"/>
              </a:ext>
            </a:extLst>
          </p:cNvPr>
          <p:cNvSpPr>
            <a:spLocks noGrp="1"/>
          </p:cNvSpPr>
          <p:nvPr>
            <p:ph idx="1"/>
          </p:nvPr>
        </p:nvSpPr>
        <p:spPr/>
        <p:txBody>
          <a:bodyPr/>
          <a:lstStyle/>
          <a:p>
            <a:pPr marL="457200" indent="-457200">
              <a:buFont typeface="+mj-lt"/>
              <a:buAutoNum type="arabicPeriod"/>
            </a:pPr>
            <a:r>
              <a:rPr lang="en-US" dirty="0">
                <a:hlinkClick r:id="rId2" action="ppaction://hlinksldjump"/>
              </a:rPr>
              <a:t>What is Artificial Intelligence?</a:t>
            </a:r>
            <a:endParaRPr lang="en-US" dirty="0"/>
          </a:p>
          <a:p>
            <a:pPr marL="457200" indent="-457200">
              <a:buFont typeface="+mj-lt"/>
              <a:buAutoNum type="arabicPeriod"/>
            </a:pPr>
            <a:r>
              <a:rPr lang="en-US" dirty="0">
                <a:hlinkClick r:id="rId3" action="ppaction://hlinksldjump"/>
              </a:rPr>
              <a:t>How is machine learning related?</a:t>
            </a:r>
            <a:endParaRPr lang="en-US" dirty="0"/>
          </a:p>
          <a:p>
            <a:pPr marL="457200" indent="-457200">
              <a:buFont typeface="+mj-lt"/>
              <a:buAutoNum type="arabicPeriod"/>
            </a:pPr>
            <a:r>
              <a:rPr lang="en-US" dirty="0">
                <a:hlinkClick r:id="rId4" action="ppaction://hlinksldjump"/>
              </a:rPr>
              <a:t>Examples of AI.</a:t>
            </a:r>
            <a:endParaRPr lang="en-US" dirty="0"/>
          </a:p>
          <a:p>
            <a:pPr marL="457200" indent="-457200">
              <a:buFont typeface="+mj-lt"/>
              <a:buAutoNum type="arabicPeriod"/>
            </a:pPr>
            <a:r>
              <a:rPr lang="en-US" dirty="0">
                <a:hlinkClick r:id="rId5" action="ppaction://hlinksldjump"/>
              </a:rPr>
              <a:t>What problems can AI solve?</a:t>
            </a:r>
            <a:endParaRPr lang="en-US" dirty="0"/>
          </a:p>
          <a:p>
            <a:pPr marL="457200" indent="-457200">
              <a:buFont typeface="+mj-lt"/>
              <a:buAutoNum type="arabicPeriod"/>
            </a:pPr>
            <a:r>
              <a:rPr lang="en-US" dirty="0">
                <a:hlinkClick r:id="rId6" action="ppaction://hlinksldjump"/>
              </a:rPr>
              <a:t>Disadvantages of AI.</a:t>
            </a:r>
            <a:endParaRPr lang="en-US" dirty="0"/>
          </a:p>
          <a:p>
            <a:pPr marL="457200" indent="-457200">
              <a:buFont typeface="+mj-lt"/>
              <a:buAutoNum type="arabicPeriod"/>
            </a:pPr>
            <a:r>
              <a:rPr lang="en-US" dirty="0">
                <a:hlinkClick r:id="rId7" action="ppaction://hlinksldjump"/>
              </a:rPr>
              <a:t>How can we use AI responsibly?</a:t>
            </a:r>
            <a:endParaRPr lang="en-US" dirty="0"/>
          </a:p>
        </p:txBody>
      </p:sp>
    </p:spTree>
    <p:extLst>
      <p:ext uri="{BB962C8B-B14F-4D97-AF65-F5344CB8AC3E}">
        <p14:creationId xmlns:p14="http://schemas.microsoft.com/office/powerpoint/2010/main" val="2715611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DE2E-902D-BCC5-C4A5-A1332253B961}"/>
              </a:ext>
            </a:extLst>
          </p:cNvPr>
          <p:cNvSpPr>
            <a:spLocks noGrp="1"/>
          </p:cNvSpPr>
          <p:nvPr>
            <p:ph type="title"/>
          </p:nvPr>
        </p:nvSpPr>
        <p:spPr/>
        <p:txBody>
          <a:bodyPr/>
          <a:lstStyle/>
          <a:p>
            <a:pPr algn="ctr"/>
            <a:r>
              <a:rPr lang="en-US" b="1" i="1" dirty="0">
                <a:latin typeface="ROG Fonts" panose="00000500000000000000" pitchFamily="50" charset="0"/>
              </a:rPr>
              <a:t>1. WHAT IS AI?</a:t>
            </a:r>
          </a:p>
        </p:txBody>
      </p:sp>
      <p:sp>
        <p:nvSpPr>
          <p:cNvPr id="3" name="Content Placeholder 2">
            <a:extLst>
              <a:ext uri="{FF2B5EF4-FFF2-40B4-BE49-F238E27FC236}">
                <a16:creationId xmlns:a16="http://schemas.microsoft.com/office/drawing/2014/main" id="{AF50CDBE-54A1-62F7-4C1F-5DE70EB1B1D8}"/>
              </a:ext>
            </a:extLst>
          </p:cNvPr>
          <p:cNvSpPr>
            <a:spLocks noGrp="1"/>
          </p:cNvSpPr>
          <p:nvPr>
            <p:ph idx="1"/>
          </p:nvPr>
        </p:nvSpPr>
        <p:spPr/>
        <p:txBody>
          <a:bodyPr>
            <a:normAutofit/>
          </a:bodyPr>
          <a:lstStyle/>
          <a:p>
            <a:pPr algn="ctr"/>
            <a:r>
              <a:rPr lang="en-US" sz="2900" dirty="0"/>
              <a:t>Artificial intelligence is the ability for a computer to think, learn and simulate human mental processes, such as perceiving, reasoning, and learning.</a:t>
            </a:r>
          </a:p>
          <a:p>
            <a:pPr algn="ctr"/>
            <a:r>
              <a:rPr lang="en-US" sz="2900" dirty="0"/>
              <a:t>It can also independently perform complex tasks that once required human input.</a:t>
            </a:r>
          </a:p>
        </p:txBody>
      </p:sp>
    </p:spTree>
    <p:extLst>
      <p:ext uri="{BB962C8B-B14F-4D97-AF65-F5344CB8AC3E}">
        <p14:creationId xmlns:p14="http://schemas.microsoft.com/office/powerpoint/2010/main" val="1604202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5977-ED0E-3DAD-AD65-523184BA8E6E}"/>
              </a:ext>
            </a:extLst>
          </p:cNvPr>
          <p:cNvSpPr>
            <a:spLocks noGrp="1"/>
          </p:cNvSpPr>
          <p:nvPr>
            <p:ph type="title"/>
          </p:nvPr>
        </p:nvSpPr>
        <p:spPr/>
        <p:txBody>
          <a:bodyPr/>
          <a:lstStyle/>
          <a:p>
            <a:r>
              <a:rPr lang="en-US" b="1" i="1" dirty="0"/>
              <a:t>2. HOW DOES MACHINE LEARNING RELATE TO AI?</a:t>
            </a:r>
            <a:endParaRPr lang="en-US" dirty="0"/>
          </a:p>
        </p:txBody>
      </p:sp>
      <p:sp>
        <p:nvSpPr>
          <p:cNvPr id="3" name="Text Placeholder 2">
            <a:extLst>
              <a:ext uri="{FF2B5EF4-FFF2-40B4-BE49-F238E27FC236}">
                <a16:creationId xmlns:a16="http://schemas.microsoft.com/office/drawing/2014/main" id="{5A3F96C0-81FC-E0A0-ED69-2A654E96EE94}"/>
              </a:ext>
            </a:extLst>
          </p:cNvPr>
          <p:cNvSpPr>
            <a:spLocks noGrp="1"/>
          </p:cNvSpPr>
          <p:nvPr>
            <p:ph type="body" idx="1"/>
          </p:nvPr>
        </p:nvSpPr>
        <p:spPr/>
        <p:txBody>
          <a:bodyPr/>
          <a:lstStyle/>
          <a:p>
            <a:r>
              <a:rPr lang="en-US" dirty="0"/>
              <a:t> </a:t>
            </a:r>
          </a:p>
        </p:txBody>
      </p:sp>
      <p:sp>
        <p:nvSpPr>
          <p:cNvPr id="4" name="Text Placeholder 3">
            <a:extLst>
              <a:ext uri="{FF2B5EF4-FFF2-40B4-BE49-F238E27FC236}">
                <a16:creationId xmlns:a16="http://schemas.microsoft.com/office/drawing/2014/main" id="{CC95A588-65A4-F1D5-3331-95C03B205489}"/>
              </a:ext>
            </a:extLst>
          </p:cNvPr>
          <p:cNvSpPr>
            <a:spLocks noGrp="1"/>
          </p:cNvSpPr>
          <p:nvPr>
            <p:ph type="body" sz="half" idx="15"/>
          </p:nvPr>
        </p:nvSpPr>
        <p:spPr>
          <a:xfrm>
            <a:off x="1127918" y="2674463"/>
            <a:ext cx="3208735" cy="3116736"/>
          </a:xfrm>
        </p:spPr>
        <p:txBody>
          <a:bodyPr>
            <a:noAutofit/>
          </a:bodyPr>
          <a:lstStyle/>
          <a:p>
            <a:pPr algn="ctr"/>
            <a:r>
              <a:rPr lang="en-US" sz="2200" b="1" i="0" u="none" strike="noStrike" baseline="0" dirty="0">
                <a:latin typeface="Agrandir Semi Narrow"/>
              </a:rPr>
              <a:t>Although the terms artificial intelligence (AI) and machine learning are frequently used interchangeably, (machine learning is a subset of the larger category of AI. ) </a:t>
            </a:r>
            <a:endParaRPr lang="en-US" sz="2200" dirty="0"/>
          </a:p>
        </p:txBody>
      </p:sp>
      <p:sp>
        <p:nvSpPr>
          <p:cNvPr id="5" name="Text Placeholder 4">
            <a:extLst>
              <a:ext uri="{FF2B5EF4-FFF2-40B4-BE49-F238E27FC236}">
                <a16:creationId xmlns:a16="http://schemas.microsoft.com/office/drawing/2014/main" id="{A0CE4F69-31B9-80FA-B99A-8BE4F84D3E47}"/>
              </a:ext>
            </a:extLst>
          </p:cNvPr>
          <p:cNvSpPr>
            <a:spLocks noGrp="1"/>
          </p:cNvSpPr>
          <p:nvPr>
            <p:ph type="body" sz="quarter" idx="3"/>
          </p:nvPr>
        </p:nvSpPr>
        <p:spPr/>
        <p:txBody>
          <a:bodyPr/>
          <a:lstStyle/>
          <a:p>
            <a:r>
              <a:rPr lang="en-US" dirty="0"/>
              <a:t> </a:t>
            </a:r>
          </a:p>
        </p:txBody>
      </p:sp>
      <p:sp>
        <p:nvSpPr>
          <p:cNvPr id="6" name="Text Placeholder 5">
            <a:extLst>
              <a:ext uri="{FF2B5EF4-FFF2-40B4-BE49-F238E27FC236}">
                <a16:creationId xmlns:a16="http://schemas.microsoft.com/office/drawing/2014/main" id="{8D2312D4-8F4B-C1B1-82C1-0077699F20E4}"/>
              </a:ext>
            </a:extLst>
          </p:cNvPr>
          <p:cNvSpPr>
            <a:spLocks noGrp="1"/>
          </p:cNvSpPr>
          <p:nvPr>
            <p:ph type="body" sz="half" idx="16"/>
          </p:nvPr>
        </p:nvSpPr>
        <p:spPr>
          <a:xfrm>
            <a:off x="4504213" y="2674463"/>
            <a:ext cx="3195830" cy="3119908"/>
          </a:xfrm>
        </p:spPr>
        <p:txBody>
          <a:bodyPr>
            <a:normAutofit/>
          </a:bodyPr>
          <a:lstStyle/>
          <a:p>
            <a:pPr algn="ctr"/>
            <a:r>
              <a:rPr lang="en-US" sz="2200" b="1" i="0" u="none" strike="noStrike" baseline="0" dirty="0">
                <a:latin typeface="Agrandir Semi Narrow"/>
              </a:rPr>
              <a:t>Artificial intelligence human thought while carrying out tasks </a:t>
            </a:r>
            <a:r>
              <a:rPr lang="en-US" sz="2200" b="1" dirty="0">
                <a:latin typeface="Agrandir Semi Narrow"/>
              </a:rPr>
              <a:t>in signifies computers' general ability to mimic al-world </a:t>
            </a:r>
            <a:r>
              <a:rPr lang="en-US" sz="2200" b="1" i="0" u="none" strike="noStrike" baseline="0" dirty="0">
                <a:latin typeface="Agrandir Semi Narrow"/>
              </a:rPr>
              <a:t>environments </a:t>
            </a:r>
            <a:endParaRPr lang="en-US" sz="2200" dirty="0"/>
          </a:p>
        </p:txBody>
      </p:sp>
      <p:sp>
        <p:nvSpPr>
          <p:cNvPr id="7" name="Text Placeholder 6">
            <a:extLst>
              <a:ext uri="{FF2B5EF4-FFF2-40B4-BE49-F238E27FC236}">
                <a16:creationId xmlns:a16="http://schemas.microsoft.com/office/drawing/2014/main" id="{EB4BA36A-48B4-D5A5-C904-6E86BE890A31}"/>
              </a:ext>
            </a:extLst>
          </p:cNvPr>
          <p:cNvSpPr>
            <a:spLocks noGrp="1"/>
          </p:cNvSpPr>
          <p:nvPr>
            <p:ph type="body" sz="quarter" idx="13"/>
          </p:nvPr>
        </p:nvSpPr>
        <p:spPr/>
        <p:txBody>
          <a:bodyPr/>
          <a:lstStyle/>
          <a:p>
            <a:r>
              <a:rPr lang="en-US" dirty="0"/>
              <a:t> </a:t>
            </a:r>
          </a:p>
        </p:txBody>
      </p:sp>
      <p:sp>
        <p:nvSpPr>
          <p:cNvPr id="8" name="Text Placeholder 7">
            <a:extLst>
              <a:ext uri="{FF2B5EF4-FFF2-40B4-BE49-F238E27FC236}">
                <a16:creationId xmlns:a16="http://schemas.microsoft.com/office/drawing/2014/main" id="{0CB88855-4E3B-3EB5-1705-BFAAD1A3B3D9}"/>
              </a:ext>
            </a:extLst>
          </p:cNvPr>
          <p:cNvSpPr>
            <a:spLocks noGrp="1"/>
          </p:cNvSpPr>
          <p:nvPr>
            <p:ph type="body" sz="half" idx="17"/>
          </p:nvPr>
        </p:nvSpPr>
        <p:spPr>
          <a:xfrm>
            <a:off x="7852442" y="2671291"/>
            <a:ext cx="3194968" cy="3119908"/>
          </a:xfrm>
        </p:spPr>
        <p:txBody>
          <a:bodyPr>
            <a:normAutofit fontScale="32500" lnSpcReduction="20000"/>
          </a:bodyPr>
          <a:lstStyle/>
          <a:p>
            <a:pPr algn="ctr"/>
            <a:r>
              <a:rPr lang="en-US" sz="6800" b="1" i="0" u="none" strike="noStrike" baseline="0" dirty="0">
                <a:latin typeface="Agrandir Semi Narrow"/>
              </a:rPr>
              <a:t>Machine learning implies to the technologies and algorithms that allow systems to recognize patterns, make decisions, and improve themselves through experience and data. </a:t>
            </a:r>
            <a:endParaRPr lang="en-US" sz="6800" dirty="0"/>
          </a:p>
        </p:txBody>
      </p:sp>
    </p:spTree>
    <p:extLst>
      <p:ext uri="{BB962C8B-B14F-4D97-AF65-F5344CB8AC3E}">
        <p14:creationId xmlns:p14="http://schemas.microsoft.com/office/powerpoint/2010/main" val="2399247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5F00-17E0-5A77-CDEE-B77BF0C2DE9A}"/>
              </a:ext>
            </a:extLst>
          </p:cNvPr>
          <p:cNvSpPr>
            <a:spLocks noGrp="1"/>
          </p:cNvSpPr>
          <p:nvPr>
            <p:ph type="title"/>
          </p:nvPr>
        </p:nvSpPr>
        <p:spPr/>
        <p:txBody>
          <a:bodyPr/>
          <a:lstStyle/>
          <a:p>
            <a:pPr algn="ctr"/>
            <a:r>
              <a:rPr lang="en-US" b="1" i="1" dirty="0">
                <a:latin typeface="ROG Fonts" panose="00000500000000000000" pitchFamily="50" charset="0"/>
              </a:rPr>
              <a:t>3. EXAMPLES </a:t>
            </a:r>
          </a:p>
        </p:txBody>
      </p:sp>
      <p:grpSp>
        <p:nvGrpSpPr>
          <p:cNvPr id="5" name="Group 4">
            <a:extLst>
              <a:ext uri="{FF2B5EF4-FFF2-40B4-BE49-F238E27FC236}">
                <a16:creationId xmlns:a16="http://schemas.microsoft.com/office/drawing/2014/main" id="{B94AC8FC-9DC1-122B-A49A-229AC189E64C}"/>
              </a:ext>
            </a:extLst>
          </p:cNvPr>
          <p:cNvGrpSpPr/>
          <p:nvPr/>
        </p:nvGrpSpPr>
        <p:grpSpPr>
          <a:xfrm>
            <a:off x="3513909" y="2638697"/>
            <a:ext cx="4924697" cy="2259874"/>
            <a:chOff x="3513909" y="2638697"/>
            <a:chExt cx="4924697" cy="2259874"/>
          </a:xfrm>
        </p:grpSpPr>
        <p:sp>
          <p:nvSpPr>
            <p:cNvPr id="3" name="Rectangle: Rounded Corners 2">
              <a:extLst>
                <a:ext uri="{FF2B5EF4-FFF2-40B4-BE49-F238E27FC236}">
                  <a16:creationId xmlns:a16="http://schemas.microsoft.com/office/drawing/2014/main" id="{69D54D04-47AB-7A18-D94C-7C79B04E00C1}"/>
                </a:ext>
              </a:extLst>
            </p:cNvPr>
            <p:cNvSpPr/>
            <p:nvPr/>
          </p:nvSpPr>
          <p:spPr>
            <a:xfrm>
              <a:off x="3513909" y="2638697"/>
              <a:ext cx="4924697" cy="2259874"/>
            </a:xfrm>
            <a:prstGeom prst="roundRect">
              <a:avLst/>
            </a:prstGeom>
            <a:solidFill>
              <a:srgbClr val="769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DFB6E4E-0BB7-AA8B-1CCE-4B360D0F8976}"/>
                </a:ext>
              </a:extLst>
            </p:cNvPr>
            <p:cNvSpPr txBox="1"/>
            <p:nvPr/>
          </p:nvSpPr>
          <p:spPr>
            <a:xfrm>
              <a:off x="3840480" y="3043646"/>
              <a:ext cx="4193177" cy="1692771"/>
            </a:xfrm>
            <a:prstGeom prst="rect">
              <a:avLst/>
            </a:prstGeom>
            <a:noFill/>
          </p:spPr>
          <p:txBody>
            <a:bodyPr wrap="square" rtlCol="0">
              <a:spAutoFit/>
            </a:bodyPr>
            <a:lstStyle/>
            <a:p>
              <a:pPr algn="ctr"/>
              <a:r>
                <a:rPr lang="en-US" sz="2600" dirty="0"/>
                <a:t>AI can be used for various situations, but these are some examples of AI in our daily life.</a:t>
              </a:r>
            </a:p>
          </p:txBody>
        </p:sp>
      </p:grpSp>
      <p:sp>
        <p:nvSpPr>
          <p:cNvPr id="6" name="Rectangle: Rounded Corners 5">
            <a:extLst>
              <a:ext uri="{FF2B5EF4-FFF2-40B4-BE49-F238E27FC236}">
                <a16:creationId xmlns:a16="http://schemas.microsoft.com/office/drawing/2014/main" id="{C4B09052-00E9-118D-EB93-9287CD769AF6}"/>
              </a:ext>
            </a:extLst>
          </p:cNvPr>
          <p:cNvSpPr/>
          <p:nvPr/>
        </p:nvSpPr>
        <p:spPr>
          <a:xfrm>
            <a:off x="444137" y="2097088"/>
            <a:ext cx="2664823" cy="7767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t>Virtual Assistance</a:t>
            </a:r>
          </a:p>
        </p:txBody>
      </p:sp>
      <p:sp>
        <p:nvSpPr>
          <p:cNvPr id="7" name="Rectangle: Rounded Corners 6">
            <a:extLst>
              <a:ext uri="{FF2B5EF4-FFF2-40B4-BE49-F238E27FC236}">
                <a16:creationId xmlns:a16="http://schemas.microsoft.com/office/drawing/2014/main" id="{5D7D7214-CCC3-B244-F464-8DF7120CF5E2}"/>
              </a:ext>
            </a:extLst>
          </p:cNvPr>
          <p:cNvSpPr/>
          <p:nvPr/>
        </p:nvSpPr>
        <p:spPr>
          <a:xfrm>
            <a:off x="444136" y="3034049"/>
            <a:ext cx="2664823" cy="7767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a:t>Autonomous vehicles</a:t>
            </a:r>
          </a:p>
        </p:txBody>
      </p:sp>
      <p:sp>
        <p:nvSpPr>
          <p:cNvPr id="8" name="Rectangle: Rounded Corners 7">
            <a:extLst>
              <a:ext uri="{FF2B5EF4-FFF2-40B4-BE49-F238E27FC236}">
                <a16:creationId xmlns:a16="http://schemas.microsoft.com/office/drawing/2014/main" id="{AF5C8ABA-5CA0-0D07-A5F8-24E2A82955B5}"/>
              </a:ext>
            </a:extLst>
          </p:cNvPr>
          <p:cNvSpPr/>
          <p:nvPr/>
        </p:nvSpPr>
        <p:spPr>
          <a:xfrm>
            <a:off x="444137" y="3941319"/>
            <a:ext cx="2664823" cy="7767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t>Chatbots</a:t>
            </a:r>
          </a:p>
        </p:txBody>
      </p:sp>
      <p:sp>
        <p:nvSpPr>
          <p:cNvPr id="9" name="Rectangle: Rounded Corners 8">
            <a:extLst>
              <a:ext uri="{FF2B5EF4-FFF2-40B4-BE49-F238E27FC236}">
                <a16:creationId xmlns:a16="http://schemas.microsoft.com/office/drawing/2014/main" id="{213E51C9-F2F6-7AF0-90B7-B2B292D528DA}"/>
              </a:ext>
            </a:extLst>
          </p:cNvPr>
          <p:cNvSpPr/>
          <p:nvPr/>
        </p:nvSpPr>
        <p:spPr>
          <a:xfrm>
            <a:off x="444136" y="4878280"/>
            <a:ext cx="2664823" cy="7767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a:t>E-commerce</a:t>
            </a:r>
          </a:p>
        </p:txBody>
      </p:sp>
      <p:sp>
        <p:nvSpPr>
          <p:cNvPr id="10" name="Rectangle: Rounded Corners 9">
            <a:extLst>
              <a:ext uri="{FF2B5EF4-FFF2-40B4-BE49-F238E27FC236}">
                <a16:creationId xmlns:a16="http://schemas.microsoft.com/office/drawing/2014/main" id="{A4EA8F57-70BB-E8DD-15F0-2569A5DAB2D5}"/>
              </a:ext>
            </a:extLst>
          </p:cNvPr>
          <p:cNvSpPr/>
          <p:nvPr/>
        </p:nvSpPr>
        <p:spPr>
          <a:xfrm>
            <a:off x="9079864" y="2097088"/>
            <a:ext cx="2664823" cy="7767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a:t>Recommendation systems</a:t>
            </a:r>
          </a:p>
        </p:txBody>
      </p:sp>
      <p:sp>
        <p:nvSpPr>
          <p:cNvPr id="11" name="Rectangle: Rounded Corners 10">
            <a:extLst>
              <a:ext uri="{FF2B5EF4-FFF2-40B4-BE49-F238E27FC236}">
                <a16:creationId xmlns:a16="http://schemas.microsoft.com/office/drawing/2014/main" id="{C191CE75-8187-8F30-E535-F8E3A52A8A3A}"/>
              </a:ext>
            </a:extLst>
          </p:cNvPr>
          <p:cNvSpPr/>
          <p:nvPr/>
        </p:nvSpPr>
        <p:spPr>
          <a:xfrm>
            <a:off x="9079863" y="3034049"/>
            <a:ext cx="2664823" cy="7767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t>Navigation apps</a:t>
            </a:r>
          </a:p>
        </p:txBody>
      </p:sp>
      <p:sp>
        <p:nvSpPr>
          <p:cNvPr id="12" name="Rectangle: Rounded Corners 11">
            <a:extLst>
              <a:ext uri="{FF2B5EF4-FFF2-40B4-BE49-F238E27FC236}">
                <a16:creationId xmlns:a16="http://schemas.microsoft.com/office/drawing/2014/main" id="{C54B4B27-0C29-B14C-4ED9-F61CBC2710E5}"/>
              </a:ext>
            </a:extLst>
          </p:cNvPr>
          <p:cNvSpPr/>
          <p:nvPr/>
        </p:nvSpPr>
        <p:spPr>
          <a:xfrm>
            <a:off x="9079864" y="3941319"/>
            <a:ext cx="2664823" cy="7767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a:t>Facial recognition</a:t>
            </a:r>
          </a:p>
        </p:txBody>
      </p:sp>
      <p:sp>
        <p:nvSpPr>
          <p:cNvPr id="13" name="Rectangle: Rounded Corners 12">
            <a:extLst>
              <a:ext uri="{FF2B5EF4-FFF2-40B4-BE49-F238E27FC236}">
                <a16:creationId xmlns:a16="http://schemas.microsoft.com/office/drawing/2014/main" id="{43F41CB7-5968-F018-A4C7-A75FCC6E2894}"/>
              </a:ext>
            </a:extLst>
          </p:cNvPr>
          <p:cNvSpPr/>
          <p:nvPr/>
        </p:nvSpPr>
        <p:spPr>
          <a:xfrm>
            <a:off x="9079863" y="4878280"/>
            <a:ext cx="2664823" cy="7767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t>Text editors</a:t>
            </a:r>
          </a:p>
        </p:txBody>
      </p:sp>
    </p:spTree>
    <p:extLst>
      <p:ext uri="{BB962C8B-B14F-4D97-AF65-F5344CB8AC3E}">
        <p14:creationId xmlns:p14="http://schemas.microsoft.com/office/powerpoint/2010/main" val="24368184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6340-7444-5971-5351-3E979DA1F9BB}"/>
              </a:ext>
            </a:extLst>
          </p:cNvPr>
          <p:cNvSpPr>
            <a:spLocks noGrp="1"/>
          </p:cNvSpPr>
          <p:nvPr>
            <p:ph type="title"/>
          </p:nvPr>
        </p:nvSpPr>
        <p:spPr>
          <a:xfrm>
            <a:off x="1143001" y="614794"/>
            <a:ext cx="9905998" cy="1005000"/>
          </a:xfrm>
        </p:spPr>
        <p:txBody>
          <a:bodyPr anchor="ctr"/>
          <a:lstStyle/>
          <a:p>
            <a:pPr algn="ctr">
              <a:lnSpc>
                <a:spcPct val="150000"/>
              </a:lnSpc>
            </a:pPr>
            <a:r>
              <a:rPr lang="en-US" dirty="0">
                <a:latin typeface="ROG Fonts" panose="00000500000000000000" pitchFamily="50" charset="0"/>
              </a:rPr>
              <a:t>SOFIA THE AI ROBOT</a:t>
            </a:r>
          </a:p>
        </p:txBody>
      </p:sp>
      <p:pic>
        <p:nvPicPr>
          <p:cNvPr id="6" name="Picture Placeholder 5">
            <a:extLst>
              <a:ext uri="{FF2B5EF4-FFF2-40B4-BE49-F238E27FC236}">
                <a16:creationId xmlns:a16="http://schemas.microsoft.com/office/drawing/2014/main" id="{597C2FD3-A677-0667-019C-5EF2FBBB90C7}"/>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t="11744" b="11744"/>
          <a:stretch>
            <a:fillRect/>
          </a:stretch>
        </p:blipFill>
        <p:spPr>
          <a:xfrm>
            <a:off x="6609128" y="2066608"/>
            <a:ext cx="4115478" cy="35417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scene3d>
            <a:camera prst="perspectiveLeft"/>
            <a:lightRig rig="threePt" dir="t"/>
          </a:scene3d>
        </p:spPr>
      </p:pic>
      <p:sp>
        <p:nvSpPr>
          <p:cNvPr id="4" name="Text Placeholder 3">
            <a:extLst>
              <a:ext uri="{FF2B5EF4-FFF2-40B4-BE49-F238E27FC236}">
                <a16:creationId xmlns:a16="http://schemas.microsoft.com/office/drawing/2014/main" id="{BB8C08DD-BE43-24BA-FFDF-0D6A57131949}"/>
              </a:ext>
            </a:extLst>
          </p:cNvPr>
          <p:cNvSpPr>
            <a:spLocks noGrp="1"/>
          </p:cNvSpPr>
          <p:nvPr>
            <p:ph type="body" sz="half" idx="2"/>
          </p:nvPr>
        </p:nvSpPr>
        <p:spPr>
          <a:xfrm>
            <a:off x="1141411" y="2249486"/>
            <a:ext cx="4954590" cy="3541714"/>
          </a:xfrm>
        </p:spPr>
        <p:txBody>
          <a:bodyPr>
            <a:normAutofit/>
          </a:bodyPr>
          <a:lstStyle/>
          <a:p>
            <a:pPr algn="ctr"/>
            <a:r>
              <a:rPr lang="en-US" sz="2300" b="1" i="0" u="none" strike="noStrike" baseline="0" dirty="0">
                <a:latin typeface="Agrandir Semi Narrow"/>
              </a:rPr>
              <a:t>Sophia is a realistic humanoid robot capable of displaying humanlike expressions and interacting with people. It's designed for research, education, and entertainment, and helps promote public discussion about AI ethics and the future of robotics. </a:t>
            </a:r>
            <a:endParaRPr lang="en-US" sz="2300" dirty="0"/>
          </a:p>
        </p:txBody>
      </p:sp>
    </p:spTree>
    <p:extLst>
      <p:ext uri="{BB962C8B-B14F-4D97-AF65-F5344CB8AC3E}">
        <p14:creationId xmlns:p14="http://schemas.microsoft.com/office/powerpoint/2010/main" val="3900419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1000"/>
                                        <p:tgtEl>
                                          <p:spTgt spid="4">
                                            <p:txEl>
                                              <p:pRg st="0" end="0"/>
                                            </p:txEl>
                                          </p:spTgt>
                                        </p:tgtEl>
                                      </p:cBhvr>
                                    </p:animEffect>
                                    <p:anim calcmode="lin" valueType="num">
                                      <p:cBhvr>
                                        <p:cTn id="2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9125-A885-55FB-55C1-0A5345CA029E}"/>
              </a:ext>
            </a:extLst>
          </p:cNvPr>
          <p:cNvSpPr>
            <a:spLocks noGrp="1"/>
          </p:cNvSpPr>
          <p:nvPr>
            <p:ph type="title"/>
          </p:nvPr>
        </p:nvSpPr>
        <p:spPr/>
        <p:txBody>
          <a:bodyPr/>
          <a:lstStyle/>
          <a:p>
            <a:pPr algn="ctr"/>
            <a:r>
              <a:rPr lang="en-US" b="1" i="1" dirty="0">
                <a:latin typeface="ROG Fonts" panose="00000500000000000000" pitchFamily="50" charset="0"/>
              </a:rPr>
              <a:t>4. WHAT PROBLEMS CAN AI SOLVE</a:t>
            </a:r>
          </a:p>
        </p:txBody>
      </p:sp>
      <p:sp>
        <p:nvSpPr>
          <p:cNvPr id="3" name="Content Placeholder 2">
            <a:extLst>
              <a:ext uri="{FF2B5EF4-FFF2-40B4-BE49-F238E27FC236}">
                <a16:creationId xmlns:a16="http://schemas.microsoft.com/office/drawing/2014/main" id="{18E48EB4-9F73-0265-9BD9-48BF5D330BF7}"/>
              </a:ext>
            </a:extLst>
          </p:cNvPr>
          <p:cNvSpPr>
            <a:spLocks noGrp="1"/>
          </p:cNvSpPr>
          <p:nvPr>
            <p:ph idx="1"/>
          </p:nvPr>
        </p:nvSpPr>
        <p:spPr>
          <a:xfrm>
            <a:off x="1141412" y="2249487"/>
            <a:ext cx="9905999" cy="3145473"/>
          </a:xfrm>
        </p:spPr>
        <p:txBody>
          <a:bodyPr>
            <a:normAutofit/>
          </a:bodyPr>
          <a:lstStyle/>
          <a:p>
            <a:pPr algn="ctr"/>
            <a:r>
              <a:rPr lang="en-US" sz="3200" b="1" dirty="0"/>
              <a:t>Cybersecurity</a:t>
            </a:r>
            <a:r>
              <a:rPr lang="en-US" dirty="0"/>
              <a:t>     detecting spam</a:t>
            </a:r>
          </a:p>
          <a:p>
            <a:pPr algn="ctr"/>
            <a:r>
              <a:rPr lang="en-US" sz="3200" b="1" dirty="0"/>
              <a:t>Healthcare</a:t>
            </a:r>
            <a:r>
              <a:rPr lang="en-US" dirty="0"/>
              <a:t>       medical report</a:t>
            </a:r>
          </a:p>
          <a:p>
            <a:pPr algn="ctr"/>
            <a:r>
              <a:rPr lang="en-US" sz="3200" b="1" dirty="0"/>
              <a:t>Research</a:t>
            </a:r>
            <a:r>
              <a:rPr lang="en-US" dirty="0"/>
              <a:t>        idea generation, finding data</a:t>
            </a:r>
          </a:p>
          <a:p>
            <a:pPr algn="ctr"/>
            <a:r>
              <a:rPr lang="en-US" sz="3200" b="1" dirty="0"/>
              <a:t>Transportation</a:t>
            </a:r>
            <a:r>
              <a:rPr lang="en-US" dirty="0"/>
              <a:t>        self driving cars</a:t>
            </a:r>
          </a:p>
          <a:p>
            <a:pPr algn="ctr"/>
            <a:endParaRPr lang="en-US" dirty="0"/>
          </a:p>
        </p:txBody>
      </p:sp>
      <p:cxnSp>
        <p:nvCxnSpPr>
          <p:cNvPr id="10" name="Straight Arrow Connector 9">
            <a:extLst>
              <a:ext uri="{FF2B5EF4-FFF2-40B4-BE49-F238E27FC236}">
                <a16:creationId xmlns:a16="http://schemas.microsoft.com/office/drawing/2014/main" id="{E0DDCDDB-3135-9CE7-E798-7B51FC20B772}"/>
              </a:ext>
            </a:extLst>
          </p:cNvPr>
          <p:cNvCxnSpPr/>
          <p:nvPr/>
        </p:nvCxnSpPr>
        <p:spPr>
          <a:xfrm>
            <a:off x="6278880" y="2632166"/>
            <a:ext cx="287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80D6E1-288A-2260-0930-55C0392FB72C}"/>
              </a:ext>
            </a:extLst>
          </p:cNvPr>
          <p:cNvCxnSpPr>
            <a:cxnSpLocks/>
          </p:cNvCxnSpPr>
          <p:nvPr/>
        </p:nvCxnSpPr>
        <p:spPr>
          <a:xfrm>
            <a:off x="6094411" y="3422330"/>
            <a:ext cx="287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CD1CB5F-9D86-CBFB-02FC-035B7492AB12}"/>
              </a:ext>
            </a:extLst>
          </p:cNvPr>
          <p:cNvCxnSpPr/>
          <p:nvPr/>
        </p:nvCxnSpPr>
        <p:spPr>
          <a:xfrm>
            <a:off x="5037908" y="4036424"/>
            <a:ext cx="287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FD109DA-A04B-7D09-E3C3-E0E3B2A0C0D8}"/>
              </a:ext>
            </a:extLst>
          </p:cNvPr>
          <p:cNvCxnSpPr/>
          <p:nvPr/>
        </p:nvCxnSpPr>
        <p:spPr>
          <a:xfrm>
            <a:off x="6278880" y="4815841"/>
            <a:ext cx="287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78E999-6CD3-4655-BF47-DDC24E631D92}"/>
              </a:ext>
            </a:extLst>
          </p:cNvPr>
          <p:cNvSpPr txBox="1"/>
          <p:nvPr/>
        </p:nvSpPr>
        <p:spPr>
          <a:xfrm>
            <a:off x="2399211" y="5466806"/>
            <a:ext cx="7184572" cy="861774"/>
          </a:xfrm>
          <a:prstGeom prst="rect">
            <a:avLst/>
          </a:prstGeom>
          <a:noFill/>
        </p:spPr>
        <p:txBody>
          <a:bodyPr wrap="square" rtlCol="0">
            <a:spAutoFit/>
          </a:bodyPr>
          <a:lstStyle/>
          <a:p>
            <a:pPr algn="ctr"/>
            <a:r>
              <a:rPr lang="en-US" sz="2500" dirty="0"/>
              <a:t>As shown above, AI can solve LOT od problems. Let’s explore a few on the next slide.</a:t>
            </a:r>
          </a:p>
        </p:txBody>
      </p:sp>
      <p:sp>
        <p:nvSpPr>
          <p:cNvPr id="20" name="Rectangle: Rounded Corners 19">
            <a:extLst>
              <a:ext uri="{FF2B5EF4-FFF2-40B4-BE49-F238E27FC236}">
                <a16:creationId xmlns:a16="http://schemas.microsoft.com/office/drawing/2014/main" id="{B62A1127-ABD0-7614-5416-62193CE7F60C}"/>
              </a:ext>
            </a:extLst>
          </p:cNvPr>
          <p:cNvSpPr/>
          <p:nvPr/>
        </p:nvSpPr>
        <p:spPr>
          <a:xfrm>
            <a:off x="2526890" y="2349910"/>
            <a:ext cx="6666271" cy="284152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4960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 calcmode="lin" valueType="num">
                                      <p:cBhvr additive="base">
                                        <p:cTn id="3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9A0C-53A1-8D42-68FB-5D3F19FE6D6E}"/>
              </a:ext>
            </a:extLst>
          </p:cNvPr>
          <p:cNvSpPr>
            <a:spLocks noGrp="1"/>
          </p:cNvSpPr>
          <p:nvPr>
            <p:ph type="title"/>
          </p:nvPr>
        </p:nvSpPr>
        <p:spPr/>
        <p:txBody>
          <a:bodyPr/>
          <a:lstStyle/>
          <a:p>
            <a:pPr algn="ctr"/>
            <a:r>
              <a:rPr lang="en-US" dirty="0">
                <a:latin typeface="ROG Fonts" panose="00000500000000000000" pitchFamily="50" charset="0"/>
              </a:rPr>
              <a:t>USES OF AI</a:t>
            </a:r>
            <a:br>
              <a:rPr lang="en-US" dirty="0">
                <a:latin typeface="ROG Fonts" panose="00000500000000000000" pitchFamily="50" charset="0"/>
              </a:rPr>
            </a:br>
            <a:r>
              <a:rPr lang="en-US" dirty="0">
                <a:latin typeface="ROG Fonts" panose="00000500000000000000" pitchFamily="50" charset="0"/>
              </a:rPr>
              <a:t>(ADVANTAGES OF AI)</a:t>
            </a:r>
          </a:p>
        </p:txBody>
      </p:sp>
      <p:grpSp>
        <p:nvGrpSpPr>
          <p:cNvPr id="12" name="Group 11">
            <a:extLst>
              <a:ext uri="{FF2B5EF4-FFF2-40B4-BE49-F238E27FC236}">
                <a16:creationId xmlns:a16="http://schemas.microsoft.com/office/drawing/2014/main" id="{6FEDC35B-E0DD-1C2E-8B6D-9CAE95A6086A}"/>
              </a:ext>
            </a:extLst>
          </p:cNvPr>
          <p:cNvGrpSpPr/>
          <p:nvPr/>
        </p:nvGrpSpPr>
        <p:grpSpPr>
          <a:xfrm>
            <a:off x="770709" y="2144776"/>
            <a:ext cx="2442754" cy="4094706"/>
            <a:chOff x="770709" y="2144776"/>
            <a:chExt cx="2442754" cy="4094706"/>
          </a:xfrm>
          <a:gradFill flip="none" rotWithShape="1">
            <a:gsLst>
              <a:gs pos="0">
                <a:schemeClr val="accent1">
                  <a:lumMod val="5000"/>
                  <a:lumOff val="95000"/>
                </a:schemeClr>
              </a:gs>
              <a:gs pos="100000">
                <a:schemeClr val="accent1">
                  <a:lumMod val="45000"/>
                  <a:lumOff val="55000"/>
                </a:schemeClr>
              </a:gs>
              <a:gs pos="100000">
                <a:schemeClr val="accent1">
                  <a:alpha val="98000"/>
                  <a:lumMod val="0"/>
                  <a:lumOff val="100000"/>
                </a:schemeClr>
              </a:gs>
              <a:gs pos="100000">
                <a:schemeClr val="accent1">
                  <a:lumMod val="30000"/>
                  <a:lumOff val="70000"/>
                </a:schemeClr>
              </a:gs>
            </a:gsLst>
            <a:path path="circle">
              <a:fillToRect l="100000" t="100000"/>
            </a:path>
            <a:tileRect r="-100000" b="-100000"/>
          </a:gradFill>
        </p:grpSpPr>
        <p:sp>
          <p:nvSpPr>
            <p:cNvPr id="3" name="Rectangle: Rounded Corners 2">
              <a:extLst>
                <a:ext uri="{FF2B5EF4-FFF2-40B4-BE49-F238E27FC236}">
                  <a16:creationId xmlns:a16="http://schemas.microsoft.com/office/drawing/2014/main" id="{7D89D047-5A72-3A56-BAD2-0376A8D7C3E9}"/>
                </a:ext>
              </a:extLst>
            </p:cNvPr>
            <p:cNvSpPr/>
            <p:nvPr/>
          </p:nvSpPr>
          <p:spPr>
            <a:xfrm>
              <a:off x="770709" y="2144776"/>
              <a:ext cx="2442754" cy="409470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0" i="0" u="none" strike="noStrike" baseline="0" dirty="0">
                <a:solidFill>
                  <a:srgbClr val="000000"/>
                </a:solidFill>
                <a:latin typeface="Montserrat" panose="00000500000000000000" pitchFamily="2" charset="0"/>
              </a:endParaRP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It can help make data safer and more secure. </a:t>
              </a: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For example, face authentication can ensure that only the appropriate person has access to sensitive information that is intended specifically for them. </a:t>
              </a:r>
              <a:endParaRPr lang="en-US" sz="1400" dirty="0"/>
            </a:p>
          </p:txBody>
        </p:sp>
        <p:sp>
          <p:nvSpPr>
            <p:cNvPr id="7" name="Rectangle: Rounded Corners 6">
              <a:extLst>
                <a:ext uri="{FF2B5EF4-FFF2-40B4-BE49-F238E27FC236}">
                  <a16:creationId xmlns:a16="http://schemas.microsoft.com/office/drawing/2014/main" id="{14EE965A-8051-7B19-A9D8-80CDB9F2D052}"/>
                </a:ext>
              </a:extLst>
            </p:cNvPr>
            <p:cNvSpPr/>
            <p:nvPr/>
          </p:nvSpPr>
          <p:spPr>
            <a:xfrm>
              <a:off x="1018903" y="2272937"/>
              <a:ext cx="1907177" cy="4572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u="none" strike="noStrike" baseline="0" dirty="0">
                <a:solidFill>
                  <a:srgbClr val="000000"/>
                </a:solidFill>
                <a:latin typeface="+mj-lt"/>
              </a:endParaRPr>
            </a:p>
            <a:p>
              <a:pPr algn="ctr"/>
              <a:r>
                <a:rPr lang="en-US" b="1" i="0" u="none" strike="noStrike" baseline="0" dirty="0">
                  <a:solidFill>
                    <a:srgbClr val="000000"/>
                  </a:solidFill>
                  <a:latin typeface="+mj-lt"/>
                </a:rPr>
                <a:t>Image and facial recognition </a:t>
              </a:r>
            </a:p>
            <a:p>
              <a:pPr algn="ctr"/>
              <a:endParaRPr lang="en-US" b="1" dirty="0">
                <a:latin typeface="+mj-lt"/>
              </a:endParaRPr>
            </a:p>
          </p:txBody>
        </p:sp>
      </p:grpSp>
      <p:grpSp>
        <p:nvGrpSpPr>
          <p:cNvPr id="14" name="Group 13">
            <a:extLst>
              <a:ext uri="{FF2B5EF4-FFF2-40B4-BE49-F238E27FC236}">
                <a16:creationId xmlns:a16="http://schemas.microsoft.com/office/drawing/2014/main" id="{2EA91F1E-BCB7-E8CA-0B4F-A000A1AE8EF9}"/>
              </a:ext>
            </a:extLst>
          </p:cNvPr>
          <p:cNvGrpSpPr/>
          <p:nvPr/>
        </p:nvGrpSpPr>
        <p:grpSpPr>
          <a:xfrm>
            <a:off x="3518263" y="2144776"/>
            <a:ext cx="5190308" cy="4094706"/>
            <a:chOff x="3518263" y="2144776"/>
            <a:chExt cx="5190308" cy="4094706"/>
          </a:xfrm>
          <a:gradFill flip="none" rotWithShape="1">
            <a:gsLst>
              <a:gs pos="0">
                <a:schemeClr val="accent1">
                  <a:lumMod val="5000"/>
                  <a:lumOff val="95000"/>
                </a:schemeClr>
              </a:gs>
              <a:gs pos="100000">
                <a:schemeClr val="accent1">
                  <a:lumMod val="45000"/>
                  <a:lumOff val="55000"/>
                </a:schemeClr>
              </a:gs>
              <a:gs pos="100000">
                <a:schemeClr val="accent1">
                  <a:alpha val="98000"/>
                  <a:lumMod val="0"/>
                  <a:lumOff val="100000"/>
                </a:schemeClr>
              </a:gs>
              <a:gs pos="100000">
                <a:schemeClr val="accent1">
                  <a:lumMod val="30000"/>
                  <a:lumOff val="70000"/>
                </a:schemeClr>
              </a:gs>
            </a:gsLst>
            <a:path path="circle">
              <a:fillToRect l="100000" t="100000"/>
            </a:path>
            <a:tileRect r="-100000" b="-100000"/>
          </a:gradFill>
        </p:grpSpPr>
        <p:sp>
          <p:nvSpPr>
            <p:cNvPr id="5" name="Rectangle: Rounded Corners 4">
              <a:extLst>
                <a:ext uri="{FF2B5EF4-FFF2-40B4-BE49-F238E27FC236}">
                  <a16:creationId xmlns:a16="http://schemas.microsoft.com/office/drawing/2014/main" id="{96B61A66-CBA0-F891-A746-0BB756B5D56F}"/>
                </a:ext>
              </a:extLst>
            </p:cNvPr>
            <p:cNvSpPr/>
            <p:nvPr/>
          </p:nvSpPr>
          <p:spPr>
            <a:xfrm>
              <a:off x="6265817" y="2144776"/>
              <a:ext cx="2442754" cy="409470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0" i="0" u="none" strike="noStrike" baseline="0" dirty="0">
                <a:solidFill>
                  <a:srgbClr val="000000"/>
                </a:solidFill>
                <a:latin typeface="Montserrat" panose="00000500000000000000" pitchFamily="2" charset="0"/>
              </a:endParaRPr>
            </a:p>
            <a:p>
              <a:pPr marL="285750" indent="-285750">
                <a:buFont typeface="Arial" panose="020B0604020202020204" pitchFamily="34" charset="0"/>
                <a:buChar char="•"/>
              </a:pPr>
              <a:endParaRPr lang="en-US" sz="1400" b="0" i="0" u="none" strike="noStrike" baseline="0" dirty="0">
                <a:solidFill>
                  <a:srgbClr val="000000"/>
                </a:solidFill>
                <a:latin typeface="Montserrat" panose="00000500000000000000" pitchFamily="2" charset="0"/>
              </a:endParaRP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Customer service teams can get feedback from customers by using AI. </a:t>
              </a: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For example, AI-powered information can provide agents with information on client intent, language, and sentiment so they are aware of how to approach an encounter </a:t>
              </a:r>
              <a:endParaRPr lang="en-US" sz="1400" dirty="0"/>
            </a:p>
          </p:txBody>
        </p:sp>
        <p:grpSp>
          <p:nvGrpSpPr>
            <p:cNvPr id="13" name="Group 12">
              <a:extLst>
                <a:ext uri="{FF2B5EF4-FFF2-40B4-BE49-F238E27FC236}">
                  <a16:creationId xmlns:a16="http://schemas.microsoft.com/office/drawing/2014/main" id="{8517B739-21D0-5D42-6708-FB238A54D73A}"/>
                </a:ext>
              </a:extLst>
            </p:cNvPr>
            <p:cNvGrpSpPr/>
            <p:nvPr/>
          </p:nvGrpSpPr>
          <p:grpSpPr>
            <a:xfrm>
              <a:off x="3518263" y="2144776"/>
              <a:ext cx="2442754" cy="4094706"/>
              <a:chOff x="3518263" y="2144776"/>
              <a:chExt cx="2442754" cy="4094706"/>
            </a:xfrm>
            <a:grpFill/>
          </p:grpSpPr>
          <p:sp>
            <p:nvSpPr>
              <p:cNvPr id="4" name="Rectangle: Rounded Corners 3">
                <a:extLst>
                  <a:ext uri="{FF2B5EF4-FFF2-40B4-BE49-F238E27FC236}">
                    <a16:creationId xmlns:a16="http://schemas.microsoft.com/office/drawing/2014/main" id="{CCB2656C-5ECE-4FE0-41BB-2F9B8AE69209}"/>
                  </a:ext>
                </a:extLst>
              </p:cNvPr>
              <p:cNvSpPr/>
              <p:nvPr/>
            </p:nvSpPr>
            <p:spPr>
              <a:xfrm>
                <a:off x="3518263" y="2144776"/>
                <a:ext cx="2442754" cy="409470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0" i="0" u="none" strike="noStrike" baseline="0" dirty="0">
                  <a:solidFill>
                    <a:srgbClr val="000000"/>
                  </a:solidFill>
                  <a:latin typeface="Montserrat" panose="00000500000000000000" pitchFamily="2" charset="0"/>
                </a:endParaRPr>
              </a:p>
              <a:p>
                <a:pPr algn="ctr"/>
                <a:endParaRPr lang="en-US" sz="1800" b="0" i="0" u="none" strike="noStrike" baseline="0" dirty="0">
                  <a:solidFill>
                    <a:srgbClr val="000000"/>
                  </a:solidFill>
                  <a:latin typeface="Montserrat" panose="00000500000000000000" pitchFamily="2" charset="0"/>
                </a:endParaRPr>
              </a:p>
              <a:p>
                <a:pPr marL="285750" indent="-285750" algn="ctr">
                  <a:buFont typeface="Arial" panose="020B0604020202020204" pitchFamily="34" charset="0"/>
                  <a:buChar char="•"/>
                </a:pPr>
                <a:endParaRPr lang="en-US" sz="1400" b="0" i="0" u="none" strike="noStrike" baseline="0" dirty="0">
                  <a:solidFill>
                    <a:srgbClr val="000000"/>
                  </a:solidFill>
                  <a:latin typeface="Montserrat" panose="00000500000000000000" pitchFamily="2" charset="0"/>
                </a:endParaRP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Provides more exact diagnoses, detects hidden patterns in imaging investigations, and predicts how patients will respond to specific medications. </a:t>
                </a: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This leads to better treatment strategies, fewer clinical errors, and more accurate diagnosis. </a:t>
                </a:r>
                <a:endParaRPr lang="en-US" sz="1400" dirty="0"/>
              </a:p>
            </p:txBody>
          </p:sp>
          <p:sp>
            <p:nvSpPr>
              <p:cNvPr id="8" name="Rectangle: Rounded Corners 7">
                <a:extLst>
                  <a:ext uri="{FF2B5EF4-FFF2-40B4-BE49-F238E27FC236}">
                    <a16:creationId xmlns:a16="http://schemas.microsoft.com/office/drawing/2014/main" id="{5CD1B803-FDB7-B65C-BD41-DE53FDD30880}"/>
                  </a:ext>
                </a:extLst>
              </p:cNvPr>
              <p:cNvSpPr/>
              <p:nvPr/>
            </p:nvSpPr>
            <p:spPr>
              <a:xfrm>
                <a:off x="3786051" y="2272937"/>
                <a:ext cx="1907177" cy="4572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mj-lt"/>
                  </a:rPr>
                  <a:t>Medical diagnoses</a:t>
                </a:r>
              </a:p>
            </p:txBody>
          </p:sp>
        </p:grpSp>
        <p:sp>
          <p:nvSpPr>
            <p:cNvPr id="9" name="Rectangle: Rounded Corners 8">
              <a:extLst>
                <a:ext uri="{FF2B5EF4-FFF2-40B4-BE49-F238E27FC236}">
                  <a16:creationId xmlns:a16="http://schemas.microsoft.com/office/drawing/2014/main" id="{0FF055D8-5CC8-23E7-1A8C-D92B261679F8}"/>
                </a:ext>
              </a:extLst>
            </p:cNvPr>
            <p:cNvSpPr/>
            <p:nvPr/>
          </p:nvSpPr>
          <p:spPr>
            <a:xfrm>
              <a:off x="6533605" y="2157839"/>
              <a:ext cx="1907177" cy="4572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mj-lt"/>
                </a:rPr>
                <a:t>Customer service</a:t>
              </a:r>
            </a:p>
          </p:txBody>
        </p:sp>
      </p:grpSp>
      <p:grpSp>
        <p:nvGrpSpPr>
          <p:cNvPr id="15" name="Group 14">
            <a:extLst>
              <a:ext uri="{FF2B5EF4-FFF2-40B4-BE49-F238E27FC236}">
                <a16:creationId xmlns:a16="http://schemas.microsoft.com/office/drawing/2014/main" id="{E0605CAB-3C7D-4D15-0259-AD241D2631B3}"/>
              </a:ext>
            </a:extLst>
          </p:cNvPr>
          <p:cNvGrpSpPr/>
          <p:nvPr/>
        </p:nvGrpSpPr>
        <p:grpSpPr>
          <a:xfrm>
            <a:off x="9013371" y="2144776"/>
            <a:ext cx="2442754" cy="4094706"/>
            <a:chOff x="9013371" y="2144776"/>
            <a:chExt cx="2442754" cy="4094706"/>
          </a:xfrm>
          <a:gradFill flip="none" rotWithShape="1">
            <a:gsLst>
              <a:gs pos="0">
                <a:schemeClr val="accent1">
                  <a:lumMod val="5000"/>
                  <a:lumOff val="95000"/>
                </a:schemeClr>
              </a:gs>
              <a:gs pos="100000">
                <a:schemeClr val="accent1">
                  <a:lumMod val="45000"/>
                  <a:lumOff val="55000"/>
                </a:schemeClr>
              </a:gs>
              <a:gs pos="100000">
                <a:schemeClr val="accent1">
                  <a:alpha val="98000"/>
                  <a:lumMod val="0"/>
                  <a:lumOff val="100000"/>
                </a:schemeClr>
              </a:gs>
              <a:gs pos="100000">
                <a:schemeClr val="accent1">
                  <a:lumMod val="30000"/>
                  <a:lumOff val="70000"/>
                </a:schemeClr>
              </a:gs>
            </a:gsLst>
            <a:path path="circle">
              <a:fillToRect l="100000" t="100000"/>
            </a:path>
            <a:tileRect r="-100000" b="-100000"/>
          </a:gradFill>
        </p:grpSpPr>
        <p:sp>
          <p:nvSpPr>
            <p:cNvPr id="6" name="Rectangle: Rounded Corners 5">
              <a:extLst>
                <a:ext uri="{FF2B5EF4-FFF2-40B4-BE49-F238E27FC236}">
                  <a16:creationId xmlns:a16="http://schemas.microsoft.com/office/drawing/2014/main" id="{E3E8EFF3-E4CD-D8F2-15E3-41D1694A10A6}"/>
                </a:ext>
              </a:extLst>
            </p:cNvPr>
            <p:cNvSpPr/>
            <p:nvPr/>
          </p:nvSpPr>
          <p:spPr>
            <a:xfrm>
              <a:off x="9013371" y="2144776"/>
              <a:ext cx="2442754" cy="409470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400" b="0" i="0" u="none" strike="noStrike" baseline="0" dirty="0">
                <a:solidFill>
                  <a:srgbClr val="000000"/>
                </a:solidFill>
                <a:latin typeface="Montserrat" panose="00000500000000000000" pitchFamily="2" charset="0"/>
              </a:endParaRPr>
            </a:p>
            <a:p>
              <a:pPr marL="285750" indent="-285750">
                <a:buFont typeface="Arial" panose="020B0604020202020204" pitchFamily="34" charset="0"/>
                <a:buChar char="•"/>
              </a:pPr>
              <a:endParaRPr lang="en-US" sz="1400" dirty="0">
                <a:solidFill>
                  <a:srgbClr val="000000"/>
                </a:solidFill>
                <a:latin typeface="Montserrat" panose="00000500000000000000" pitchFamily="2" charset="0"/>
              </a:endParaRP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AI content recommendations help people stay engaged and informed. </a:t>
              </a:r>
            </a:p>
            <a:p>
              <a:pPr marL="285750" indent="-285750" algn="ctr">
                <a:buFont typeface="Arial" panose="020B0604020202020204" pitchFamily="34" charset="0"/>
                <a:buChar char="•"/>
              </a:pPr>
              <a:r>
                <a:rPr lang="en-US" sz="1400" b="0" i="0" u="none" strike="noStrike" baseline="0" dirty="0">
                  <a:solidFill>
                    <a:srgbClr val="000000"/>
                  </a:solidFill>
                  <a:latin typeface="Montserrat" panose="00000500000000000000" pitchFamily="2" charset="0"/>
                </a:rPr>
                <a:t>For example, Virtual(Siri and Alexa.), Personalized content on streaming platforms, Apps that suggest best routes based on traffic. </a:t>
              </a:r>
              <a:endParaRPr lang="en-US" sz="1400" dirty="0"/>
            </a:p>
          </p:txBody>
        </p:sp>
        <p:sp>
          <p:nvSpPr>
            <p:cNvPr id="10" name="Rectangle: Rounded Corners 9">
              <a:extLst>
                <a:ext uri="{FF2B5EF4-FFF2-40B4-BE49-F238E27FC236}">
                  <a16:creationId xmlns:a16="http://schemas.microsoft.com/office/drawing/2014/main" id="{300F52FA-760D-DFF3-502A-1F7CD537BED7}"/>
                </a:ext>
              </a:extLst>
            </p:cNvPr>
            <p:cNvSpPr/>
            <p:nvPr/>
          </p:nvSpPr>
          <p:spPr>
            <a:xfrm>
              <a:off x="9278982" y="2272937"/>
              <a:ext cx="1907177" cy="4572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mj-lt"/>
                </a:rPr>
                <a:t>Recommendation systems</a:t>
              </a:r>
            </a:p>
          </p:txBody>
        </p:sp>
      </p:grpSp>
    </p:spTree>
    <p:extLst>
      <p:ext uri="{BB962C8B-B14F-4D97-AF65-F5344CB8AC3E}">
        <p14:creationId xmlns:p14="http://schemas.microsoft.com/office/powerpoint/2010/main" val="3591448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3861-21AA-61B0-9CD4-09049A0A8663}"/>
              </a:ext>
            </a:extLst>
          </p:cNvPr>
          <p:cNvSpPr>
            <a:spLocks noGrp="1"/>
          </p:cNvSpPr>
          <p:nvPr>
            <p:ph type="title"/>
          </p:nvPr>
        </p:nvSpPr>
        <p:spPr/>
        <p:txBody>
          <a:bodyPr/>
          <a:lstStyle/>
          <a:p>
            <a:pPr algn="ctr"/>
            <a:r>
              <a:rPr lang="en-US" b="1" i="1" dirty="0">
                <a:latin typeface="ROG Fonts" panose="00000500000000000000" pitchFamily="50" charset="0"/>
              </a:rPr>
              <a:t>5. WHAT ARE THE DISADVANTAGES OF AI?</a:t>
            </a:r>
          </a:p>
        </p:txBody>
      </p:sp>
      <p:sp>
        <p:nvSpPr>
          <p:cNvPr id="3" name="Content Placeholder 2">
            <a:extLst>
              <a:ext uri="{FF2B5EF4-FFF2-40B4-BE49-F238E27FC236}">
                <a16:creationId xmlns:a16="http://schemas.microsoft.com/office/drawing/2014/main" id="{1AD8231C-8279-3ED2-B8CA-2D49AEB9CB6C}"/>
              </a:ext>
            </a:extLst>
          </p:cNvPr>
          <p:cNvSpPr>
            <a:spLocks noGrp="1"/>
          </p:cNvSpPr>
          <p:nvPr>
            <p:ph idx="1"/>
          </p:nvPr>
        </p:nvSpPr>
        <p:spPr/>
        <p:txBody>
          <a:bodyPr>
            <a:normAutofit lnSpcReduction="10000"/>
          </a:bodyPr>
          <a:lstStyle/>
          <a:p>
            <a:r>
              <a:rPr lang="en-US" sz="1800" b="1" i="0" u="none" strike="noStrike" baseline="0" dirty="0">
                <a:latin typeface="Montserrat" panose="00000500000000000000" pitchFamily="2" charset="0"/>
              </a:rPr>
              <a:t>Lack of Transparency</a:t>
            </a:r>
            <a:r>
              <a:rPr lang="en-US" sz="1800" b="0" i="0" u="none" strike="noStrike" baseline="0" dirty="0">
                <a:latin typeface="Montserrat" panose="00000500000000000000" pitchFamily="2" charset="0"/>
              </a:rPr>
              <a:t>           lying about using AI</a:t>
            </a:r>
          </a:p>
          <a:p>
            <a:r>
              <a:rPr lang="en-US" sz="1800" b="1" i="0" u="none" strike="noStrike" baseline="0" dirty="0">
                <a:latin typeface="Montserrat" panose="00000500000000000000" pitchFamily="2" charset="0"/>
              </a:rPr>
              <a:t>Bias and Discrimination</a:t>
            </a:r>
            <a:r>
              <a:rPr lang="en-US" sz="1800" b="0" i="0" u="none" strike="noStrike" baseline="0" dirty="0">
                <a:latin typeface="Montserrat" panose="00000500000000000000" pitchFamily="2" charset="0"/>
              </a:rPr>
              <a:t>            assumption based of incorrect information</a:t>
            </a:r>
          </a:p>
          <a:p>
            <a:r>
              <a:rPr lang="en-US" sz="1800" b="1" i="0" u="none" strike="noStrike" baseline="0" dirty="0">
                <a:latin typeface="Montserrat" panose="00000500000000000000" pitchFamily="2" charset="0"/>
              </a:rPr>
              <a:t>Privacy Concerns </a:t>
            </a:r>
          </a:p>
          <a:p>
            <a:r>
              <a:rPr lang="en-US" sz="1800" b="1" i="0" u="none" strike="noStrike" baseline="0" dirty="0">
                <a:latin typeface="Montserrat" panose="00000500000000000000" pitchFamily="2" charset="0"/>
              </a:rPr>
              <a:t>Ethical Dilemmas </a:t>
            </a:r>
          </a:p>
          <a:p>
            <a:r>
              <a:rPr lang="en-US" sz="1800" b="1" i="0" u="none" strike="noStrike" baseline="0" dirty="0">
                <a:latin typeface="Montserrat" panose="00000500000000000000" pitchFamily="2" charset="0"/>
              </a:rPr>
              <a:t>Security Risks </a:t>
            </a:r>
          </a:p>
          <a:p>
            <a:r>
              <a:rPr lang="en-US" sz="1800" b="1" i="0" u="none" strike="noStrike" baseline="0" dirty="0">
                <a:latin typeface="Montserrat" panose="00000500000000000000" pitchFamily="2" charset="0"/>
              </a:rPr>
              <a:t>Concentration of Power </a:t>
            </a:r>
          </a:p>
          <a:p>
            <a:r>
              <a:rPr lang="en-US" sz="1800" b="1" i="0" u="none" strike="noStrike" baseline="0" dirty="0">
                <a:latin typeface="Montserrat" panose="00000500000000000000" pitchFamily="2" charset="0"/>
              </a:rPr>
              <a:t>Dependence on AI </a:t>
            </a:r>
          </a:p>
          <a:p>
            <a:r>
              <a:rPr lang="en-US" sz="1800" b="1" i="0" u="none" strike="noStrike" baseline="0" dirty="0">
                <a:latin typeface="Montserrat" panose="00000500000000000000" pitchFamily="2" charset="0"/>
              </a:rPr>
              <a:t>Job Displacement </a:t>
            </a:r>
            <a:endParaRPr lang="en-US" b="1" dirty="0"/>
          </a:p>
        </p:txBody>
      </p:sp>
      <p:cxnSp>
        <p:nvCxnSpPr>
          <p:cNvPr id="9" name="Straight Arrow Connector 8">
            <a:extLst>
              <a:ext uri="{FF2B5EF4-FFF2-40B4-BE49-F238E27FC236}">
                <a16:creationId xmlns:a16="http://schemas.microsoft.com/office/drawing/2014/main" id="{243E85EC-6707-2E1A-84AE-1EA8902F3334}"/>
              </a:ext>
            </a:extLst>
          </p:cNvPr>
          <p:cNvCxnSpPr>
            <a:cxnSpLocks/>
          </p:cNvCxnSpPr>
          <p:nvPr/>
        </p:nvCxnSpPr>
        <p:spPr>
          <a:xfrm>
            <a:off x="4127863" y="2442754"/>
            <a:ext cx="496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61D39B-3B30-E9BA-A28C-69CEBD97D204}"/>
              </a:ext>
            </a:extLst>
          </p:cNvPr>
          <p:cNvCxnSpPr>
            <a:cxnSpLocks/>
          </p:cNvCxnSpPr>
          <p:nvPr/>
        </p:nvCxnSpPr>
        <p:spPr>
          <a:xfrm>
            <a:off x="4454434" y="2882536"/>
            <a:ext cx="496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909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Gallery</Template>
  <TotalTime>96</TotalTime>
  <Words>695</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Agrandir Semi Narrow</vt:lpstr>
      <vt:lpstr>Arial</vt:lpstr>
      <vt:lpstr>Gagalin</vt:lpstr>
      <vt:lpstr>Lucida Console</vt:lpstr>
      <vt:lpstr>Montserrat</vt:lpstr>
      <vt:lpstr>ROG Fonts</vt:lpstr>
      <vt:lpstr>Tw Cen MT</vt:lpstr>
      <vt:lpstr>Circuit</vt:lpstr>
      <vt:lpstr>             ARTIFICAL INTELLIGENCE </vt:lpstr>
      <vt:lpstr>CONTENTS</vt:lpstr>
      <vt:lpstr>1. WHAT IS AI?</vt:lpstr>
      <vt:lpstr>2. HOW DOES MACHINE LEARNING RELATE TO AI?</vt:lpstr>
      <vt:lpstr>3. EXAMPLES </vt:lpstr>
      <vt:lpstr>SOFIA THE AI ROBOT</vt:lpstr>
      <vt:lpstr>4. WHAT PROBLEMS CAN AI SOLVE</vt:lpstr>
      <vt:lpstr>USES OF AI (ADVANTAGES OF AI)</vt:lpstr>
      <vt:lpstr>5. WHAT ARE THE DISADVANTAGES OF AI?</vt:lpstr>
      <vt:lpstr>6. HOW CAN WE USE AI RESPOSIBLY? </vt:lpstr>
      <vt:lpstr>RESPONSIBLE AI USE</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 SHAH</dc:creator>
  <cp:lastModifiedBy>neelgohel8887@gmail.com</cp:lastModifiedBy>
  <cp:revision>3</cp:revision>
  <dcterms:created xsi:type="dcterms:W3CDTF">2024-09-11T02:26:49Z</dcterms:created>
  <dcterms:modified xsi:type="dcterms:W3CDTF">2024-09-12T15:59:43Z</dcterms:modified>
</cp:coreProperties>
</file>