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3967-614E-2842-B4BA-9A8C87ADDF19}">
          <p14:sldIdLst>
            <p14:sldId id="260"/>
            <p14:sldId id="256"/>
            <p14:sldId id="257"/>
            <p14:sldId id="259"/>
            <p14:sldId id="25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varScale="1">
        <p:scale>
          <a:sx n="109" d="100"/>
          <a:sy n="109"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C8A9-25B2-007F-09A6-4C3583CC61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A88578-8165-6DA9-982A-9704A8227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56C52-B46A-6696-CE19-7A4C45A99CDE}"/>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5" name="Footer Placeholder 4">
            <a:extLst>
              <a:ext uri="{FF2B5EF4-FFF2-40B4-BE49-F238E27FC236}">
                <a16:creationId xmlns:a16="http://schemas.microsoft.com/office/drawing/2014/main" id="{6D3F31C2-D423-8BB5-5155-9EAA09B78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4499E-3B52-6B5B-5209-AD852038C3B9}"/>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373168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55E2-D7A7-966E-F525-4390D2A6A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FDC097-CE13-F721-21F2-84A66B4D7B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10AD3-497B-A6C1-41DE-05E4F015A3B0}"/>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5" name="Footer Placeholder 4">
            <a:extLst>
              <a:ext uri="{FF2B5EF4-FFF2-40B4-BE49-F238E27FC236}">
                <a16:creationId xmlns:a16="http://schemas.microsoft.com/office/drawing/2014/main" id="{D2B0953B-CD32-F538-023C-BD7200D35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5EFEE-8FA2-9311-F6D8-DD7F9B513E65}"/>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159560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F88AD-9F13-76CB-1078-D81A279C2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8785A-F412-0087-A01C-8AA5AC289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18976-5A7A-2A65-CB0E-CB26636A1F5D}"/>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5" name="Footer Placeholder 4">
            <a:extLst>
              <a:ext uri="{FF2B5EF4-FFF2-40B4-BE49-F238E27FC236}">
                <a16:creationId xmlns:a16="http://schemas.microsoft.com/office/drawing/2014/main" id="{E745B3D6-1672-774E-6AE5-BC0BD2DDF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BFAD-0E47-C5D1-15E8-F2C5F3AAB814}"/>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291141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077C-823C-A81A-67E3-2E7EC2FAF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B82E5-C9C9-3F00-3E58-B5D7A6000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0064-5084-0010-275F-F7CB09C37DC4}"/>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5" name="Footer Placeholder 4">
            <a:extLst>
              <a:ext uri="{FF2B5EF4-FFF2-40B4-BE49-F238E27FC236}">
                <a16:creationId xmlns:a16="http://schemas.microsoft.com/office/drawing/2014/main" id="{FE419E9C-3D5E-54EC-4658-A323F2FE8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E691B-4AF6-7E45-BC3C-97FC4BE7AD3D}"/>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2152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7265-F8CE-672D-8F98-3FFC52137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CBF8B4-9441-25FF-7734-D3C06E0DA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85686-548B-18FF-8CEC-441660666E71}"/>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5" name="Footer Placeholder 4">
            <a:extLst>
              <a:ext uri="{FF2B5EF4-FFF2-40B4-BE49-F238E27FC236}">
                <a16:creationId xmlns:a16="http://schemas.microsoft.com/office/drawing/2014/main" id="{FF32226F-2663-65E5-EF34-7F503FCEB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0AE20-F5A4-AD27-A2DA-6A3A24697D85}"/>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551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0B3F-DD05-C31C-2F06-B8C9062C0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50F96-4A34-4AAE-A031-02C9189D04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62E2B1-47D3-EB69-5E23-4E7B36085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70974-C757-A95B-D193-E5A24FAB51E0}"/>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6" name="Footer Placeholder 5">
            <a:extLst>
              <a:ext uri="{FF2B5EF4-FFF2-40B4-BE49-F238E27FC236}">
                <a16:creationId xmlns:a16="http://schemas.microsoft.com/office/drawing/2014/main" id="{951ADB3B-406D-46DF-4F57-18E201E67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4A08E-7BAE-3FE2-A6D3-15E244DE128C}"/>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381164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E87A-3E88-BF10-8575-8EAF352061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D1050-9525-838C-76CF-E48F8E557D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C91C3-C5C6-5189-299D-7E948A798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E2A782-0018-4CE9-5164-51E6BEBA4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9F44A-7FFD-F05E-AC1F-8A59E1B76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D893CD-D8F8-5BFC-8E89-1DAFB946281F}"/>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8" name="Footer Placeholder 7">
            <a:extLst>
              <a:ext uri="{FF2B5EF4-FFF2-40B4-BE49-F238E27FC236}">
                <a16:creationId xmlns:a16="http://schemas.microsoft.com/office/drawing/2014/main" id="{66D98FAA-A774-67C3-F32C-FAA37A5BBA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5DEB29-B91B-890A-8224-3C178C46A598}"/>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34301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B2C5-3FF3-CCBF-CF3B-888CC5DB71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1DB7D9-65BB-A920-3FFB-4A718AAFE0FA}"/>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4" name="Footer Placeholder 3">
            <a:extLst>
              <a:ext uri="{FF2B5EF4-FFF2-40B4-BE49-F238E27FC236}">
                <a16:creationId xmlns:a16="http://schemas.microsoft.com/office/drawing/2014/main" id="{2EB8CE09-A1EE-5387-2EB2-5C07B34612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3F36E-E343-07B0-73C6-36E6689AB93B}"/>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31375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8904D-0889-6BB9-4477-876E78A08803}"/>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3" name="Footer Placeholder 2">
            <a:extLst>
              <a:ext uri="{FF2B5EF4-FFF2-40B4-BE49-F238E27FC236}">
                <a16:creationId xmlns:a16="http://schemas.microsoft.com/office/drawing/2014/main" id="{C70BA54A-5910-91B3-C2C5-BD30190216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73B044-CF18-9C25-7085-D92090D3F5CC}"/>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3006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AB12-FC16-3694-9C18-5C5441408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F6D49-D03A-D85E-C272-A9F663B08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184B2-9A44-5965-903F-0A56FCD36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B1A37-CE3D-80F2-C0A4-95D4F47A846F}"/>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6" name="Footer Placeholder 5">
            <a:extLst>
              <a:ext uri="{FF2B5EF4-FFF2-40B4-BE49-F238E27FC236}">
                <a16:creationId xmlns:a16="http://schemas.microsoft.com/office/drawing/2014/main" id="{B3D36F08-1A60-CF49-4F01-0223D6DFB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C70A2-3C87-5320-241F-B9D044898B1A}"/>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66128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4801-CE81-B782-CACC-E800D8383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7BC83-4E99-880D-A344-8D9F1E336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256A0-BF5E-29E7-D3A4-E8CEA0787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CE12C-CE64-3037-0446-8AF936912FA7}"/>
              </a:ext>
            </a:extLst>
          </p:cNvPr>
          <p:cNvSpPr>
            <a:spLocks noGrp="1"/>
          </p:cNvSpPr>
          <p:nvPr>
            <p:ph type="dt" sz="half" idx="10"/>
          </p:nvPr>
        </p:nvSpPr>
        <p:spPr/>
        <p:txBody>
          <a:bodyPr/>
          <a:lstStyle/>
          <a:p>
            <a:fld id="{978CDF88-9696-C14E-9728-AD7A1CE8BA5C}" type="datetimeFigureOut">
              <a:rPr lang="en-US" smtClean="0"/>
              <a:t>12/5/23</a:t>
            </a:fld>
            <a:endParaRPr lang="en-US"/>
          </a:p>
        </p:txBody>
      </p:sp>
      <p:sp>
        <p:nvSpPr>
          <p:cNvPr id="6" name="Footer Placeholder 5">
            <a:extLst>
              <a:ext uri="{FF2B5EF4-FFF2-40B4-BE49-F238E27FC236}">
                <a16:creationId xmlns:a16="http://schemas.microsoft.com/office/drawing/2014/main" id="{EEBA6C29-9D21-6D0A-36DE-0C55EF370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BEDDD-39A3-8DAE-94D4-BD60C2E314EB}"/>
              </a:ext>
            </a:extLst>
          </p:cNvPr>
          <p:cNvSpPr>
            <a:spLocks noGrp="1"/>
          </p:cNvSpPr>
          <p:nvPr>
            <p:ph type="sldNum" sz="quarter" idx="12"/>
          </p:nvPr>
        </p:nvSpPr>
        <p:spPr/>
        <p:txBody>
          <a:bodyPr/>
          <a:lstStyle/>
          <a:p>
            <a:fld id="{540F0641-8FDC-1347-9943-30BA441CE63B}" type="slidenum">
              <a:rPr lang="en-US" smtClean="0"/>
              <a:t>‹#›</a:t>
            </a:fld>
            <a:endParaRPr lang="en-US"/>
          </a:p>
        </p:txBody>
      </p:sp>
    </p:spTree>
    <p:extLst>
      <p:ext uri="{BB962C8B-B14F-4D97-AF65-F5344CB8AC3E}">
        <p14:creationId xmlns:p14="http://schemas.microsoft.com/office/powerpoint/2010/main" val="310725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B393D-019D-7DF4-C8AF-A263CF691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9C58CA-8691-CD3A-0C05-601AA59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49F9F-D179-4BFF-95E4-61E2EF477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DF88-9696-C14E-9728-AD7A1CE8BA5C}" type="datetimeFigureOut">
              <a:rPr lang="en-US" smtClean="0"/>
              <a:t>12/5/23</a:t>
            </a:fld>
            <a:endParaRPr lang="en-US"/>
          </a:p>
        </p:txBody>
      </p:sp>
      <p:sp>
        <p:nvSpPr>
          <p:cNvPr id="5" name="Footer Placeholder 4">
            <a:extLst>
              <a:ext uri="{FF2B5EF4-FFF2-40B4-BE49-F238E27FC236}">
                <a16:creationId xmlns:a16="http://schemas.microsoft.com/office/drawing/2014/main" id="{8ECE7959-63BE-6EFD-F114-8BC6B9C30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FA20B-0F42-8F06-9A6E-31FB3F1A3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F0641-8FDC-1347-9943-30BA441CE63B}" type="slidenum">
              <a:rPr lang="en-US" smtClean="0"/>
              <a:t>‹#›</a:t>
            </a:fld>
            <a:endParaRPr lang="en-US"/>
          </a:p>
        </p:txBody>
      </p:sp>
    </p:spTree>
    <p:extLst>
      <p:ext uri="{BB962C8B-B14F-4D97-AF65-F5344CB8AC3E}">
        <p14:creationId xmlns:p14="http://schemas.microsoft.com/office/powerpoint/2010/main" val="298839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4F46B44-0395-0BF3-26B3-F1B3C75545DC}"/>
              </a:ext>
            </a:extLst>
          </p:cNvPr>
          <p:cNvSpPr>
            <a:spLocks noGrp="1"/>
          </p:cNvSpPr>
          <p:nvPr>
            <p:ph type="ctrTitle"/>
          </p:nvPr>
        </p:nvSpPr>
        <p:spPr>
          <a:xfrm>
            <a:off x="1314824" y="735106"/>
            <a:ext cx="10053763" cy="2928470"/>
          </a:xfrm>
        </p:spPr>
        <p:txBody>
          <a:bodyPr anchor="b">
            <a:normAutofit/>
          </a:bodyPr>
          <a:lstStyle/>
          <a:p>
            <a:pPr algn="l"/>
            <a:r>
              <a:rPr lang="en-US" sz="4100" b="1" dirty="0">
                <a:solidFill>
                  <a:srgbClr val="FFFFFF"/>
                </a:solidFill>
              </a:rPr>
              <a:t>IE 6700 </a:t>
            </a:r>
            <a:br>
              <a:rPr lang="en-US" sz="4100" b="1" dirty="0">
                <a:solidFill>
                  <a:srgbClr val="FFFFFF"/>
                </a:solidFill>
              </a:rPr>
            </a:br>
            <a:r>
              <a:rPr lang="en-US" sz="4100" b="1" dirty="0">
                <a:solidFill>
                  <a:srgbClr val="FFFFFF"/>
                </a:solidFill>
              </a:rPr>
              <a:t>DATA MANAGEMENT </a:t>
            </a:r>
            <a:br>
              <a:rPr lang="en-US" sz="4100" b="1" dirty="0">
                <a:solidFill>
                  <a:srgbClr val="FFFFFF"/>
                </a:solidFill>
              </a:rPr>
            </a:br>
            <a:r>
              <a:rPr lang="en-US" sz="4100" b="1" dirty="0">
                <a:solidFill>
                  <a:srgbClr val="FFFFFF"/>
                </a:solidFill>
              </a:rPr>
              <a:t>FOR ANALYTICS</a:t>
            </a:r>
            <a:br>
              <a:rPr lang="en-US" sz="4100" b="1" dirty="0">
                <a:solidFill>
                  <a:srgbClr val="FFFFFF"/>
                </a:solidFill>
              </a:rPr>
            </a:br>
            <a:br>
              <a:rPr lang="en-US" sz="4100" b="1" dirty="0">
                <a:solidFill>
                  <a:srgbClr val="FFFFFF"/>
                </a:solidFill>
              </a:rPr>
            </a:br>
            <a:r>
              <a:rPr lang="en-US" sz="4100" b="1" i="0" dirty="0">
                <a:solidFill>
                  <a:srgbClr val="FFFFFF"/>
                </a:solidFill>
                <a:effectLst/>
              </a:rPr>
              <a:t>Case Study Project Presentation</a:t>
            </a:r>
            <a:endParaRPr lang="en-US" sz="4100" b="1" dirty="0">
              <a:solidFill>
                <a:srgbClr val="FFFFFF"/>
              </a:solidFill>
            </a:endParaRPr>
          </a:p>
        </p:txBody>
      </p:sp>
      <p:sp>
        <p:nvSpPr>
          <p:cNvPr id="3" name="Subtitle 2">
            <a:extLst>
              <a:ext uri="{FF2B5EF4-FFF2-40B4-BE49-F238E27FC236}">
                <a16:creationId xmlns:a16="http://schemas.microsoft.com/office/drawing/2014/main" id="{E9691A95-1C2A-368E-1F33-B1240598AB4C}"/>
              </a:ext>
            </a:extLst>
          </p:cNvPr>
          <p:cNvSpPr>
            <a:spLocks noGrp="1"/>
          </p:cNvSpPr>
          <p:nvPr>
            <p:ph type="subTitle" idx="1"/>
          </p:nvPr>
        </p:nvSpPr>
        <p:spPr>
          <a:xfrm>
            <a:off x="1350682" y="4870824"/>
            <a:ext cx="10005951" cy="1458258"/>
          </a:xfrm>
        </p:spPr>
        <p:txBody>
          <a:bodyPr anchor="ctr">
            <a:normAutofit fontScale="92500" lnSpcReduction="10000"/>
          </a:bodyPr>
          <a:lstStyle/>
          <a:p>
            <a:pPr algn="l"/>
            <a:br>
              <a:rPr lang="en-US" sz="2000" b="0" i="0" dirty="0">
                <a:effectLst/>
                <a:latin typeface="Lato" panose="020F0502020204030203" pitchFamily="34" charset="0"/>
              </a:rPr>
            </a:br>
            <a:r>
              <a:rPr lang="en-US" b="0" i="0" dirty="0">
                <a:effectLst/>
              </a:rPr>
              <a:t>Done By – </a:t>
            </a:r>
          </a:p>
          <a:p>
            <a:pPr algn="l"/>
            <a:r>
              <a:rPr lang="en-US" dirty="0"/>
              <a:t>NEEL KAMAL - </a:t>
            </a:r>
            <a:r>
              <a:rPr lang="en-US" dirty="0" err="1"/>
              <a:t>kamal.ne@northeastern.edu</a:t>
            </a:r>
            <a:r>
              <a:rPr lang="en-US" dirty="0"/>
              <a:t> </a:t>
            </a:r>
          </a:p>
          <a:p>
            <a:pPr algn="l"/>
            <a:r>
              <a:rPr lang="en-US" dirty="0"/>
              <a:t>RAHUL DARUKA - </a:t>
            </a:r>
            <a:r>
              <a:rPr lang="en-US" dirty="0" err="1"/>
              <a:t>daruka.r@northeastern.edu</a:t>
            </a:r>
            <a:endParaRPr lang="en-US" dirty="0"/>
          </a:p>
        </p:txBody>
      </p:sp>
    </p:spTree>
    <p:extLst>
      <p:ext uri="{BB962C8B-B14F-4D97-AF65-F5344CB8AC3E}">
        <p14:creationId xmlns:p14="http://schemas.microsoft.com/office/powerpoint/2010/main" val="326694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ADD50-7569-D165-92DE-70301FECAAF1}"/>
              </a:ext>
            </a:extLst>
          </p:cNvPr>
          <p:cNvSpPr txBox="1"/>
          <p:nvPr/>
        </p:nvSpPr>
        <p:spPr>
          <a:xfrm>
            <a:off x="0" y="102870"/>
            <a:ext cx="12191999" cy="2262158"/>
          </a:xfrm>
          <a:prstGeom prst="rect">
            <a:avLst/>
          </a:prstGeom>
          <a:noFill/>
        </p:spPr>
        <p:txBody>
          <a:bodyPr wrap="square" rtlCol="0">
            <a:spAutoFit/>
          </a:bodyPr>
          <a:lstStyle/>
          <a:p>
            <a:pPr>
              <a:spcAft>
                <a:spcPts val="600"/>
              </a:spcAft>
            </a:pPr>
            <a:r>
              <a:rPr lang="en-US" sz="1700" b="1" u="sng" dirty="0">
                <a:effectLst/>
                <a:latin typeface="Times New Roman" panose="02020603050405020304" pitchFamily="18" charset="0"/>
                <a:cs typeface="Times New Roman" panose="02020603050405020304" pitchFamily="18" charset="0"/>
              </a:rPr>
              <a:t>Background information: </a:t>
            </a:r>
            <a:endParaRPr lang="en-US" sz="1700" b="1" u="sng" dirty="0">
              <a:latin typeface="Times New Roman" panose="02020603050405020304" pitchFamily="18" charset="0"/>
              <a:cs typeface="Times New Roman" panose="02020603050405020304" pitchFamily="18" charset="0"/>
            </a:endParaRPr>
          </a:p>
          <a:p>
            <a:r>
              <a:rPr lang="en-US" sz="1700" dirty="0">
                <a:effectLst/>
                <a:latin typeface="Times New Roman" panose="02020603050405020304" pitchFamily="18" charset="0"/>
                <a:cs typeface="Times New Roman" panose="02020603050405020304" pitchFamily="18" charset="0"/>
              </a:rPr>
              <a:t>Parking management is a critical aspect of urban infrastructure. By optimizing the efficient utilization of available parking spaces, an automated parking management system serves to ease congestion and reduce the demand for additional parking infrastructure. Effective parking management not only makes city dwellers' lives more convenient but also helps cut down on emissions and congestion. Real-time availability of parking information, which is frequently provided by mobile applications or digital displays, is convenient for customers. We propose the online "</a:t>
            </a:r>
            <a:r>
              <a:rPr lang="en-US" sz="1700" dirty="0" err="1">
                <a:effectLst/>
                <a:latin typeface="Times New Roman" panose="02020603050405020304" pitchFamily="18" charset="0"/>
                <a:cs typeface="Times New Roman" panose="02020603050405020304" pitchFamily="18" charset="0"/>
              </a:rPr>
              <a:t>PARKeasy</a:t>
            </a:r>
            <a:r>
              <a:rPr lang="en-US" sz="1700" dirty="0">
                <a:effectLst/>
                <a:latin typeface="Times New Roman" panose="02020603050405020304" pitchFamily="18" charset="0"/>
                <a:cs typeface="Times New Roman" panose="02020603050405020304" pitchFamily="18" charset="0"/>
              </a:rPr>
              <a:t>: Parking Management System," which will offer practical and timely solutions to manage parking space, ease traffic, and improve security. </a:t>
            </a: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A59A8D-6843-7A15-25B8-FD096398E3BB}"/>
              </a:ext>
            </a:extLst>
          </p:cNvPr>
          <p:cNvSpPr txBox="1"/>
          <p:nvPr/>
        </p:nvSpPr>
        <p:spPr>
          <a:xfrm>
            <a:off x="-1" y="2341418"/>
            <a:ext cx="12192000" cy="4355038"/>
          </a:xfrm>
          <a:prstGeom prst="rect">
            <a:avLst/>
          </a:prstGeom>
          <a:noFill/>
        </p:spPr>
        <p:txBody>
          <a:bodyPr wrap="square" rtlCol="0">
            <a:spAutoFit/>
          </a:bodyPr>
          <a:lstStyle/>
          <a:p>
            <a:pPr>
              <a:spcAft>
                <a:spcPts val="600"/>
              </a:spcAft>
            </a:pPr>
            <a:r>
              <a:rPr lang="en-US" sz="1700" b="1" u="sng" dirty="0">
                <a:latin typeface="Times New Roman" panose="02020603050405020304" pitchFamily="18" charset="0"/>
                <a:cs typeface="Times New Roman" panose="02020603050405020304" pitchFamily="18" charset="0"/>
              </a:rPr>
              <a:t>Business Problems: </a:t>
            </a:r>
            <a:endParaRPr lang="en-US" sz="1700" dirty="0">
              <a:latin typeface="Times New Roman" panose="02020603050405020304" pitchFamily="18" charset="0"/>
              <a:cs typeface="Times New Roman" panose="02020603050405020304" pitchFamily="18" charset="0"/>
            </a:endParaRPr>
          </a:p>
          <a:p>
            <a:pPr>
              <a:buFont typeface="+mj-lt"/>
              <a:buAutoNum type="arabicPeriod"/>
            </a:pPr>
            <a:r>
              <a:rPr lang="en-US" sz="1700" b="1" dirty="0">
                <a:effectLst/>
                <a:latin typeface="Times New Roman" panose="02020603050405020304" pitchFamily="18" charset="0"/>
                <a:cs typeface="Times New Roman" panose="02020603050405020304" pitchFamily="18" charset="0"/>
              </a:rPr>
              <a:t>Inefficient Space Utilization: </a:t>
            </a:r>
          </a:p>
          <a:p>
            <a:r>
              <a:rPr lang="en-US" sz="1700" dirty="0">
                <a:effectLst/>
                <a:latin typeface="Times New Roman" panose="02020603050405020304" pitchFamily="18" charset="0"/>
                <a:cs typeface="Times New Roman" panose="02020603050405020304" pitchFamily="18" charset="0"/>
              </a:rPr>
              <a:t>One of the most significant problems in parking management is the inefficient use of parking spaces. Many parking facilities struggle to optimize their available spaces, leading to congestion and underutilization issues. </a:t>
            </a:r>
          </a:p>
          <a:p>
            <a:r>
              <a:rPr lang="en-US" sz="1700" b="1" dirty="0">
                <a:effectLst/>
                <a:latin typeface="Times New Roman" panose="02020603050405020304" pitchFamily="18" charset="0"/>
                <a:cs typeface="Times New Roman" panose="02020603050405020304" pitchFamily="18" charset="0"/>
              </a:rPr>
              <a:t>2.Lack of Real-time Information: </a:t>
            </a:r>
          </a:p>
          <a:p>
            <a:r>
              <a:rPr lang="en-US" sz="1700" dirty="0">
                <a:effectLst/>
                <a:latin typeface="Times New Roman" panose="02020603050405020304" pitchFamily="18" charset="0"/>
                <a:cs typeface="Times New Roman" panose="02020603050405020304" pitchFamily="18" charset="0"/>
              </a:rPr>
              <a:t>Many parking facilities lack real-time information about available parking spaces. This can be frustrating for drivers who spend unnecessary time searching for parking spots, and it can lead to congestion in the vicinity of the parking facility. </a:t>
            </a:r>
          </a:p>
          <a:p>
            <a:pPr>
              <a:buFont typeface="+mj-lt"/>
              <a:buAutoNum type="arabicPeriod" startAt="3"/>
            </a:pPr>
            <a:r>
              <a:rPr lang="en-US" sz="1700" b="1" dirty="0">
                <a:effectLst/>
                <a:latin typeface="Times New Roman" panose="02020603050405020304" pitchFamily="18" charset="0"/>
                <a:cs typeface="Times New Roman" panose="02020603050405020304" pitchFamily="18" charset="0"/>
              </a:rPr>
              <a:t>Traffic Congestion: </a:t>
            </a:r>
          </a:p>
          <a:p>
            <a:r>
              <a:rPr lang="en-US" sz="1700" dirty="0">
                <a:effectLst/>
                <a:latin typeface="Times New Roman" panose="02020603050405020304" pitchFamily="18" charset="0"/>
                <a:cs typeface="Times New Roman" panose="02020603050405020304" pitchFamily="18" charset="0"/>
              </a:rPr>
              <a:t>Poorly managed parking can contribute to traffic congestion, especially in urban areas. Vehicles circling in search of parking spots can increase traffic and air pollution. </a:t>
            </a:r>
          </a:p>
          <a:p>
            <a:r>
              <a:rPr lang="en-US" sz="1700" b="1" dirty="0">
                <a:effectLst/>
                <a:latin typeface="Times New Roman" panose="02020603050405020304" pitchFamily="18" charset="0"/>
                <a:cs typeface="Times New Roman" panose="02020603050405020304" pitchFamily="18" charset="0"/>
              </a:rPr>
              <a:t>4.Maintenance and Costs Reduction: </a:t>
            </a:r>
          </a:p>
          <a:p>
            <a:r>
              <a:rPr lang="en-US" sz="1700" dirty="0">
                <a:effectLst/>
                <a:latin typeface="Times New Roman" panose="02020603050405020304" pitchFamily="18" charset="0"/>
                <a:cs typeface="Times New Roman" panose="02020603050405020304" pitchFamily="18" charset="0"/>
              </a:rPr>
              <a:t>It assists in scheduling maintenance tasks for the parking facility, ensuring that it is safe and well-maintained. Effective management can reduce operational costs, such as manual ticketing and monitoring. </a:t>
            </a:r>
          </a:p>
          <a:p>
            <a:r>
              <a:rPr lang="en-US" sz="1700" b="1" dirty="0">
                <a:effectLst/>
                <a:latin typeface="Times New Roman" panose="02020603050405020304" pitchFamily="18" charset="0"/>
                <a:cs typeface="Times New Roman" panose="02020603050405020304" pitchFamily="18" charset="0"/>
              </a:rPr>
              <a:t>5.Environmental Impact: </a:t>
            </a:r>
          </a:p>
          <a:p>
            <a:r>
              <a:rPr lang="en-US" sz="1700" dirty="0">
                <a:effectLst/>
                <a:latin typeface="Times New Roman" panose="02020603050405020304" pitchFamily="18" charset="0"/>
                <a:cs typeface="Times New Roman" panose="02020603050405020304" pitchFamily="18" charset="0"/>
              </a:rPr>
              <a:t>Inefficient parking systems can contribute to environmental issues, including increased fuel consumption and emissions due to extended time spent searching for parking. </a:t>
            </a:r>
          </a:p>
        </p:txBody>
      </p:sp>
    </p:spTree>
    <p:extLst>
      <p:ext uri="{BB962C8B-B14F-4D97-AF65-F5344CB8AC3E}">
        <p14:creationId xmlns:p14="http://schemas.microsoft.com/office/powerpoint/2010/main" val="92497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F25EB2C-54FE-E4FA-FCAB-69EA30828661}"/>
              </a:ext>
            </a:extLst>
          </p:cNvPr>
          <p:cNvSpPr>
            <a:spLocks noGrp="1"/>
          </p:cNvSpPr>
          <p:nvPr>
            <p:ph type="title"/>
          </p:nvPr>
        </p:nvSpPr>
        <p:spPr>
          <a:xfrm>
            <a:off x="247968" y="1719743"/>
            <a:ext cx="3477488" cy="3051803"/>
          </a:xfrm>
        </p:spPr>
        <p:txBody>
          <a:bodyPr vert="horz" lIns="91440" tIns="45720" rIns="91440" bIns="45720" rtlCol="0" anchor="t">
            <a:normAutofit/>
          </a:bodyPr>
          <a:lstStyle/>
          <a:p>
            <a:r>
              <a:rPr lang="en-US" sz="4000" b="1" kern="1200">
                <a:solidFill>
                  <a:srgbClr val="FFFFFF"/>
                </a:solidFill>
                <a:latin typeface="+mj-lt"/>
                <a:ea typeface="+mj-ea"/>
                <a:cs typeface="+mj-cs"/>
              </a:rPr>
              <a:t>Enhanced Entity Relation(EER) : </a:t>
            </a:r>
            <a:endParaRPr lang="en-US" sz="4000" b="1" kern="1200" dirty="0">
              <a:solidFill>
                <a:srgbClr val="FFFFFF"/>
              </a:solidFill>
              <a:latin typeface="+mj-lt"/>
              <a:ea typeface="+mj-ea"/>
              <a:cs typeface="+mj-cs"/>
            </a:endParaRPr>
          </a:p>
        </p:txBody>
      </p:sp>
      <p:pic>
        <p:nvPicPr>
          <p:cNvPr id="5" name="Content Placeholder 4" descr="A diagram of a company&#10;&#10;Description automatically generated">
            <a:extLst>
              <a:ext uri="{FF2B5EF4-FFF2-40B4-BE49-F238E27FC236}">
                <a16:creationId xmlns:a16="http://schemas.microsoft.com/office/drawing/2014/main" id="{E722BD87-C3E4-51CE-BFFC-A1672C96E10E}"/>
              </a:ext>
            </a:extLst>
          </p:cNvPr>
          <p:cNvPicPr>
            <a:picLocks noGrp="1" noChangeAspect="1"/>
          </p:cNvPicPr>
          <p:nvPr>
            <p:ph idx="1"/>
          </p:nvPr>
        </p:nvPicPr>
        <p:blipFill>
          <a:blip r:embed="rId2"/>
          <a:stretch>
            <a:fillRect/>
          </a:stretch>
        </p:blipFill>
        <p:spPr>
          <a:xfrm>
            <a:off x="4249977" y="124692"/>
            <a:ext cx="7817331" cy="6622472"/>
          </a:xfrm>
          <a:prstGeom prst="rect">
            <a:avLst/>
          </a:prstGeom>
        </p:spPr>
      </p:pic>
    </p:spTree>
    <p:extLst>
      <p:ext uri="{BB962C8B-B14F-4D97-AF65-F5344CB8AC3E}">
        <p14:creationId xmlns:p14="http://schemas.microsoft.com/office/powerpoint/2010/main" val="59906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F25EB2C-54FE-E4FA-FCAB-69EA3082866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UML : </a:t>
            </a:r>
          </a:p>
        </p:txBody>
      </p:sp>
      <p:pic>
        <p:nvPicPr>
          <p:cNvPr id="3" name="Content Placeholder 6" descr="A computer screen shot of a computer&#10;&#10;Description automatically generated">
            <a:extLst>
              <a:ext uri="{FF2B5EF4-FFF2-40B4-BE49-F238E27FC236}">
                <a16:creationId xmlns:a16="http://schemas.microsoft.com/office/drawing/2014/main" id="{CA52B338-48F8-A4D9-4E3F-0249327A8120}"/>
              </a:ext>
            </a:extLst>
          </p:cNvPr>
          <p:cNvPicPr>
            <a:picLocks noChangeAspect="1"/>
          </p:cNvPicPr>
          <p:nvPr/>
        </p:nvPicPr>
        <p:blipFill>
          <a:blip r:embed="rId2"/>
          <a:stretch>
            <a:fillRect/>
          </a:stretch>
        </p:blipFill>
        <p:spPr>
          <a:xfrm>
            <a:off x="4241442" y="140677"/>
            <a:ext cx="7751266" cy="6553200"/>
          </a:xfrm>
          <a:prstGeom prst="rect">
            <a:avLst/>
          </a:prstGeom>
        </p:spPr>
      </p:pic>
    </p:spTree>
    <p:extLst>
      <p:ext uri="{BB962C8B-B14F-4D97-AF65-F5344CB8AC3E}">
        <p14:creationId xmlns:p14="http://schemas.microsoft.com/office/powerpoint/2010/main" val="153097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958FB-6FC0-FA54-E1F8-9BF7F7993452}"/>
              </a:ext>
            </a:extLst>
          </p:cNvPr>
          <p:cNvSpPr>
            <a:spLocks noGrp="1"/>
          </p:cNvSpPr>
          <p:nvPr>
            <p:ph type="title"/>
          </p:nvPr>
        </p:nvSpPr>
        <p:spPr>
          <a:xfrm>
            <a:off x="105508" y="-93784"/>
            <a:ext cx="4494934" cy="665018"/>
          </a:xfrm>
        </p:spPr>
        <p:txBody>
          <a:bodyPr>
            <a:normAutofit fontScale="90000"/>
          </a:bodyPr>
          <a:lstStyle/>
          <a:p>
            <a:r>
              <a:rPr lang="en-US" sz="3200" b="1" kern="0" dirty="0">
                <a:solidFill>
                  <a:srgbClr val="000000"/>
                </a:solidFill>
                <a:effectLst/>
                <a:latin typeface="Calibri" panose="020F0502020204030204" pitchFamily="34" charset="0"/>
                <a:ea typeface="Times New Roman" panose="02020603050405020304" pitchFamily="18" charset="0"/>
              </a:rPr>
              <a:t>Logical (Relational) Model</a:t>
            </a:r>
            <a:r>
              <a:rPr lang="en-US" sz="3200" dirty="0">
                <a:effectLst/>
              </a:rPr>
              <a:t> </a:t>
            </a:r>
            <a:endParaRPr lang="en-US" sz="3200" dirty="0"/>
          </a:p>
        </p:txBody>
      </p:sp>
      <p:sp>
        <p:nvSpPr>
          <p:cNvPr id="11" name="Picture Placeholder 10">
            <a:extLst>
              <a:ext uri="{FF2B5EF4-FFF2-40B4-BE49-F238E27FC236}">
                <a16:creationId xmlns:a16="http://schemas.microsoft.com/office/drawing/2014/main" id="{284232B4-37EA-F905-D224-28756F6F6E1E}"/>
              </a:ext>
            </a:extLst>
          </p:cNvPr>
          <p:cNvSpPr>
            <a:spLocks noGrp="1"/>
          </p:cNvSpPr>
          <p:nvPr>
            <p:ph type="pic" idx="1"/>
          </p:nvPr>
        </p:nvSpPr>
        <p:spPr>
          <a:xfrm>
            <a:off x="5791200" y="665018"/>
            <a:ext cx="6400800" cy="6192982"/>
          </a:xfrm>
        </p:spPr>
        <p:txBody>
          <a:bodyPr>
            <a:normAutofit fontScale="85000" lnSpcReduction="10000"/>
          </a:bodyPr>
          <a:lstStyle/>
          <a:p>
            <a:pPr>
              <a:spcBef>
                <a:spcPts val="0"/>
              </a:spcBef>
            </a:pPr>
            <a:r>
              <a:rPr lang="en-US" sz="1800" dirty="0">
                <a:solidFill>
                  <a:srgbClr val="C00000"/>
                </a:solidFill>
                <a:latin typeface="Times New Roman" panose="02020603050405020304" pitchFamily="18" charset="0"/>
              </a:rPr>
              <a:t>-Vehicle (</a:t>
            </a:r>
            <a:r>
              <a:rPr lang="en-US" sz="1800" dirty="0" err="1">
                <a:solidFill>
                  <a:srgbClr val="C00000"/>
                </a:solidFill>
                <a:latin typeface="Times New Roman" panose="02020603050405020304" pitchFamily="18" charset="0"/>
              </a:rPr>
              <a:t>VehicleNumber</a:t>
            </a:r>
            <a:r>
              <a:rPr lang="en-US" sz="1800" dirty="0">
                <a:solidFill>
                  <a:srgbClr val="C00000"/>
                </a:solidFill>
                <a:latin typeface="Times New Roman" panose="02020603050405020304" pitchFamily="18" charset="0"/>
              </a:rPr>
              <a:t>, Make, Color, </a:t>
            </a:r>
            <a:r>
              <a:rPr lang="en-US" sz="1800" dirty="0" err="1">
                <a:solidFill>
                  <a:srgbClr val="C00000"/>
                </a:solidFill>
                <a:latin typeface="Times New Roman" panose="02020603050405020304" pitchFamily="18" charset="0"/>
              </a:rPr>
              <a:t>VehicleType</a:t>
            </a:r>
            <a:r>
              <a:rPr lang="en-US" sz="1800" dirty="0">
                <a:solidFill>
                  <a:srgbClr val="C00000"/>
                </a:solidFill>
                <a:latin typeface="Times New Roman" panose="02020603050405020304" pitchFamily="18" charset="0"/>
              </a:rPr>
              <a:t>, </a:t>
            </a:r>
            <a:r>
              <a:rPr lang="en-US" sz="1800" dirty="0" err="1">
                <a:solidFill>
                  <a:srgbClr val="C00000"/>
                </a:solidFill>
                <a:latin typeface="Times New Roman" panose="02020603050405020304" pitchFamily="18" charset="0"/>
              </a:rPr>
              <a:t>MemberID</a:t>
            </a:r>
            <a:r>
              <a:rPr lang="en-US" sz="1800" dirty="0">
                <a:solidFill>
                  <a:srgbClr val="C00000"/>
                </a:solidFill>
                <a:latin typeface="Times New Roman" panose="02020603050405020304" pitchFamily="18" charset="0"/>
              </a:rPr>
              <a:t>, </a:t>
            </a:r>
            <a:r>
              <a:rPr lang="en-US" sz="1800" dirty="0" err="1">
                <a:solidFill>
                  <a:srgbClr val="C00000"/>
                </a:solidFill>
                <a:latin typeface="Times New Roman" panose="02020603050405020304" pitchFamily="18" charset="0"/>
              </a:rPr>
              <a:t>BookingID</a:t>
            </a:r>
            <a:r>
              <a:rPr lang="en-US" sz="1800" dirty="0">
                <a:solidFill>
                  <a:srgbClr val="C00000"/>
                </a:solidFill>
                <a:latin typeface="Times New Roman" panose="02020603050405020304" pitchFamily="18" charset="0"/>
              </a:rPr>
              <a:t>)</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PK: </a:t>
            </a:r>
            <a:r>
              <a:rPr lang="en-US" sz="1600" dirty="0" err="1">
                <a:latin typeface="Times New Roman" panose="02020603050405020304" pitchFamily="18" charset="0"/>
                <a:cs typeface="Times New Roman" panose="02020603050405020304" pitchFamily="18" charset="0"/>
              </a:rPr>
              <a:t>VehicleNumber</a:t>
            </a:r>
            <a:endParaRPr lang="en-US" sz="1600" dirty="0">
              <a:latin typeface="Times New Roman" panose="02020603050405020304" pitchFamily="18" charset="0"/>
              <a:cs typeface="Times New Roman" panose="02020603050405020304" pitchFamily="18" charset="0"/>
            </a:endParaRPr>
          </a:p>
          <a:p>
            <a:pPr>
              <a:lnSpc>
                <a:spcPct val="80000"/>
              </a:lnSpc>
              <a:spcBef>
                <a:spcPts val="600"/>
              </a:spcBef>
            </a:pPr>
            <a:r>
              <a:rPr lang="en-US" sz="1600" dirty="0">
                <a:latin typeface="Times New Roman" panose="02020603050405020304" pitchFamily="18" charset="0"/>
                <a:cs typeface="Times New Roman" panose="02020603050405020304" pitchFamily="18" charset="0"/>
              </a:rPr>
              <a:t>FK: </a:t>
            </a:r>
            <a:r>
              <a:rPr lang="en-US" sz="1600" dirty="0" err="1">
                <a:latin typeface="Times New Roman" panose="02020603050405020304" pitchFamily="18" charset="0"/>
                <a:cs typeface="Times New Roman" panose="02020603050405020304" pitchFamily="18" charset="0"/>
              </a:rPr>
              <a:t>MemberID</a:t>
            </a:r>
            <a:r>
              <a:rPr lang="en-US" sz="1600" dirty="0">
                <a:latin typeface="Times New Roman" panose="02020603050405020304" pitchFamily="18" charset="0"/>
                <a:cs typeface="Times New Roman" panose="02020603050405020304" pitchFamily="18" charset="0"/>
              </a:rPr>
              <a:t> refers to Member – Not NULL</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BookingID</a:t>
            </a:r>
            <a:r>
              <a:rPr lang="en-US" sz="1600" dirty="0">
                <a:latin typeface="Times New Roman" panose="02020603050405020304" pitchFamily="18" charset="0"/>
                <a:cs typeface="Times New Roman" panose="02020603050405020304" pitchFamily="18" charset="0"/>
              </a:rPr>
              <a:t> refers to Booking – Not NULL</a:t>
            </a:r>
          </a:p>
          <a:p>
            <a:pPr>
              <a:spcBef>
                <a:spcPts val="0"/>
              </a:spcBef>
            </a:pPr>
            <a:r>
              <a:rPr lang="en-US" sz="1800" dirty="0">
                <a:latin typeface="Times New Roman" panose="02020603050405020304" pitchFamily="18" charset="0"/>
              </a:rPr>
              <a:t> </a:t>
            </a:r>
          </a:p>
          <a:p>
            <a:pPr>
              <a:spcBef>
                <a:spcPts val="0"/>
              </a:spcBef>
            </a:pPr>
            <a:r>
              <a:rPr lang="en-US" sz="1800" dirty="0">
                <a:solidFill>
                  <a:srgbClr val="C00000"/>
                </a:solidFill>
                <a:latin typeface="Times New Roman" panose="02020603050405020304" pitchFamily="18" charset="0"/>
              </a:rPr>
              <a:t>-Member (</a:t>
            </a:r>
            <a:r>
              <a:rPr lang="en-US" sz="1800" dirty="0" err="1">
                <a:solidFill>
                  <a:srgbClr val="C00000"/>
                </a:solidFill>
                <a:latin typeface="Times New Roman" panose="02020603050405020304" pitchFamily="18" charset="0"/>
              </a:rPr>
              <a:t>MemberID</a:t>
            </a:r>
            <a:r>
              <a:rPr lang="en-US" sz="1800" dirty="0">
                <a:solidFill>
                  <a:srgbClr val="C00000"/>
                </a:solidFill>
                <a:latin typeface="Times New Roman" panose="02020603050405020304" pitchFamily="18" charset="0"/>
              </a:rPr>
              <a:t>, </a:t>
            </a:r>
            <a:r>
              <a:rPr lang="en-US" sz="1800" dirty="0" err="1">
                <a:solidFill>
                  <a:srgbClr val="C00000"/>
                </a:solidFill>
                <a:latin typeface="Times New Roman" panose="02020603050405020304" pitchFamily="18" charset="0"/>
              </a:rPr>
              <a:t>PhoneNo</a:t>
            </a:r>
            <a:r>
              <a:rPr lang="en-US" sz="1800" dirty="0">
                <a:solidFill>
                  <a:srgbClr val="C00000"/>
                </a:solidFill>
                <a:latin typeface="Times New Roman" panose="02020603050405020304" pitchFamily="18" charset="0"/>
              </a:rPr>
              <a:t>, Email, Address, Name, </a:t>
            </a:r>
            <a:r>
              <a:rPr lang="en-US" sz="1800" dirty="0" err="1">
                <a:solidFill>
                  <a:srgbClr val="C00000"/>
                </a:solidFill>
                <a:latin typeface="Times New Roman" panose="02020603050405020304" pitchFamily="18" charset="0"/>
              </a:rPr>
              <a:t>MembershipID</a:t>
            </a:r>
            <a:r>
              <a:rPr lang="en-US" sz="1800" dirty="0">
                <a:solidFill>
                  <a:srgbClr val="C00000"/>
                </a:solidFill>
                <a:latin typeface="Times New Roman" panose="02020603050405020304" pitchFamily="18" charset="0"/>
              </a:rPr>
              <a:t>, Username)</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PK: </a:t>
            </a:r>
            <a:r>
              <a:rPr lang="en-US" sz="1600" dirty="0" err="1">
                <a:latin typeface="Times New Roman" panose="02020603050405020304" pitchFamily="18" charset="0"/>
                <a:cs typeface="Times New Roman" panose="02020603050405020304" pitchFamily="18" charset="0"/>
              </a:rPr>
              <a:t>MemberID</a:t>
            </a:r>
            <a:endParaRPr lang="en-US" sz="1600" dirty="0">
              <a:latin typeface="Times New Roman" panose="02020603050405020304" pitchFamily="18" charset="0"/>
              <a:cs typeface="Times New Roman" panose="02020603050405020304" pitchFamily="18" charset="0"/>
            </a:endParaRPr>
          </a:p>
          <a:p>
            <a:pPr>
              <a:lnSpc>
                <a:spcPct val="80000"/>
              </a:lnSpc>
              <a:spcBef>
                <a:spcPts val="600"/>
              </a:spcBef>
            </a:pPr>
            <a:r>
              <a:rPr lang="en-US" sz="1600" dirty="0">
                <a:latin typeface="Times New Roman" panose="02020603050405020304" pitchFamily="18" charset="0"/>
                <a:cs typeface="Times New Roman" panose="02020603050405020304" pitchFamily="18" charset="0"/>
              </a:rPr>
              <a:t>FK: </a:t>
            </a:r>
            <a:r>
              <a:rPr lang="en-US" sz="1600" dirty="0" err="1">
                <a:latin typeface="Times New Roman" panose="02020603050405020304" pitchFamily="18" charset="0"/>
                <a:cs typeface="Times New Roman" panose="02020603050405020304" pitchFamily="18" charset="0"/>
              </a:rPr>
              <a:t>MembershipID</a:t>
            </a:r>
            <a:r>
              <a:rPr lang="en-US" sz="1600" dirty="0">
                <a:latin typeface="Times New Roman" panose="02020603050405020304" pitchFamily="18" charset="0"/>
                <a:cs typeface="Times New Roman" panose="02020603050405020304" pitchFamily="18" charset="0"/>
              </a:rPr>
              <a:t> refers to Membership – NULL Allowed</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       Username refers to Login- Not NULL</a:t>
            </a:r>
          </a:p>
          <a:p>
            <a:pPr>
              <a:spcBef>
                <a:spcPts val="0"/>
              </a:spcBef>
            </a:pPr>
            <a:r>
              <a:rPr lang="en-US" sz="1800" dirty="0">
                <a:latin typeface="Times New Roman" panose="02020603050405020304" pitchFamily="18" charset="0"/>
              </a:rPr>
              <a:t> </a:t>
            </a:r>
          </a:p>
          <a:p>
            <a:pPr>
              <a:spcBef>
                <a:spcPts val="0"/>
              </a:spcBef>
            </a:pPr>
            <a:r>
              <a:rPr lang="en-US" sz="1800" dirty="0">
                <a:solidFill>
                  <a:srgbClr val="C00000"/>
                </a:solidFill>
                <a:latin typeface="Times New Roman" panose="02020603050405020304" pitchFamily="18" charset="0"/>
              </a:rPr>
              <a:t>-Membership (</a:t>
            </a:r>
            <a:r>
              <a:rPr lang="en-US" sz="1800" dirty="0" err="1">
                <a:solidFill>
                  <a:srgbClr val="C00000"/>
                </a:solidFill>
                <a:latin typeface="Times New Roman" panose="02020603050405020304" pitchFamily="18" charset="0"/>
              </a:rPr>
              <a:t>MembershipID</a:t>
            </a:r>
            <a:r>
              <a:rPr lang="en-US" sz="1800" dirty="0">
                <a:solidFill>
                  <a:srgbClr val="C00000"/>
                </a:solidFill>
                <a:latin typeface="Times New Roman" panose="02020603050405020304" pitchFamily="18" charset="0"/>
              </a:rPr>
              <a:t>, Name, StartDate, </a:t>
            </a:r>
            <a:r>
              <a:rPr lang="en-US" sz="1800" dirty="0" err="1">
                <a:solidFill>
                  <a:srgbClr val="C00000"/>
                </a:solidFill>
                <a:latin typeface="Times New Roman" panose="02020603050405020304" pitchFamily="18" charset="0"/>
              </a:rPr>
              <a:t>EndDate</a:t>
            </a:r>
            <a:r>
              <a:rPr lang="en-US" sz="1800" dirty="0">
                <a:solidFill>
                  <a:srgbClr val="C00000"/>
                </a:solidFill>
                <a:latin typeface="Times New Roman" panose="02020603050405020304" pitchFamily="18" charset="0"/>
              </a:rPr>
              <a:t>, Status, </a:t>
            </a:r>
            <a:r>
              <a:rPr lang="en-US" sz="1800" dirty="0" err="1">
                <a:solidFill>
                  <a:srgbClr val="C00000"/>
                </a:solidFill>
                <a:latin typeface="Times New Roman" panose="02020603050405020304" pitchFamily="18" charset="0"/>
              </a:rPr>
              <a:t>DiscountID</a:t>
            </a:r>
            <a:r>
              <a:rPr lang="en-US" sz="1800" dirty="0">
                <a:solidFill>
                  <a:srgbClr val="C00000"/>
                </a:solidFill>
                <a:latin typeface="Times New Roman" panose="02020603050405020304" pitchFamily="18" charset="0"/>
              </a:rPr>
              <a:t>)</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PK: </a:t>
            </a:r>
            <a:r>
              <a:rPr lang="en-US" sz="1600" dirty="0" err="1">
                <a:latin typeface="Times New Roman" panose="02020603050405020304" pitchFamily="18" charset="0"/>
                <a:cs typeface="Times New Roman" panose="02020603050405020304" pitchFamily="18" charset="0"/>
              </a:rPr>
              <a:t>MembershipID</a:t>
            </a:r>
            <a:endParaRPr lang="en-US" sz="1600" dirty="0">
              <a:latin typeface="Times New Roman" panose="02020603050405020304" pitchFamily="18" charset="0"/>
              <a:cs typeface="Times New Roman" panose="02020603050405020304" pitchFamily="18" charset="0"/>
            </a:endParaRPr>
          </a:p>
          <a:p>
            <a:pPr>
              <a:lnSpc>
                <a:spcPct val="80000"/>
              </a:lnSpc>
              <a:spcBef>
                <a:spcPts val="600"/>
              </a:spcBef>
            </a:pPr>
            <a:r>
              <a:rPr lang="en-US" sz="1600" dirty="0">
                <a:latin typeface="Times New Roman" panose="02020603050405020304" pitchFamily="18" charset="0"/>
                <a:cs typeface="Times New Roman" panose="02020603050405020304" pitchFamily="18" charset="0"/>
              </a:rPr>
              <a:t>FK: </a:t>
            </a:r>
            <a:r>
              <a:rPr lang="en-US" sz="1600" dirty="0" err="1">
                <a:latin typeface="Times New Roman" panose="02020603050405020304" pitchFamily="18" charset="0"/>
                <a:cs typeface="Times New Roman" panose="02020603050405020304" pitchFamily="18" charset="0"/>
              </a:rPr>
              <a:t>DiscountID</a:t>
            </a:r>
            <a:r>
              <a:rPr lang="en-US" sz="1600" dirty="0">
                <a:latin typeface="Times New Roman" panose="02020603050405020304" pitchFamily="18" charset="0"/>
                <a:cs typeface="Times New Roman" panose="02020603050405020304" pitchFamily="18" charset="0"/>
              </a:rPr>
              <a:t> refers to Discount – NULL Allowed</a:t>
            </a:r>
          </a:p>
          <a:p>
            <a:pPr>
              <a:spcBef>
                <a:spcPts val="0"/>
              </a:spcBef>
            </a:pPr>
            <a:r>
              <a:rPr lang="en-US" sz="1800" dirty="0">
                <a:latin typeface="Times New Roman" panose="02020603050405020304" pitchFamily="18" charset="0"/>
              </a:rPr>
              <a:t> </a:t>
            </a:r>
          </a:p>
          <a:p>
            <a:pPr>
              <a:spcBef>
                <a:spcPts val="0"/>
              </a:spcBef>
            </a:pPr>
            <a:r>
              <a:rPr lang="en-US" sz="1800" dirty="0">
                <a:solidFill>
                  <a:srgbClr val="C00000"/>
                </a:solidFill>
                <a:latin typeface="Times New Roman" panose="02020603050405020304" pitchFamily="18" charset="0"/>
              </a:rPr>
              <a:t>-Discount (</a:t>
            </a:r>
            <a:r>
              <a:rPr lang="en-US" sz="1800" dirty="0" err="1">
                <a:solidFill>
                  <a:srgbClr val="C00000"/>
                </a:solidFill>
                <a:latin typeface="Times New Roman" panose="02020603050405020304" pitchFamily="18" charset="0"/>
              </a:rPr>
              <a:t>DiscountID</a:t>
            </a:r>
            <a:r>
              <a:rPr lang="en-US" sz="1800" dirty="0">
                <a:solidFill>
                  <a:srgbClr val="C00000"/>
                </a:solidFill>
                <a:latin typeface="Times New Roman" panose="02020603050405020304" pitchFamily="18" charset="0"/>
              </a:rPr>
              <a:t>, Status, Description, Percentage)</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PK: </a:t>
            </a:r>
            <a:r>
              <a:rPr lang="en-US" sz="1600" dirty="0" err="1">
                <a:latin typeface="Times New Roman" panose="02020603050405020304" pitchFamily="18" charset="0"/>
                <a:cs typeface="Times New Roman" panose="02020603050405020304" pitchFamily="18" charset="0"/>
              </a:rPr>
              <a:t>DiscountID</a:t>
            </a:r>
            <a:endParaRPr lang="en-US" sz="16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rPr>
              <a:t> </a:t>
            </a:r>
          </a:p>
          <a:p>
            <a:pPr>
              <a:spcBef>
                <a:spcPts val="0"/>
              </a:spcBef>
            </a:pPr>
            <a:r>
              <a:rPr lang="en-US" sz="1800" dirty="0">
                <a:solidFill>
                  <a:srgbClr val="C00000"/>
                </a:solidFill>
                <a:latin typeface="Times New Roman" panose="02020603050405020304" pitchFamily="18" charset="0"/>
              </a:rPr>
              <a:t>-Payment (</a:t>
            </a:r>
            <a:r>
              <a:rPr lang="en-US" sz="1800" dirty="0" err="1">
                <a:solidFill>
                  <a:srgbClr val="C00000"/>
                </a:solidFill>
                <a:latin typeface="Times New Roman" panose="02020603050405020304" pitchFamily="18" charset="0"/>
              </a:rPr>
              <a:t>TransactionID</a:t>
            </a:r>
            <a:r>
              <a:rPr lang="en-US" sz="1800" dirty="0">
                <a:solidFill>
                  <a:srgbClr val="C00000"/>
                </a:solidFill>
                <a:latin typeface="Times New Roman" panose="02020603050405020304" pitchFamily="18" charset="0"/>
              </a:rPr>
              <a:t>, Date, Time, </a:t>
            </a:r>
            <a:r>
              <a:rPr lang="en-US" sz="1800" dirty="0" err="1">
                <a:solidFill>
                  <a:srgbClr val="C00000"/>
                </a:solidFill>
                <a:latin typeface="Times New Roman" panose="02020603050405020304" pitchFamily="18" charset="0"/>
              </a:rPr>
              <a:t>PaymentStatus</a:t>
            </a:r>
            <a:r>
              <a:rPr lang="en-US" sz="1800" dirty="0">
                <a:solidFill>
                  <a:srgbClr val="C00000"/>
                </a:solidFill>
                <a:latin typeface="Times New Roman" panose="02020603050405020304" pitchFamily="18" charset="0"/>
              </a:rPr>
              <a:t>, Amount, </a:t>
            </a:r>
            <a:r>
              <a:rPr lang="en-US" sz="1800" dirty="0" err="1">
                <a:solidFill>
                  <a:srgbClr val="C00000"/>
                </a:solidFill>
                <a:latin typeface="Times New Roman" panose="02020603050405020304" pitchFamily="18" charset="0"/>
              </a:rPr>
              <a:t>MemberID</a:t>
            </a:r>
            <a:r>
              <a:rPr lang="en-US" sz="1800" dirty="0">
                <a:solidFill>
                  <a:srgbClr val="C00000"/>
                </a:solidFill>
                <a:latin typeface="Times New Roman" panose="02020603050405020304" pitchFamily="18" charset="0"/>
              </a:rPr>
              <a:t>)</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PK: </a:t>
            </a:r>
            <a:r>
              <a:rPr lang="en-US" sz="1600" dirty="0" err="1">
                <a:latin typeface="Times New Roman" panose="02020603050405020304" pitchFamily="18" charset="0"/>
                <a:cs typeface="Times New Roman" panose="02020603050405020304" pitchFamily="18" charset="0"/>
              </a:rPr>
              <a:t>TransactionID</a:t>
            </a:r>
            <a:endParaRPr lang="en-US" sz="1600" dirty="0">
              <a:latin typeface="Times New Roman" panose="02020603050405020304" pitchFamily="18" charset="0"/>
              <a:cs typeface="Times New Roman" panose="02020603050405020304" pitchFamily="18" charset="0"/>
            </a:endParaRPr>
          </a:p>
          <a:p>
            <a:pPr>
              <a:lnSpc>
                <a:spcPct val="80000"/>
              </a:lnSpc>
              <a:spcBef>
                <a:spcPts val="600"/>
              </a:spcBef>
            </a:pPr>
            <a:r>
              <a:rPr lang="en-US" sz="1600" dirty="0">
                <a:latin typeface="Times New Roman" panose="02020603050405020304" pitchFamily="18" charset="0"/>
                <a:cs typeface="Times New Roman" panose="02020603050405020304" pitchFamily="18" charset="0"/>
              </a:rPr>
              <a:t>FK: </a:t>
            </a:r>
            <a:r>
              <a:rPr lang="en-US" sz="1600" dirty="0" err="1">
                <a:latin typeface="Times New Roman" panose="02020603050405020304" pitchFamily="18" charset="0"/>
                <a:cs typeface="Times New Roman" panose="02020603050405020304" pitchFamily="18" charset="0"/>
              </a:rPr>
              <a:t>MemberID</a:t>
            </a:r>
            <a:r>
              <a:rPr lang="en-US" sz="1600" dirty="0">
                <a:latin typeface="Times New Roman" panose="02020603050405020304" pitchFamily="18" charset="0"/>
                <a:cs typeface="Times New Roman" panose="02020603050405020304" pitchFamily="18" charset="0"/>
              </a:rPr>
              <a:t> refers to Member – Not NULL</a:t>
            </a:r>
          </a:p>
          <a:p>
            <a:pPr>
              <a:spcBef>
                <a:spcPts val="0"/>
              </a:spcBef>
            </a:pPr>
            <a:r>
              <a:rPr lang="en-US" sz="1800" dirty="0">
                <a:latin typeface="Times New Roman" panose="02020603050405020304" pitchFamily="18" charset="0"/>
              </a:rPr>
              <a:t> </a:t>
            </a:r>
          </a:p>
          <a:p>
            <a:pPr>
              <a:spcBef>
                <a:spcPts val="0"/>
              </a:spcBef>
            </a:pPr>
            <a:r>
              <a:rPr lang="en-US" sz="1800" dirty="0">
                <a:solidFill>
                  <a:srgbClr val="C00000"/>
                </a:solidFill>
                <a:latin typeface="Times New Roman" panose="02020603050405020304" pitchFamily="18" charset="0"/>
              </a:rPr>
              <a:t>-Incident (</a:t>
            </a:r>
            <a:r>
              <a:rPr lang="en-US" sz="1800" dirty="0" err="1">
                <a:solidFill>
                  <a:srgbClr val="C00000"/>
                </a:solidFill>
                <a:latin typeface="Times New Roman" panose="02020603050405020304" pitchFamily="18" charset="0"/>
              </a:rPr>
              <a:t>IncidentID</a:t>
            </a:r>
            <a:r>
              <a:rPr lang="en-US" sz="1800" dirty="0">
                <a:solidFill>
                  <a:srgbClr val="C00000"/>
                </a:solidFill>
                <a:latin typeface="Times New Roman" panose="02020603050405020304" pitchFamily="18" charset="0"/>
              </a:rPr>
              <a:t>, </a:t>
            </a:r>
            <a:r>
              <a:rPr lang="en-US" sz="1800" dirty="0" err="1">
                <a:solidFill>
                  <a:srgbClr val="C00000"/>
                </a:solidFill>
                <a:latin typeface="Times New Roman" panose="02020603050405020304" pitchFamily="18" charset="0"/>
              </a:rPr>
              <a:t>ResolutionStatus</a:t>
            </a:r>
            <a:r>
              <a:rPr lang="en-US" sz="1800" dirty="0">
                <a:solidFill>
                  <a:srgbClr val="C00000"/>
                </a:solidFill>
                <a:latin typeface="Times New Roman" panose="02020603050405020304" pitchFamily="18" charset="0"/>
              </a:rPr>
              <a:t>, </a:t>
            </a:r>
            <a:r>
              <a:rPr lang="en-US" sz="1800" dirty="0" err="1">
                <a:solidFill>
                  <a:srgbClr val="C00000"/>
                </a:solidFill>
                <a:latin typeface="Times New Roman" panose="02020603050405020304" pitchFamily="18" charset="0"/>
              </a:rPr>
              <a:t>Date_Time</a:t>
            </a:r>
            <a:r>
              <a:rPr lang="en-US" sz="1800" dirty="0">
                <a:solidFill>
                  <a:srgbClr val="C00000"/>
                </a:solidFill>
                <a:latin typeface="Times New Roman" panose="02020603050405020304" pitchFamily="18" charset="0"/>
              </a:rPr>
              <a:t>, Description, </a:t>
            </a:r>
            <a:r>
              <a:rPr lang="en-US" sz="1800" dirty="0" err="1">
                <a:solidFill>
                  <a:srgbClr val="C00000"/>
                </a:solidFill>
                <a:latin typeface="Times New Roman" panose="02020603050405020304" pitchFamily="18" charset="0"/>
              </a:rPr>
              <a:t>MemberID</a:t>
            </a:r>
            <a:r>
              <a:rPr lang="en-US" sz="1800" dirty="0">
                <a:solidFill>
                  <a:srgbClr val="C00000"/>
                </a:solidFill>
                <a:latin typeface="Times New Roman" panose="02020603050405020304" pitchFamily="18" charset="0"/>
              </a:rPr>
              <a:t>)</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PK: </a:t>
            </a:r>
            <a:r>
              <a:rPr lang="en-US" sz="1600" dirty="0" err="1">
                <a:latin typeface="Times New Roman" panose="02020603050405020304" pitchFamily="18" charset="0"/>
                <a:cs typeface="Times New Roman" panose="02020603050405020304" pitchFamily="18" charset="0"/>
              </a:rPr>
              <a:t>IncidentID</a:t>
            </a:r>
            <a:endParaRPr lang="en-US" sz="1600" dirty="0">
              <a:latin typeface="Times New Roman" panose="02020603050405020304" pitchFamily="18" charset="0"/>
              <a:cs typeface="Times New Roman" panose="02020603050405020304" pitchFamily="18" charset="0"/>
            </a:endParaRPr>
          </a:p>
          <a:p>
            <a:pPr>
              <a:lnSpc>
                <a:spcPct val="80000"/>
              </a:lnSpc>
              <a:spcBef>
                <a:spcPts val="600"/>
              </a:spcBef>
            </a:pPr>
            <a:r>
              <a:rPr lang="en-US" sz="1600" dirty="0">
                <a:latin typeface="Times New Roman" panose="02020603050405020304" pitchFamily="18" charset="0"/>
                <a:cs typeface="Times New Roman" panose="02020603050405020304" pitchFamily="18" charset="0"/>
              </a:rPr>
              <a:t>FK: </a:t>
            </a:r>
            <a:r>
              <a:rPr lang="en-US" sz="1600" dirty="0" err="1">
                <a:latin typeface="Times New Roman" panose="02020603050405020304" pitchFamily="18" charset="0"/>
                <a:cs typeface="Times New Roman" panose="02020603050405020304" pitchFamily="18" charset="0"/>
              </a:rPr>
              <a:t>MemberID</a:t>
            </a:r>
            <a:r>
              <a:rPr lang="en-US" sz="1600" dirty="0">
                <a:latin typeface="Times New Roman" panose="02020603050405020304" pitchFamily="18" charset="0"/>
                <a:cs typeface="Times New Roman" panose="02020603050405020304" pitchFamily="18" charset="0"/>
              </a:rPr>
              <a:t> refers to Member – NULL Allowed</a:t>
            </a:r>
          </a:p>
          <a:p>
            <a:pPr>
              <a:spcBef>
                <a:spcPts val="0"/>
              </a:spcBef>
            </a:pPr>
            <a:r>
              <a:rPr lang="en-US" sz="1800" dirty="0">
                <a:latin typeface="Times New Roman" panose="02020603050405020304" pitchFamily="18" charset="0"/>
              </a:rPr>
              <a:t> </a:t>
            </a:r>
          </a:p>
          <a:p>
            <a:pPr>
              <a:spcBef>
                <a:spcPts val="0"/>
              </a:spcBef>
            </a:pPr>
            <a:r>
              <a:rPr lang="en-US" sz="1800" dirty="0">
                <a:latin typeface="Times New Roman" panose="02020603050405020304" pitchFamily="18" charset="0"/>
              </a:rPr>
              <a:t> </a:t>
            </a:r>
            <a:r>
              <a:rPr lang="en-US" sz="1800" dirty="0">
                <a:solidFill>
                  <a:srgbClr val="C00000"/>
                </a:solidFill>
                <a:latin typeface="Times New Roman" panose="02020603050405020304" pitchFamily="18" charset="0"/>
              </a:rPr>
              <a:t>-Inspect (</a:t>
            </a:r>
            <a:r>
              <a:rPr lang="en-US" sz="1800" dirty="0" err="1">
                <a:solidFill>
                  <a:srgbClr val="C00000"/>
                </a:solidFill>
                <a:latin typeface="Times New Roman" panose="02020603050405020304" pitchFamily="18" charset="0"/>
              </a:rPr>
              <a:t>IncidentID</a:t>
            </a:r>
            <a:r>
              <a:rPr lang="en-US" sz="1800" dirty="0">
                <a:solidFill>
                  <a:srgbClr val="C00000"/>
                </a:solidFill>
                <a:latin typeface="Times New Roman" panose="02020603050405020304" pitchFamily="18" charset="0"/>
              </a:rPr>
              <a:t>, </a:t>
            </a:r>
            <a:r>
              <a:rPr lang="en-US" sz="1800" dirty="0" err="1">
                <a:solidFill>
                  <a:srgbClr val="C00000"/>
                </a:solidFill>
                <a:latin typeface="Times New Roman" panose="02020603050405020304" pitchFamily="18" charset="0"/>
              </a:rPr>
              <a:t>AdminID</a:t>
            </a:r>
            <a:r>
              <a:rPr lang="en-US" sz="1800" dirty="0">
                <a:solidFill>
                  <a:srgbClr val="C00000"/>
                </a:solidFill>
                <a:latin typeface="Times New Roman" panose="02020603050405020304" pitchFamily="18" charset="0"/>
              </a:rPr>
              <a:t>)</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FK: </a:t>
            </a:r>
            <a:r>
              <a:rPr lang="en-US" sz="1600" dirty="0" err="1">
                <a:latin typeface="Times New Roman" panose="02020603050405020304" pitchFamily="18" charset="0"/>
                <a:cs typeface="Times New Roman" panose="02020603050405020304" pitchFamily="18" charset="0"/>
              </a:rPr>
              <a:t>IncidentID</a:t>
            </a:r>
            <a:r>
              <a:rPr lang="en-US" sz="1600" dirty="0">
                <a:latin typeface="Times New Roman" panose="02020603050405020304" pitchFamily="18" charset="0"/>
                <a:cs typeface="Times New Roman" panose="02020603050405020304" pitchFamily="18" charset="0"/>
              </a:rPr>
              <a:t> refers to Incident – Not NULL</a:t>
            </a:r>
          </a:p>
          <a:p>
            <a:pPr>
              <a:lnSpc>
                <a:spcPct val="80000"/>
              </a:lnSpc>
              <a:spcBef>
                <a:spcPts val="600"/>
              </a:spcBef>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AdminID</a:t>
            </a:r>
            <a:r>
              <a:rPr lang="en-US" sz="1600" dirty="0">
                <a:latin typeface="Times New Roman" panose="02020603050405020304" pitchFamily="18" charset="0"/>
                <a:cs typeface="Times New Roman" panose="02020603050405020304" pitchFamily="18" charset="0"/>
              </a:rPr>
              <a:t> refers to Admin – Not NULL</a:t>
            </a:r>
          </a:p>
          <a:p>
            <a:pPr>
              <a:spcBef>
                <a:spcPts val="0"/>
              </a:spcBef>
            </a:pPr>
            <a:endParaRPr lang="en-US" sz="1800" dirty="0">
              <a:latin typeface="Times New Roman" panose="02020603050405020304" pitchFamily="18" charset="0"/>
            </a:endParaRPr>
          </a:p>
          <a:p>
            <a:endParaRPr lang="en-US" dirty="0"/>
          </a:p>
        </p:txBody>
      </p:sp>
      <p:sp>
        <p:nvSpPr>
          <p:cNvPr id="12" name="Text Placeholder 11">
            <a:extLst>
              <a:ext uri="{FF2B5EF4-FFF2-40B4-BE49-F238E27FC236}">
                <a16:creationId xmlns:a16="http://schemas.microsoft.com/office/drawing/2014/main" id="{1BBEE749-22AB-7E02-90F6-640B83F38032}"/>
              </a:ext>
            </a:extLst>
          </p:cNvPr>
          <p:cNvSpPr>
            <a:spLocks noGrp="1"/>
          </p:cNvSpPr>
          <p:nvPr>
            <p:ph type="body" sz="half" idx="2"/>
          </p:nvPr>
        </p:nvSpPr>
        <p:spPr>
          <a:xfrm>
            <a:off x="105508" y="688464"/>
            <a:ext cx="6096000" cy="6192982"/>
          </a:xfrm>
        </p:spPr>
        <p:txBody>
          <a:bodyPr>
            <a:normAutofit/>
          </a:bodyPr>
          <a:lstStyle/>
          <a:p>
            <a:pPr marR="0">
              <a:lnSpc>
                <a:spcPct val="70000"/>
              </a:lnSpc>
              <a:spcBef>
                <a:spcPts val="0"/>
              </a:spcBef>
              <a:spcAft>
                <a:spcPts val="0"/>
              </a:spcAft>
            </a:pPr>
            <a:r>
              <a:rPr lang="en-US" sz="15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Admin (</a:t>
            </a:r>
            <a:r>
              <a:rPr lang="en-US" sz="1500" dirty="0" err="1">
                <a:solidFill>
                  <a:srgbClr val="C00000"/>
                </a:solidFill>
                <a:latin typeface="Times New Roman" panose="02020603050405020304" pitchFamily="18" charset="0"/>
                <a:cs typeface="Times New Roman" panose="02020603050405020304" pitchFamily="18" charset="0"/>
              </a:rPr>
              <a:t>AdminID</a:t>
            </a:r>
            <a:r>
              <a:rPr lang="en-US" sz="1500" dirty="0">
                <a:solidFill>
                  <a:srgbClr val="C00000"/>
                </a:solidFill>
                <a:latin typeface="Times New Roman" panose="02020603050405020304" pitchFamily="18" charset="0"/>
                <a:cs typeface="Times New Roman" panose="02020603050405020304" pitchFamily="18" charset="0"/>
              </a:rPr>
              <a:t>, Name, Address, Email, </a:t>
            </a:r>
            <a:r>
              <a:rPr lang="en-US" sz="1500" dirty="0" err="1">
                <a:solidFill>
                  <a:srgbClr val="C00000"/>
                </a:solidFill>
                <a:latin typeface="Times New Roman" panose="02020603050405020304" pitchFamily="18" charset="0"/>
                <a:cs typeface="Times New Roman" panose="02020603050405020304" pitchFamily="18" charset="0"/>
              </a:rPr>
              <a:t>PhoneNo</a:t>
            </a:r>
            <a:r>
              <a:rPr lang="en-US" sz="1500" dirty="0">
                <a:solidFill>
                  <a:srgbClr val="C00000"/>
                </a:solidFill>
                <a:latin typeface="Times New Roman" panose="02020603050405020304" pitchFamily="18" charset="0"/>
                <a:cs typeface="Times New Roman" panose="02020603050405020304" pitchFamily="18" charset="0"/>
              </a:rPr>
              <a:t>, Username)</a:t>
            </a:r>
          </a:p>
          <a:p>
            <a:pPr marR="0">
              <a:lnSpc>
                <a:spcPct val="70000"/>
              </a:lnSpc>
              <a:spcBef>
                <a:spcPts val="600"/>
              </a:spcBef>
              <a:spcAft>
                <a:spcPts val="0"/>
              </a:spcAft>
            </a:pPr>
            <a:r>
              <a:rPr lang="en-US" sz="1400" dirty="0">
                <a:latin typeface="Times New Roman" panose="02020603050405020304" pitchFamily="18" charset="0"/>
                <a:cs typeface="Times New Roman" panose="02020603050405020304" pitchFamily="18" charset="0"/>
              </a:rPr>
              <a:t>PK: </a:t>
            </a:r>
            <a:r>
              <a:rPr lang="en-US" sz="1400" dirty="0" err="1">
                <a:latin typeface="Times New Roman" panose="02020603050405020304" pitchFamily="18" charset="0"/>
                <a:cs typeface="Times New Roman" panose="02020603050405020304" pitchFamily="18" charset="0"/>
              </a:rPr>
              <a:t>AdminID</a:t>
            </a:r>
            <a:endParaRPr lang="en-US" sz="1400" dirty="0">
              <a:latin typeface="Times New Roman" panose="02020603050405020304" pitchFamily="18" charset="0"/>
              <a:cs typeface="Times New Roman" panose="02020603050405020304" pitchFamily="18" charset="0"/>
            </a:endParaRPr>
          </a:p>
          <a:p>
            <a:pPr marR="0">
              <a:lnSpc>
                <a:spcPct val="70000"/>
              </a:lnSpc>
              <a:spcBef>
                <a:spcPts val="600"/>
              </a:spcBef>
              <a:spcAft>
                <a:spcPts val="0"/>
              </a:spcAft>
            </a:pPr>
            <a:r>
              <a:rPr lang="en-US" sz="1400" dirty="0">
                <a:latin typeface="Times New Roman" panose="02020603050405020304" pitchFamily="18" charset="0"/>
                <a:cs typeface="Times New Roman" panose="02020603050405020304" pitchFamily="18" charset="0"/>
              </a:rPr>
              <a:t>FK: Username refers to Login – Not NULL</a:t>
            </a:r>
          </a:p>
          <a:p>
            <a:pPr marR="0">
              <a:lnSpc>
                <a:spcPct val="70000"/>
              </a:lnSpc>
              <a:spcBef>
                <a:spcPts val="0"/>
              </a:spcBef>
              <a:spcAft>
                <a:spcPts val="0"/>
              </a:spcAft>
            </a:pPr>
            <a:r>
              <a:rPr lang="en-US" sz="1700" dirty="0">
                <a:latin typeface="Times New Roman" panose="02020603050405020304" pitchFamily="18" charset="0"/>
                <a:cs typeface="Times New Roman" panose="02020603050405020304" pitchFamily="18" charset="0"/>
              </a:rPr>
              <a:t> </a:t>
            </a:r>
          </a:p>
          <a:p>
            <a:pPr marR="0">
              <a:lnSpc>
                <a:spcPct val="70000"/>
              </a:lnSpc>
              <a:spcBef>
                <a:spcPts val="0"/>
              </a:spcBef>
              <a:spcAft>
                <a:spcPts val="0"/>
              </a:spcAft>
            </a:pP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ParkingLot</a:t>
            </a:r>
            <a:r>
              <a:rPr lang="en-US" sz="1500" dirty="0">
                <a:solidFill>
                  <a:srgbClr val="C00000"/>
                </a:solidFill>
                <a:latin typeface="Times New Roman" panose="02020603050405020304" pitchFamily="18" charset="0"/>
                <a:cs typeface="Times New Roman" panose="02020603050405020304" pitchFamily="18" charset="0"/>
              </a:rPr>
              <a:t> (</a:t>
            </a:r>
            <a:r>
              <a:rPr lang="en-US" sz="1500" dirty="0" err="1">
                <a:solidFill>
                  <a:srgbClr val="C00000"/>
                </a:solidFill>
                <a:latin typeface="Times New Roman" panose="02020603050405020304" pitchFamily="18" charset="0"/>
                <a:cs typeface="Times New Roman" panose="02020603050405020304" pitchFamily="18" charset="0"/>
              </a:rPr>
              <a:t>LotID</a:t>
            </a:r>
            <a:r>
              <a:rPr lang="en-US" sz="1500" dirty="0">
                <a:solidFill>
                  <a:srgbClr val="C00000"/>
                </a:solidFill>
                <a:latin typeface="Times New Roman" panose="02020603050405020304" pitchFamily="18" charset="0"/>
                <a:cs typeface="Times New Roman" panose="02020603050405020304" pitchFamily="18" charset="0"/>
              </a:rPr>
              <a:t>, Name, Location, Capacity)</a:t>
            </a:r>
          </a:p>
          <a:p>
            <a:pPr>
              <a:lnSpc>
                <a:spcPct val="70000"/>
              </a:lnSpc>
              <a:spcBef>
                <a:spcPts val="600"/>
              </a:spcBef>
            </a:pPr>
            <a:r>
              <a:rPr lang="en-US" sz="1400" dirty="0">
                <a:latin typeface="Times New Roman" panose="02020603050405020304" pitchFamily="18" charset="0"/>
                <a:cs typeface="Times New Roman" panose="02020603050405020304" pitchFamily="18" charset="0"/>
              </a:rPr>
              <a:t>PK: </a:t>
            </a:r>
            <a:r>
              <a:rPr lang="en-US" sz="1400" dirty="0" err="1">
                <a:latin typeface="Times New Roman" panose="02020603050405020304" pitchFamily="18" charset="0"/>
                <a:cs typeface="Times New Roman" panose="02020603050405020304" pitchFamily="18" charset="0"/>
              </a:rPr>
              <a:t>LotID</a:t>
            </a:r>
            <a:endParaRPr lang="en-US" sz="1400" dirty="0">
              <a:latin typeface="Times New Roman" panose="02020603050405020304" pitchFamily="18" charset="0"/>
              <a:cs typeface="Times New Roman" panose="02020603050405020304" pitchFamily="18" charset="0"/>
            </a:endParaRPr>
          </a:p>
          <a:p>
            <a:pPr marR="0">
              <a:lnSpc>
                <a:spcPct val="70000"/>
              </a:lnSpc>
              <a:spcBef>
                <a:spcPts val="0"/>
              </a:spcBef>
              <a:spcAft>
                <a:spcPts val="0"/>
              </a:spcAft>
            </a:pPr>
            <a:r>
              <a:rPr lang="en-US" sz="1700" dirty="0">
                <a:latin typeface="Times New Roman" panose="02020603050405020304" pitchFamily="18" charset="0"/>
                <a:cs typeface="Times New Roman" panose="02020603050405020304" pitchFamily="18" charset="0"/>
              </a:rPr>
              <a:t> </a:t>
            </a:r>
          </a:p>
          <a:p>
            <a:pPr>
              <a:lnSpc>
                <a:spcPct val="70000"/>
              </a:lnSpc>
              <a:spcBef>
                <a:spcPts val="0"/>
              </a:spcBef>
            </a:pPr>
            <a:r>
              <a:rPr lang="en-US" sz="1500" dirty="0">
                <a:solidFill>
                  <a:srgbClr val="C00000"/>
                </a:solidFill>
                <a:latin typeface="Times New Roman" panose="02020603050405020304" pitchFamily="18" charset="0"/>
                <a:cs typeface="Times New Roman" panose="02020603050405020304" pitchFamily="18" charset="0"/>
              </a:rPr>
              <a:t>-Manage (</a:t>
            </a:r>
            <a:r>
              <a:rPr lang="en-US" sz="1500" dirty="0" err="1">
                <a:solidFill>
                  <a:srgbClr val="C00000"/>
                </a:solidFill>
                <a:latin typeface="Times New Roman" panose="02020603050405020304" pitchFamily="18" charset="0"/>
                <a:cs typeface="Times New Roman" panose="02020603050405020304" pitchFamily="18" charset="0"/>
              </a:rPr>
              <a:t>AdminID</a:t>
            </a:r>
            <a:r>
              <a:rPr lang="en-US" sz="1500" dirty="0">
                <a:solidFill>
                  <a:srgbClr val="C00000"/>
                </a:solidFill>
                <a:latin typeface="Times New Roman" panose="02020603050405020304" pitchFamily="18" charset="0"/>
                <a:cs typeface="Times New Roman" panose="02020603050405020304" pitchFamily="18" charset="0"/>
              </a:rPr>
              <a:t>, </a:t>
            </a:r>
            <a:r>
              <a:rPr lang="en-US" sz="1500" dirty="0" err="1">
                <a:solidFill>
                  <a:srgbClr val="C00000"/>
                </a:solidFill>
                <a:latin typeface="Times New Roman" panose="02020603050405020304" pitchFamily="18" charset="0"/>
                <a:cs typeface="Times New Roman" panose="02020603050405020304" pitchFamily="18" charset="0"/>
              </a:rPr>
              <a:t>LotID</a:t>
            </a:r>
            <a:r>
              <a:rPr lang="en-US" sz="1500" dirty="0">
                <a:solidFill>
                  <a:srgbClr val="C00000"/>
                </a:solidFill>
                <a:latin typeface="Times New Roman" panose="02020603050405020304" pitchFamily="18" charset="0"/>
                <a:cs typeface="Times New Roman" panose="02020603050405020304" pitchFamily="18" charset="0"/>
              </a:rPr>
              <a:t>)</a:t>
            </a:r>
          </a:p>
          <a:p>
            <a:pPr marR="0">
              <a:lnSpc>
                <a:spcPct val="70000"/>
              </a:lnSpc>
              <a:spcBef>
                <a:spcPts val="600"/>
              </a:spcBef>
              <a:spcAft>
                <a:spcPts val="0"/>
              </a:spcAft>
            </a:pPr>
            <a:r>
              <a:rPr lang="en-US" sz="1400" dirty="0">
                <a:latin typeface="Times New Roman" panose="02020603050405020304" pitchFamily="18" charset="0"/>
                <a:cs typeface="Times New Roman" panose="02020603050405020304" pitchFamily="18" charset="0"/>
              </a:rPr>
              <a:t>FK: </a:t>
            </a:r>
            <a:r>
              <a:rPr lang="en-US" sz="1400" dirty="0" err="1">
                <a:latin typeface="Times New Roman" panose="02020603050405020304" pitchFamily="18" charset="0"/>
                <a:cs typeface="Times New Roman" panose="02020603050405020304" pitchFamily="18" charset="0"/>
              </a:rPr>
              <a:t>AdminID</a:t>
            </a:r>
            <a:r>
              <a:rPr lang="en-US" sz="1400" dirty="0">
                <a:latin typeface="Times New Roman" panose="02020603050405020304" pitchFamily="18" charset="0"/>
                <a:cs typeface="Times New Roman" panose="02020603050405020304" pitchFamily="18" charset="0"/>
              </a:rPr>
              <a:t> refers to Admin – Not NULL</a:t>
            </a:r>
          </a:p>
          <a:p>
            <a:pPr marR="0">
              <a:lnSpc>
                <a:spcPct val="70000"/>
              </a:lnSpc>
              <a:spcBef>
                <a:spcPts val="600"/>
              </a:spcBef>
              <a:spcAft>
                <a:spcPts val="0"/>
              </a:spcAft>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LotID</a:t>
            </a:r>
            <a:r>
              <a:rPr lang="en-US" sz="1400" dirty="0">
                <a:latin typeface="Times New Roman" panose="02020603050405020304" pitchFamily="18" charset="0"/>
                <a:cs typeface="Times New Roman" panose="02020603050405020304" pitchFamily="18" charset="0"/>
              </a:rPr>
              <a:t> refers to </a:t>
            </a:r>
            <a:r>
              <a:rPr lang="en-US" sz="1400" dirty="0" err="1">
                <a:latin typeface="Times New Roman" panose="02020603050405020304" pitchFamily="18" charset="0"/>
                <a:cs typeface="Times New Roman" panose="02020603050405020304" pitchFamily="18" charset="0"/>
              </a:rPr>
              <a:t>ParkingLot</a:t>
            </a:r>
            <a:r>
              <a:rPr lang="en-US" sz="1400" dirty="0">
                <a:latin typeface="Times New Roman" panose="02020603050405020304" pitchFamily="18" charset="0"/>
                <a:cs typeface="Times New Roman" panose="02020603050405020304" pitchFamily="18" charset="0"/>
              </a:rPr>
              <a:t> – Not NULL</a:t>
            </a:r>
          </a:p>
          <a:p>
            <a:pPr marR="0">
              <a:lnSpc>
                <a:spcPct val="70000"/>
              </a:lnSpc>
              <a:spcBef>
                <a:spcPts val="0"/>
              </a:spcBef>
              <a:spcAft>
                <a:spcPts val="0"/>
              </a:spcAft>
            </a:pPr>
            <a:r>
              <a:rPr lang="en-US" sz="1700" dirty="0">
                <a:latin typeface="Times New Roman" panose="02020603050405020304" pitchFamily="18" charset="0"/>
                <a:cs typeface="Times New Roman" panose="02020603050405020304" pitchFamily="18" charset="0"/>
              </a:rPr>
              <a:t>       </a:t>
            </a:r>
          </a:p>
          <a:p>
            <a:pPr marR="0">
              <a:lnSpc>
                <a:spcPct val="70000"/>
              </a:lnSpc>
              <a:spcBef>
                <a:spcPts val="0"/>
              </a:spcBef>
              <a:spcAft>
                <a:spcPts val="0"/>
              </a:spcAft>
            </a:pPr>
            <a:r>
              <a:rPr lang="en-US" sz="1500" dirty="0">
                <a:solidFill>
                  <a:srgbClr val="C00000"/>
                </a:solidFill>
                <a:latin typeface="Times New Roman" panose="02020603050405020304" pitchFamily="18" charset="0"/>
                <a:cs typeface="Times New Roman" panose="02020603050405020304" pitchFamily="18" charset="0"/>
              </a:rPr>
              <a:t>-Includes (</a:t>
            </a:r>
            <a:r>
              <a:rPr lang="en-US" sz="1500" dirty="0" err="1">
                <a:solidFill>
                  <a:srgbClr val="C00000"/>
                </a:solidFill>
                <a:latin typeface="Times New Roman" panose="02020603050405020304" pitchFamily="18" charset="0"/>
                <a:cs typeface="Times New Roman" panose="02020603050405020304" pitchFamily="18" charset="0"/>
              </a:rPr>
              <a:t>SlotID</a:t>
            </a:r>
            <a:r>
              <a:rPr lang="en-US" sz="1500" dirty="0">
                <a:solidFill>
                  <a:srgbClr val="C00000"/>
                </a:solidFill>
                <a:latin typeface="Times New Roman" panose="02020603050405020304" pitchFamily="18" charset="0"/>
                <a:cs typeface="Times New Roman" panose="02020603050405020304" pitchFamily="18" charset="0"/>
              </a:rPr>
              <a:t>, </a:t>
            </a:r>
            <a:r>
              <a:rPr lang="en-US" sz="1500" dirty="0" err="1">
                <a:solidFill>
                  <a:srgbClr val="C00000"/>
                </a:solidFill>
                <a:latin typeface="Times New Roman" panose="02020603050405020304" pitchFamily="18" charset="0"/>
                <a:cs typeface="Times New Roman" panose="02020603050405020304" pitchFamily="18" charset="0"/>
              </a:rPr>
              <a:t>LotID</a:t>
            </a:r>
            <a:r>
              <a:rPr lang="en-US" sz="1500" dirty="0">
                <a:solidFill>
                  <a:srgbClr val="C00000"/>
                </a:solidFill>
                <a:latin typeface="Times New Roman" panose="02020603050405020304" pitchFamily="18" charset="0"/>
                <a:cs typeface="Times New Roman" panose="02020603050405020304" pitchFamily="18" charset="0"/>
              </a:rPr>
              <a:t>)</a:t>
            </a:r>
          </a:p>
          <a:p>
            <a:pPr>
              <a:lnSpc>
                <a:spcPct val="70000"/>
              </a:lnSpc>
              <a:spcBef>
                <a:spcPts val="600"/>
              </a:spcBef>
            </a:pPr>
            <a:r>
              <a:rPr lang="en-US" sz="1400" dirty="0">
                <a:latin typeface="Times New Roman" panose="02020603050405020304" pitchFamily="18" charset="0"/>
                <a:cs typeface="Times New Roman" panose="02020603050405020304" pitchFamily="18" charset="0"/>
              </a:rPr>
              <a:t>FK: </a:t>
            </a:r>
            <a:r>
              <a:rPr lang="en-US" sz="1400" dirty="0" err="1">
                <a:latin typeface="Times New Roman" panose="02020603050405020304" pitchFamily="18" charset="0"/>
                <a:cs typeface="Times New Roman" panose="02020603050405020304" pitchFamily="18" charset="0"/>
              </a:rPr>
              <a:t>SlotID</a:t>
            </a:r>
            <a:r>
              <a:rPr lang="en-US" sz="1400" dirty="0">
                <a:latin typeface="Times New Roman" panose="02020603050405020304" pitchFamily="18" charset="0"/>
                <a:cs typeface="Times New Roman" panose="02020603050405020304" pitchFamily="18" charset="0"/>
              </a:rPr>
              <a:t> refers to </a:t>
            </a:r>
            <a:r>
              <a:rPr lang="en-US" sz="1400" dirty="0" err="1">
                <a:latin typeface="Times New Roman" panose="02020603050405020304" pitchFamily="18" charset="0"/>
                <a:cs typeface="Times New Roman" panose="02020603050405020304" pitchFamily="18" charset="0"/>
              </a:rPr>
              <a:t>ParkingSlot</a:t>
            </a:r>
            <a:r>
              <a:rPr lang="en-US" sz="1400" dirty="0">
                <a:latin typeface="Times New Roman" panose="02020603050405020304" pitchFamily="18" charset="0"/>
                <a:cs typeface="Times New Roman" panose="02020603050405020304" pitchFamily="18" charset="0"/>
              </a:rPr>
              <a:t> – Not NULL</a:t>
            </a:r>
          </a:p>
          <a:p>
            <a:pPr>
              <a:lnSpc>
                <a:spcPct val="70000"/>
              </a:lnSpc>
              <a:spcBef>
                <a:spcPts val="600"/>
              </a:spcBef>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LotID</a:t>
            </a:r>
            <a:r>
              <a:rPr lang="en-US" sz="1400" dirty="0">
                <a:latin typeface="Times New Roman" panose="02020603050405020304" pitchFamily="18" charset="0"/>
                <a:cs typeface="Times New Roman" panose="02020603050405020304" pitchFamily="18" charset="0"/>
              </a:rPr>
              <a:t> refers to </a:t>
            </a:r>
            <a:r>
              <a:rPr lang="en-US" sz="1400" dirty="0" err="1">
                <a:latin typeface="Times New Roman" panose="02020603050405020304" pitchFamily="18" charset="0"/>
                <a:cs typeface="Times New Roman" panose="02020603050405020304" pitchFamily="18" charset="0"/>
              </a:rPr>
              <a:t>ParkingLot</a:t>
            </a:r>
            <a:r>
              <a:rPr lang="en-US" sz="1400" dirty="0">
                <a:latin typeface="Times New Roman" panose="02020603050405020304" pitchFamily="18" charset="0"/>
                <a:cs typeface="Times New Roman" panose="02020603050405020304" pitchFamily="18" charset="0"/>
              </a:rPr>
              <a:t> – Not NULL</a:t>
            </a:r>
          </a:p>
          <a:p>
            <a:pPr marR="0">
              <a:lnSpc>
                <a:spcPct val="70000"/>
              </a:lnSpc>
              <a:spcBef>
                <a:spcPts val="0"/>
              </a:spcBef>
              <a:spcAft>
                <a:spcPts val="0"/>
              </a:spcAft>
            </a:pPr>
            <a:r>
              <a:rPr lang="en-US" sz="1700" dirty="0">
                <a:latin typeface="Times New Roman" panose="02020603050405020304" pitchFamily="18" charset="0"/>
                <a:cs typeface="Times New Roman" panose="02020603050405020304" pitchFamily="18" charset="0"/>
              </a:rPr>
              <a:t> </a:t>
            </a:r>
          </a:p>
          <a:p>
            <a:pPr>
              <a:lnSpc>
                <a:spcPct val="70000"/>
              </a:lnSpc>
              <a:spcBef>
                <a:spcPts val="0"/>
              </a:spcBef>
            </a:pP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ParkingSlot</a:t>
            </a:r>
            <a:r>
              <a:rPr lang="en-US" sz="1500" dirty="0">
                <a:solidFill>
                  <a:srgbClr val="C00000"/>
                </a:solidFill>
                <a:latin typeface="Times New Roman" panose="02020603050405020304" pitchFamily="18" charset="0"/>
                <a:cs typeface="Times New Roman" panose="02020603050405020304" pitchFamily="18" charset="0"/>
              </a:rPr>
              <a:t> (</a:t>
            </a:r>
            <a:r>
              <a:rPr lang="en-US" sz="1500" dirty="0" err="1">
                <a:solidFill>
                  <a:srgbClr val="C00000"/>
                </a:solidFill>
                <a:latin typeface="Times New Roman" panose="02020603050405020304" pitchFamily="18" charset="0"/>
                <a:cs typeface="Times New Roman" panose="02020603050405020304" pitchFamily="18" charset="0"/>
              </a:rPr>
              <a:t>SlotID</a:t>
            </a:r>
            <a:r>
              <a:rPr lang="en-US" sz="1500" dirty="0">
                <a:solidFill>
                  <a:srgbClr val="C00000"/>
                </a:solidFill>
                <a:latin typeface="Times New Roman" panose="02020603050405020304" pitchFamily="18" charset="0"/>
                <a:cs typeface="Times New Roman" panose="02020603050405020304" pitchFamily="18" charset="0"/>
              </a:rPr>
              <a:t>, Status, Price, Type)</a:t>
            </a:r>
          </a:p>
          <a:p>
            <a:pPr marR="0">
              <a:lnSpc>
                <a:spcPct val="70000"/>
              </a:lnSpc>
              <a:spcBef>
                <a:spcPts val="600"/>
              </a:spcBef>
              <a:spcAft>
                <a:spcPts val="0"/>
              </a:spcAft>
            </a:pPr>
            <a:r>
              <a:rPr lang="en-US" sz="1400" dirty="0">
                <a:latin typeface="Times New Roman" panose="02020603050405020304" pitchFamily="18" charset="0"/>
                <a:cs typeface="Times New Roman" panose="02020603050405020304" pitchFamily="18" charset="0"/>
              </a:rPr>
              <a:t>PK: </a:t>
            </a:r>
            <a:r>
              <a:rPr lang="en-US" sz="1400" dirty="0" err="1">
                <a:latin typeface="Times New Roman" panose="02020603050405020304" pitchFamily="18" charset="0"/>
                <a:cs typeface="Times New Roman" panose="02020603050405020304" pitchFamily="18" charset="0"/>
              </a:rPr>
              <a:t>SlotID</a:t>
            </a:r>
            <a:endParaRPr lang="en-US" sz="1400" dirty="0">
              <a:latin typeface="Times New Roman" panose="02020603050405020304" pitchFamily="18" charset="0"/>
              <a:cs typeface="Times New Roman" panose="02020603050405020304" pitchFamily="18" charset="0"/>
            </a:endParaRPr>
          </a:p>
          <a:p>
            <a:pPr marR="0">
              <a:lnSpc>
                <a:spcPct val="70000"/>
              </a:lnSpc>
              <a:spcBef>
                <a:spcPts val="0"/>
              </a:spcBef>
              <a:spcAft>
                <a:spcPts val="0"/>
              </a:spcAft>
            </a:pPr>
            <a:r>
              <a:rPr lang="en-US" sz="1700" dirty="0">
                <a:latin typeface="Times New Roman" panose="02020603050405020304" pitchFamily="18" charset="0"/>
                <a:cs typeface="Times New Roman" panose="02020603050405020304" pitchFamily="18" charset="0"/>
              </a:rPr>
              <a:t> </a:t>
            </a:r>
          </a:p>
          <a:p>
            <a:pPr marR="0">
              <a:lnSpc>
                <a:spcPct val="70000"/>
              </a:lnSpc>
              <a:spcBef>
                <a:spcPts val="0"/>
              </a:spcBef>
              <a:spcAft>
                <a:spcPts val="0"/>
              </a:spcAft>
            </a:pPr>
            <a:r>
              <a:rPr lang="en-US" sz="1500" dirty="0">
                <a:solidFill>
                  <a:srgbClr val="C00000"/>
                </a:solidFill>
                <a:latin typeface="Times New Roman" panose="02020603050405020304" pitchFamily="18" charset="0"/>
                <a:cs typeface="Times New Roman" panose="02020603050405020304" pitchFamily="18" charset="0"/>
              </a:rPr>
              <a:t>-Booking (</a:t>
            </a:r>
            <a:r>
              <a:rPr lang="en-US" sz="1500" dirty="0" err="1">
                <a:solidFill>
                  <a:srgbClr val="C00000"/>
                </a:solidFill>
                <a:latin typeface="Times New Roman" panose="02020603050405020304" pitchFamily="18" charset="0"/>
                <a:cs typeface="Times New Roman" panose="02020603050405020304" pitchFamily="18" charset="0"/>
              </a:rPr>
              <a:t>BookingID</a:t>
            </a:r>
            <a:r>
              <a:rPr lang="en-US" sz="1500" dirty="0">
                <a:solidFill>
                  <a:srgbClr val="C00000"/>
                </a:solidFill>
                <a:latin typeface="Times New Roman" panose="02020603050405020304" pitchFamily="18" charset="0"/>
                <a:cs typeface="Times New Roman" panose="02020603050405020304" pitchFamily="18" charset="0"/>
              </a:rPr>
              <a:t>, Date, </a:t>
            </a:r>
            <a:r>
              <a:rPr lang="en-US" sz="1500" dirty="0" err="1">
                <a:solidFill>
                  <a:srgbClr val="C00000"/>
                </a:solidFill>
                <a:latin typeface="Times New Roman" panose="02020603050405020304" pitchFamily="18" charset="0"/>
                <a:cs typeface="Times New Roman" panose="02020603050405020304" pitchFamily="18" charset="0"/>
              </a:rPr>
              <a:t>StartTime</a:t>
            </a:r>
            <a:r>
              <a:rPr lang="en-US" sz="1500" dirty="0">
                <a:solidFill>
                  <a:srgbClr val="C00000"/>
                </a:solidFill>
                <a:latin typeface="Times New Roman" panose="02020603050405020304" pitchFamily="18" charset="0"/>
                <a:cs typeface="Times New Roman" panose="02020603050405020304" pitchFamily="18" charset="0"/>
              </a:rPr>
              <a:t>, </a:t>
            </a:r>
            <a:r>
              <a:rPr lang="en-US" sz="1500" dirty="0" err="1">
                <a:solidFill>
                  <a:srgbClr val="C00000"/>
                </a:solidFill>
                <a:latin typeface="Times New Roman" panose="02020603050405020304" pitchFamily="18" charset="0"/>
                <a:cs typeface="Times New Roman" panose="02020603050405020304" pitchFamily="18" charset="0"/>
              </a:rPr>
              <a:t>EndTime</a:t>
            </a:r>
            <a:r>
              <a:rPr lang="en-US" sz="1500" dirty="0">
                <a:solidFill>
                  <a:srgbClr val="C00000"/>
                </a:solidFill>
                <a:latin typeface="Times New Roman" panose="02020603050405020304" pitchFamily="18" charset="0"/>
                <a:cs typeface="Times New Roman" panose="02020603050405020304" pitchFamily="18" charset="0"/>
              </a:rPr>
              <a:t>, Status, </a:t>
            </a:r>
            <a:r>
              <a:rPr lang="en-US" sz="1500" dirty="0" err="1">
                <a:solidFill>
                  <a:srgbClr val="C00000"/>
                </a:solidFill>
                <a:latin typeface="Times New Roman" panose="02020603050405020304" pitchFamily="18" charset="0"/>
                <a:cs typeface="Times New Roman" panose="02020603050405020304" pitchFamily="18" charset="0"/>
              </a:rPr>
              <a:t>TransactionID</a:t>
            </a:r>
            <a:r>
              <a:rPr lang="en-US" sz="1500" dirty="0">
                <a:solidFill>
                  <a:srgbClr val="C00000"/>
                </a:solidFill>
                <a:latin typeface="Times New Roman" panose="02020603050405020304" pitchFamily="18" charset="0"/>
                <a:cs typeface="Times New Roman" panose="02020603050405020304" pitchFamily="18" charset="0"/>
              </a:rPr>
              <a:t>, </a:t>
            </a:r>
            <a:r>
              <a:rPr lang="en-US" sz="1500" dirty="0" err="1">
                <a:solidFill>
                  <a:srgbClr val="C00000"/>
                </a:solidFill>
                <a:latin typeface="Times New Roman" panose="02020603050405020304" pitchFamily="18" charset="0"/>
                <a:cs typeface="Times New Roman" panose="02020603050405020304" pitchFamily="18" charset="0"/>
              </a:rPr>
              <a:t>SlotID</a:t>
            </a:r>
            <a:r>
              <a:rPr lang="en-US" sz="1500" dirty="0">
                <a:solidFill>
                  <a:srgbClr val="C00000"/>
                </a:solidFill>
                <a:latin typeface="Times New Roman" panose="02020603050405020304" pitchFamily="18" charset="0"/>
                <a:cs typeface="Times New Roman" panose="02020603050405020304" pitchFamily="18" charset="0"/>
              </a:rPr>
              <a:t>)</a:t>
            </a:r>
          </a:p>
          <a:p>
            <a:pPr>
              <a:lnSpc>
                <a:spcPct val="70000"/>
              </a:lnSpc>
              <a:spcBef>
                <a:spcPts val="600"/>
              </a:spcBef>
            </a:pPr>
            <a:r>
              <a:rPr lang="en-US" sz="1400" dirty="0">
                <a:latin typeface="Times New Roman" panose="02020603050405020304" pitchFamily="18" charset="0"/>
                <a:cs typeface="Times New Roman" panose="02020603050405020304" pitchFamily="18" charset="0"/>
              </a:rPr>
              <a:t>PK: </a:t>
            </a:r>
            <a:r>
              <a:rPr lang="en-US" sz="1400" dirty="0" err="1">
                <a:latin typeface="Times New Roman" panose="02020603050405020304" pitchFamily="18" charset="0"/>
                <a:cs typeface="Times New Roman" panose="02020603050405020304" pitchFamily="18" charset="0"/>
              </a:rPr>
              <a:t>BookingID</a:t>
            </a:r>
            <a:endParaRPr lang="en-US" sz="1400" dirty="0">
              <a:latin typeface="Times New Roman" panose="02020603050405020304" pitchFamily="18" charset="0"/>
              <a:cs typeface="Times New Roman" panose="02020603050405020304" pitchFamily="18" charset="0"/>
            </a:endParaRPr>
          </a:p>
          <a:p>
            <a:pPr>
              <a:lnSpc>
                <a:spcPct val="70000"/>
              </a:lnSpc>
              <a:spcBef>
                <a:spcPts val="600"/>
              </a:spcBef>
            </a:pPr>
            <a:r>
              <a:rPr lang="en-US" sz="1400" dirty="0">
                <a:latin typeface="Times New Roman" panose="02020603050405020304" pitchFamily="18" charset="0"/>
                <a:cs typeface="Times New Roman" panose="02020603050405020304" pitchFamily="18" charset="0"/>
              </a:rPr>
              <a:t>FK: </a:t>
            </a:r>
            <a:r>
              <a:rPr lang="en-US" sz="1400" dirty="0" err="1">
                <a:latin typeface="Times New Roman" panose="02020603050405020304" pitchFamily="18" charset="0"/>
                <a:cs typeface="Times New Roman" panose="02020603050405020304" pitchFamily="18" charset="0"/>
              </a:rPr>
              <a:t>TransactionID</a:t>
            </a:r>
            <a:r>
              <a:rPr lang="en-US" sz="1400" dirty="0">
                <a:latin typeface="Times New Roman" panose="02020603050405020304" pitchFamily="18" charset="0"/>
                <a:cs typeface="Times New Roman" panose="02020603050405020304" pitchFamily="18" charset="0"/>
              </a:rPr>
              <a:t> refers to Payment – Not NULL</a:t>
            </a:r>
          </a:p>
          <a:p>
            <a:pPr>
              <a:lnSpc>
                <a:spcPct val="70000"/>
              </a:lnSpc>
              <a:spcBef>
                <a:spcPts val="600"/>
              </a:spcBef>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SlotID</a:t>
            </a:r>
            <a:r>
              <a:rPr lang="en-US" sz="1400" dirty="0">
                <a:latin typeface="Times New Roman" panose="02020603050405020304" pitchFamily="18" charset="0"/>
                <a:cs typeface="Times New Roman" panose="02020603050405020304" pitchFamily="18" charset="0"/>
              </a:rPr>
              <a:t> refers to </a:t>
            </a:r>
            <a:r>
              <a:rPr lang="en-US" sz="1400" dirty="0" err="1">
                <a:latin typeface="Times New Roman" panose="02020603050405020304" pitchFamily="18" charset="0"/>
                <a:cs typeface="Times New Roman" panose="02020603050405020304" pitchFamily="18" charset="0"/>
              </a:rPr>
              <a:t>ParkingSlot</a:t>
            </a:r>
            <a:r>
              <a:rPr lang="en-US" sz="1400" dirty="0">
                <a:latin typeface="Times New Roman" panose="02020603050405020304" pitchFamily="18" charset="0"/>
                <a:cs typeface="Times New Roman" panose="02020603050405020304" pitchFamily="18" charset="0"/>
              </a:rPr>
              <a:t> – Not NULL </a:t>
            </a:r>
          </a:p>
          <a:p>
            <a:pPr marR="0">
              <a:lnSpc>
                <a:spcPct val="70000"/>
              </a:lnSpc>
              <a:spcBef>
                <a:spcPts val="0"/>
              </a:spcBef>
              <a:spcAft>
                <a:spcPts val="0"/>
              </a:spcAft>
            </a:pPr>
            <a:endParaRPr lang="en-US" sz="1700" dirty="0">
              <a:latin typeface="Times New Roman" panose="02020603050405020304" pitchFamily="18" charset="0"/>
              <a:cs typeface="Times New Roman" panose="02020603050405020304" pitchFamily="18" charset="0"/>
            </a:endParaRPr>
          </a:p>
          <a:p>
            <a:pPr>
              <a:lnSpc>
                <a:spcPct val="70000"/>
              </a:lnSpc>
              <a:spcBef>
                <a:spcPts val="0"/>
              </a:spcBef>
            </a:pPr>
            <a:r>
              <a:rPr lang="en-US" sz="1500" dirty="0">
                <a:solidFill>
                  <a:srgbClr val="C00000"/>
                </a:solidFill>
                <a:latin typeface="Times New Roman" panose="02020603050405020304" pitchFamily="18" charset="0"/>
                <a:cs typeface="Times New Roman" panose="02020603050405020304" pitchFamily="18" charset="0"/>
              </a:rPr>
              <a:t>-Report (</a:t>
            </a:r>
            <a:r>
              <a:rPr lang="en-US" sz="1500" dirty="0" err="1">
                <a:solidFill>
                  <a:srgbClr val="C00000"/>
                </a:solidFill>
                <a:latin typeface="Times New Roman" panose="02020603050405020304" pitchFamily="18" charset="0"/>
                <a:cs typeface="Times New Roman" panose="02020603050405020304" pitchFamily="18" charset="0"/>
              </a:rPr>
              <a:t>IncidentID</a:t>
            </a:r>
            <a:r>
              <a:rPr lang="en-US" sz="1500" dirty="0">
                <a:solidFill>
                  <a:srgbClr val="C00000"/>
                </a:solidFill>
                <a:latin typeface="Times New Roman" panose="02020603050405020304" pitchFamily="18" charset="0"/>
                <a:cs typeface="Times New Roman" panose="02020603050405020304" pitchFamily="18" charset="0"/>
              </a:rPr>
              <a:t>, </a:t>
            </a:r>
            <a:r>
              <a:rPr lang="en-US" sz="1500" dirty="0" err="1">
                <a:solidFill>
                  <a:srgbClr val="C00000"/>
                </a:solidFill>
                <a:latin typeface="Times New Roman" panose="02020603050405020304" pitchFamily="18" charset="0"/>
                <a:cs typeface="Times New Roman" panose="02020603050405020304" pitchFamily="18" charset="0"/>
              </a:rPr>
              <a:t>MemberID</a:t>
            </a:r>
            <a:r>
              <a:rPr lang="en-US" sz="1500" dirty="0">
                <a:solidFill>
                  <a:srgbClr val="C00000"/>
                </a:solidFill>
                <a:latin typeface="Times New Roman" panose="02020603050405020304" pitchFamily="18" charset="0"/>
                <a:cs typeface="Times New Roman" panose="02020603050405020304" pitchFamily="18" charset="0"/>
              </a:rPr>
              <a:t>)</a:t>
            </a:r>
          </a:p>
          <a:p>
            <a:pPr marR="0">
              <a:lnSpc>
                <a:spcPct val="70000"/>
              </a:lnSpc>
              <a:spcBef>
                <a:spcPts val="600"/>
              </a:spcBef>
              <a:spcAft>
                <a:spcPts val="0"/>
              </a:spcAft>
            </a:pPr>
            <a:r>
              <a:rPr lang="en-US" sz="1400" dirty="0">
                <a:latin typeface="Times New Roman" panose="02020603050405020304" pitchFamily="18" charset="0"/>
                <a:cs typeface="Times New Roman" panose="02020603050405020304" pitchFamily="18" charset="0"/>
              </a:rPr>
              <a:t>FK: </a:t>
            </a:r>
            <a:r>
              <a:rPr lang="en-US" sz="1400" dirty="0" err="1">
                <a:latin typeface="Times New Roman" panose="02020603050405020304" pitchFamily="18" charset="0"/>
                <a:cs typeface="Times New Roman" panose="02020603050405020304" pitchFamily="18" charset="0"/>
              </a:rPr>
              <a:t>IncidentID</a:t>
            </a:r>
            <a:r>
              <a:rPr lang="en-US" sz="1400" dirty="0">
                <a:latin typeface="Times New Roman" panose="02020603050405020304" pitchFamily="18" charset="0"/>
                <a:cs typeface="Times New Roman" panose="02020603050405020304" pitchFamily="18" charset="0"/>
              </a:rPr>
              <a:t> refers to Incident – Not NULL</a:t>
            </a:r>
          </a:p>
          <a:p>
            <a:pPr marR="0">
              <a:lnSpc>
                <a:spcPct val="70000"/>
              </a:lnSpc>
              <a:spcBef>
                <a:spcPts val="600"/>
              </a:spcBef>
              <a:spcAft>
                <a:spcPts val="0"/>
              </a:spcAft>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MemberID</a:t>
            </a:r>
            <a:r>
              <a:rPr lang="en-US" sz="1400" dirty="0">
                <a:latin typeface="Times New Roman" panose="02020603050405020304" pitchFamily="18" charset="0"/>
                <a:cs typeface="Times New Roman" panose="02020603050405020304" pitchFamily="18" charset="0"/>
              </a:rPr>
              <a:t> refers to Member – Not NULL</a:t>
            </a:r>
          </a:p>
          <a:p>
            <a:pPr marR="0">
              <a:lnSpc>
                <a:spcPct val="70000"/>
              </a:lnSpc>
              <a:spcBef>
                <a:spcPts val="0"/>
              </a:spcBef>
              <a:spcAft>
                <a:spcPts val="0"/>
              </a:spcAft>
            </a:pPr>
            <a:endParaRPr lang="en-US" sz="1700" dirty="0">
              <a:latin typeface="Times New Roman" panose="02020603050405020304" pitchFamily="18" charset="0"/>
              <a:cs typeface="Times New Roman" panose="02020603050405020304" pitchFamily="18" charset="0"/>
            </a:endParaRPr>
          </a:p>
          <a:p>
            <a:pPr>
              <a:lnSpc>
                <a:spcPct val="70000"/>
              </a:lnSpc>
              <a:spcBef>
                <a:spcPts val="0"/>
              </a:spcBef>
            </a:pPr>
            <a:r>
              <a:rPr lang="en-US" sz="1500" dirty="0">
                <a:solidFill>
                  <a:srgbClr val="C00000"/>
                </a:solidFill>
                <a:latin typeface="Times New Roman" panose="02020603050405020304" pitchFamily="18" charset="0"/>
                <a:cs typeface="Times New Roman" panose="02020603050405020304" pitchFamily="18" charset="0"/>
              </a:rPr>
              <a:t>-Login (Username, Password)</a:t>
            </a:r>
          </a:p>
          <a:p>
            <a:pPr>
              <a:lnSpc>
                <a:spcPct val="70000"/>
              </a:lnSpc>
              <a:spcBef>
                <a:spcPts val="600"/>
              </a:spcBef>
            </a:pPr>
            <a:r>
              <a:rPr lang="en-US" sz="1400" dirty="0">
                <a:latin typeface="Times New Roman" panose="02020603050405020304" pitchFamily="18" charset="0"/>
                <a:cs typeface="Times New Roman" panose="02020603050405020304" pitchFamily="18" charset="0"/>
              </a:rPr>
              <a:t>PK: Username</a:t>
            </a:r>
          </a:p>
          <a:p>
            <a:endParaRPr lang="en-US" dirty="0"/>
          </a:p>
        </p:txBody>
      </p:sp>
    </p:spTree>
    <p:extLst>
      <p:ext uri="{BB962C8B-B14F-4D97-AF65-F5344CB8AC3E}">
        <p14:creationId xmlns:p14="http://schemas.microsoft.com/office/powerpoint/2010/main" val="346772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DCCE1D89-BAA5-2695-15E0-09AC9F36D19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66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2473915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734</Words>
  <Application>Microsoft Macintosh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vt:lpstr>
      <vt:lpstr>Times New Roman</vt:lpstr>
      <vt:lpstr>Office Theme</vt:lpstr>
      <vt:lpstr>IE 6700  DATA MANAGEMENT  FOR ANALYTICS  Case Study Project Presentation</vt:lpstr>
      <vt:lpstr>PowerPoint Presentation</vt:lpstr>
      <vt:lpstr>Enhanced Entity Relation(EER) : </vt:lpstr>
      <vt:lpstr>UML : </vt:lpstr>
      <vt:lpstr>Logical (Relational)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 Kamal</dc:creator>
  <cp:lastModifiedBy>Rahul Daruka</cp:lastModifiedBy>
  <cp:revision>2</cp:revision>
  <dcterms:created xsi:type="dcterms:W3CDTF">2023-12-04T23:03:11Z</dcterms:created>
  <dcterms:modified xsi:type="dcterms:W3CDTF">2023-12-05T23:28:07Z</dcterms:modified>
</cp:coreProperties>
</file>