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4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5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8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9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0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_A3_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_A3_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_A3_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speed_prediction_repo\LSTM_Other_drivers_A3_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LSTM-Exp4-Evaluated</a:t>
            </a:r>
            <a:r>
              <a:rPr lang="en-US" baseline="0"/>
              <a:t> Driver 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3-4152-BE7A-921BE87E7054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C3-4152-BE7A-921BE87E7054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C3-4152-BE7A-921BE87E7054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C3-4152-BE7A-921BE87E7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[LSTM_Other_drivers_A3_1.xlsx]Sheet3!PivotTable2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1.8703291384668299</c:v>
                </c:pt>
                <c:pt idx="1">
                  <c:v>5.5294082217319396</c:v>
                </c:pt>
                <c:pt idx="2">
                  <c:v>9.7766388053512703</c:v>
                </c:pt>
                <c:pt idx="3">
                  <c:v>14.0790697377181</c:v>
                </c:pt>
                <c:pt idx="4">
                  <c:v>12.029534445185201</c:v>
                </c:pt>
                <c:pt idx="5">
                  <c:v>11.790856409908599</c:v>
                </c:pt>
                <c:pt idx="6">
                  <c:v>12.077670774918399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E3-47D5-8D17-D2596877153D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1.95846094877885</c:v>
                </c:pt>
                <c:pt idx="1">
                  <c:v>6.4545835167432903</c:v>
                </c:pt>
                <c:pt idx="2">
                  <c:v>9.5796574137710007</c:v>
                </c:pt>
                <c:pt idx="3">
                  <c:v>14.092917870775199</c:v>
                </c:pt>
                <c:pt idx="4">
                  <c:v>11.2988454020992</c:v>
                </c:pt>
                <c:pt idx="5">
                  <c:v>12.1134469362143</c:v>
                </c:pt>
                <c:pt idx="6">
                  <c:v>12.357594413006099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E3-47D5-8D17-D2596877153D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2.24476359164243</c:v>
                </c:pt>
                <c:pt idx="1">
                  <c:v>5.84684488578384</c:v>
                </c:pt>
                <c:pt idx="2">
                  <c:v>8.9879105290172596</c:v>
                </c:pt>
                <c:pt idx="3">
                  <c:v>13.060996937431501</c:v>
                </c:pt>
                <c:pt idx="4">
                  <c:v>11.623029170100599</c:v>
                </c:pt>
                <c:pt idx="5">
                  <c:v>11.671391586528401</c:v>
                </c:pt>
                <c:pt idx="6">
                  <c:v>12.578885858643201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E3-47D5-8D17-D2596877153D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2.2847189279234001</c:v>
                </c:pt>
                <c:pt idx="1">
                  <c:v>5.4200055676280199</c:v>
                </c:pt>
                <c:pt idx="2">
                  <c:v>8.6214172762005603</c:v>
                </c:pt>
                <c:pt idx="3">
                  <c:v>12.1610499628589</c:v>
                </c:pt>
                <c:pt idx="4">
                  <c:v>11.734790404027001</c:v>
                </c:pt>
                <c:pt idx="5">
                  <c:v>11.4852750916359</c:v>
                </c:pt>
                <c:pt idx="6">
                  <c:v>10.683371340299701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E3-47D5-8D17-D25968771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[LSTM_Other_drivers_A3_1.xlsx]Sheet3!PivotTable2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1.8703291384668299</c:v>
                </c:pt>
                <c:pt idx="1">
                  <c:v>5.5294082217319396</c:v>
                </c:pt>
                <c:pt idx="2">
                  <c:v>9.7766388053512703</c:v>
                </c:pt>
                <c:pt idx="3">
                  <c:v>14.0790697377181</c:v>
                </c:pt>
                <c:pt idx="4">
                  <c:v>12.029534445185201</c:v>
                </c:pt>
                <c:pt idx="5">
                  <c:v>11.790856409908599</c:v>
                </c:pt>
                <c:pt idx="6">
                  <c:v>12.077670774918399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08-4700-929D-533B36EF3D85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1.95846094877885</c:v>
                </c:pt>
                <c:pt idx="1">
                  <c:v>6.4545835167432903</c:v>
                </c:pt>
                <c:pt idx="2">
                  <c:v>9.5796574137710007</c:v>
                </c:pt>
                <c:pt idx="3">
                  <c:v>14.092917870775199</c:v>
                </c:pt>
                <c:pt idx="4">
                  <c:v>11.2988454020992</c:v>
                </c:pt>
                <c:pt idx="5">
                  <c:v>12.1134469362143</c:v>
                </c:pt>
                <c:pt idx="6">
                  <c:v>12.357594413006099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8-4700-929D-533B36EF3D85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2.24476359164243</c:v>
                </c:pt>
                <c:pt idx="1">
                  <c:v>5.84684488578384</c:v>
                </c:pt>
                <c:pt idx="2">
                  <c:v>8.9879105290172596</c:v>
                </c:pt>
                <c:pt idx="3">
                  <c:v>13.060996937431501</c:v>
                </c:pt>
                <c:pt idx="4">
                  <c:v>11.623029170100599</c:v>
                </c:pt>
                <c:pt idx="5">
                  <c:v>11.671391586528401</c:v>
                </c:pt>
                <c:pt idx="6">
                  <c:v>12.578885858643201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08-4700-929D-533B36EF3D85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2.2847189279234001</c:v>
                </c:pt>
                <c:pt idx="1">
                  <c:v>5.4200055676280199</c:v>
                </c:pt>
                <c:pt idx="2">
                  <c:v>8.6214172762005603</c:v>
                </c:pt>
                <c:pt idx="3">
                  <c:v>12.1610499628589</c:v>
                </c:pt>
                <c:pt idx="4">
                  <c:v>11.734790404027001</c:v>
                </c:pt>
                <c:pt idx="5">
                  <c:v>11.4852750916359</c:v>
                </c:pt>
                <c:pt idx="6">
                  <c:v>10.683371340299701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08-4700-929D-533B36EF3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[LSTM_Other_drivers_A3_1.xlsx]Sheet3!PivotTable2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1.8703291384668299</c:v>
                </c:pt>
                <c:pt idx="1">
                  <c:v>5.5294082217319396</c:v>
                </c:pt>
                <c:pt idx="2">
                  <c:v>9.7766388053512703</c:v>
                </c:pt>
                <c:pt idx="3">
                  <c:v>14.0790697377181</c:v>
                </c:pt>
                <c:pt idx="4">
                  <c:v>12.029534445185201</c:v>
                </c:pt>
                <c:pt idx="5">
                  <c:v>11.790856409908599</c:v>
                </c:pt>
                <c:pt idx="6">
                  <c:v>12.077670774918399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3-4205-A906-D1689DD5365C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1.95846094877885</c:v>
                </c:pt>
                <c:pt idx="1">
                  <c:v>6.4545835167432903</c:v>
                </c:pt>
                <c:pt idx="2">
                  <c:v>9.5796574137710007</c:v>
                </c:pt>
                <c:pt idx="3">
                  <c:v>14.092917870775199</c:v>
                </c:pt>
                <c:pt idx="4">
                  <c:v>11.2988454020992</c:v>
                </c:pt>
                <c:pt idx="5">
                  <c:v>12.1134469362143</c:v>
                </c:pt>
                <c:pt idx="6">
                  <c:v>12.357594413006099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3-4205-A906-D1689DD5365C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2.24476359164243</c:v>
                </c:pt>
                <c:pt idx="1">
                  <c:v>5.84684488578384</c:v>
                </c:pt>
                <c:pt idx="2">
                  <c:v>8.9879105290172596</c:v>
                </c:pt>
                <c:pt idx="3">
                  <c:v>13.060996937431501</c:v>
                </c:pt>
                <c:pt idx="4">
                  <c:v>11.623029170100599</c:v>
                </c:pt>
                <c:pt idx="5">
                  <c:v>11.671391586528401</c:v>
                </c:pt>
                <c:pt idx="6">
                  <c:v>12.578885858643201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33-4205-A906-D1689DD5365C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2.2847189279234001</c:v>
                </c:pt>
                <c:pt idx="1">
                  <c:v>5.4200055676280199</c:v>
                </c:pt>
                <c:pt idx="2">
                  <c:v>8.6214172762005603</c:v>
                </c:pt>
                <c:pt idx="3">
                  <c:v>12.1610499628589</c:v>
                </c:pt>
                <c:pt idx="4">
                  <c:v>11.734790404027001</c:v>
                </c:pt>
                <c:pt idx="5">
                  <c:v>11.4852750916359</c:v>
                </c:pt>
                <c:pt idx="6">
                  <c:v>10.683371340299701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33-4205-A906-D1689DD53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LSTM-Exp4-Evaluated</a:t>
            </a:r>
            <a:r>
              <a:rPr lang="en-US" baseline="0"/>
              <a:t> Driver 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DC-4037-A67C-5ED83A337067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DC-4037-A67C-5ED83A337067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DC-4037-A67C-5ED83A337067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DC-4037-A67C-5ED83A337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LSTM-Exp4-Evaluated</a:t>
            </a:r>
            <a:r>
              <a:rPr lang="en-US" baseline="0"/>
              <a:t> Driver 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6-4128-9F54-F57283607E92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6-4128-9F54-F57283607E92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36-4128-9F54-F57283607E92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36-4128-9F54-F57283607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LSTM-Exp4-Evaluated</a:t>
            </a:r>
            <a:r>
              <a:rPr lang="en-US" baseline="0"/>
              <a:t> Driver 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3D-4274-944C-27D3E6D3E574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3D-4274-944C-27D3E6D3E574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3D-4274-944C-27D3E6D3E574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3D-4274-944C-27D3E6D3E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07-46F9-8E91-D0E9BDD1B3F3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07-46F9-8E91-D0E9BDD1B3F3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07-46F9-8E91-D0E9BDD1B3F3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07-46F9-8E91-D0E9BDD1B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D7-4968-8750-D7F281040A8B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D7-4968-8750-D7F281040A8B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D7-4968-8750-D7F281040A8B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D7-4968-8750-D7F28104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B7-482C-A560-A648248BDC6D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B7-482C-A560-A648248BDC6D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7-482C-A560-A648248BDC6D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B7-482C-A560-A648248BD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[LSTM_Other_drivers.xlsx]Sheet3!PivotTable2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2.98</c:v>
                </c:pt>
                <c:pt idx="1">
                  <c:v>5.83</c:v>
                </c:pt>
                <c:pt idx="2">
                  <c:v>10.65</c:v>
                </c:pt>
                <c:pt idx="3">
                  <c:v>14.24</c:v>
                </c:pt>
                <c:pt idx="4">
                  <c:v>13.24</c:v>
                </c:pt>
                <c:pt idx="5">
                  <c:v>12.3</c:v>
                </c:pt>
                <c:pt idx="6">
                  <c:v>12.45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81-4BE4-B4E9-C5DBC19926EC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2.0699999999999998</c:v>
                </c:pt>
                <c:pt idx="1">
                  <c:v>5.91</c:v>
                </c:pt>
                <c:pt idx="2">
                  <c:v>9.94</c:v>
                </c:pt>
                <c:pt idx="3">
                  <c:v>14.1</c:v>
                </c:pt>
                <c:pt idx="4">
                  <c:v>13.48</c:v>
                </c:pt>
                <c:pt idx="5">
                  <c:v>12.72</c:v>
                </c:pt>
                <c:pt idx="6">
                  <c:v>11.44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81-4BE4-B4E9-C5DBC19926EC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1.35</c:v>
                </c:pt>
                <c:pt idx="1">
                  <c:v>5.69</c:v>
                </c:pt>
                <c:pt idx="2">
                  <c:v>9.81</c:v>
                </c:pt>
                <c:pt idx="3">
                  <c:v>15.45</c:v>
                </c:pt>
                <c:pt idx="4">
                  <c:v>12.94</c:v>
                </c:pt>
                <c:pt idx="5">
                  <c:v>12.05</c:v>
                </c:pt>
                <c:pt idx="6">
                  <c:v>14.11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81-4BE4-B4E9-C5DBC19926EC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1.23</c:v>
                </c:pt>
                <c:pt idx="1">
                  <c:v>5.4</c:v>
                </c:pt>
                <c:pt idx="2">
                  <c:v>9.23</c:v>
                </c:pt>
                <c:pt idx="3">
                  <c:v>14.34</c:v>
                </c:pt>
                <c:pt idx="4">
                  <c:v>12.88</c:v>
                </c:pt>
                <c:pt idx="5">
                  <c:v>11.82</c:v>
                </c:pt>
                <c:pt idx="6">
                  <c:v>11.14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81-4BE4-B4E9-C5DBC1992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[LSTM_Other_drivers_A3_1.xlsx]Sheet3!PivotTable2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LSTM-Exp1-Evaluated</a:t>
            </a:r>
            <a:r>
              <a:rPr lang="en-US" baseline="0"/>
              <a:t> Driver 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LSTM-1 - Driver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Sheet3!$B$6:$B$13</c:f>
              <c:numCache>
                <c:formatCode>General</c:formatCode>
                <c:ptCount val="7"/>
                <c:pt idx="0">
                  <c:v>1.8703291384668299</c:v>
                </c:pt>
                <c:pt idx="1">
                  <c:v>5.5294082217319396</c:v>
                </c:pt>
                <c:pt idx="2">
                  <c:v>9.7766388053512703</c:v>
                </c:pt>
                <c:pt idx="3">
                  <c:v>14.0790697377181</c:v>
                </c:pt>
                <c:pt idx="4">
                  <c:v>12.029534445185201</c:v>
                </c:pt>
                <c:pt idx="5">
                  <c:v>11.790856409908599</c:v>
                </c:pt>
                <c:pt idx="6">
                  <c:v>12.077670774918399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A0-4103-A343-743408315428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LSTM-1 - Driver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Sheet3!$C$6:$C$13</c:f>
              <c:numCache>
                <c:formatCode>General</c:formatCode>
                <c:ptCount val="7"/>
                <c:pt idx="0">
                  <c:v>1.95846094877885</c:v>
                </c:pt>
                <c:pt idx="1">
                  <c:v>6.4545835167432903</c:v>
                </c:pt>
                <c:pt idx="2">
                  <c:v>9.5796574137710007</c:v>
                </c:pt>
                <c:pt idx="3">
                  <c:v>14.092917870775199</c:v>
                </c:pt>
                <c:pt idx="4">
                  <c:v>11.2988454020992</c:v>
                </c:pt>
                <c:pt idx="5">
                  <c:v>12.1134469362143</c:v>
                </c:pt>
                <c:pt idx="6">
                  <c:v>12.357594413006099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A0-4103-A343-743408315428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LSTM-1 - Driver 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Sheet3!$D$6:$D$13</c:f>
              <c:numCache>
                <c:formatCode>General</c:formatCode>
                <c:ptCount val="7"/>
                <c:pt idx="0">
                  <c:v>2.24476359164243</c:v>
                </c:pt>
                <c:pt idx="1">
                  <c:v>5.84684488578384</c:v>
                </c:pt>
                <c:pt idx="2">
                  <c:v>8.9879105290172596</c:v>
                </c:pt>
                <c:pt idx="3">
                  <c:v>13.060996937431501</c:v>
                </c:pt>
                <c:pt idx="4">
                  <c:v>11.623029170100599</c:v>
                </c:pt>
                <c:pt idx="5">
                  <c:v>11.671391586528401</c:v>
                </c:pt>
                <c:pt idx="6">
                  <c:v>12.578885858643201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A0-4103-A343-743408315428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LSTM-1 - Mix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Sheet3!$A$6:$A$13</c:f>
              <c:strCach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300</c:v>
                </c:pt>
                <c:pt idx="4">
                  <c:v>600</c:v>
                </c:pt>
                <c:pt idx="5">
                  <c:v>1200</c:v>
                </c:pt>
                <c:pt idx="6">
                  <c:v>1800</c:v>
                </c:pt>
              </c:strCache>
            </c:strRef>
          </c:cat>
          <c:val>
            <c:numRef>
              <c:f>Sheet3!$E$6:$E$13</c:f>
              <c:numCache>
                <c:formatCode>General</c:formatCode>
                <c:ptCount val="7"/>
                <c:pt idx="0">
                  <c:v>2.2847189279234001</c:v>
                </c:pt>
                <c:pt idx="1">
                  <c:v>5.4200055676280199</c:v>
                </c:pt>
                <c:pt idx="2">
                  <c:v>8.6214172762005603</c:v>
                </c:pt>
                <c:pt idx="3">
                  <c:v>12.1610499628589</c:v>
                </c:pt>
                <c:pt idx="4">
                  <c:v>11.734790404027001</c:v>
                </c:pt>
                <c:pt idx="5">
                  <c:v>11.4852750916359</c:v>
                </c:pt>
                <c:pt idx="6">
                  <c:v>10.683371340299701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A0-4103-A343-743408315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979984"/>
        <c:axId val="556642080"/>
      </c:lineChart>
      <c:catAx>
        <c:axId val="7459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Horizon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42080"/>
        <c:crosses val="autoZero"/>
        <c:auto val="1"/>
        <c:lblAlgn val="ctr"/>
        <c:lblOffset val="100"/>
        <c:noMultiLvlLbl val="0"/>
      </c:catAx>
      <c:valAx>
        <c:axId val="556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A4B42-781D-41B0-80FE-766D2B70EF9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BA309-C60E-4D7C-B8FC-C47368D2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3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</a:p>
        </p:txBody>
      </p:sp>
    </p:spTree>
    <p:extLst>
      <p:ext uri="{BB962C8B-B14F-4D97-AF65-F5344CB8AC3E}">
        <p14:creationId xmlns:p14="http://schemas.microsoft.com/office/powerpoint/2010/main" val="420218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5" orient="horz" pos="6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76139" y="333000"/>
            <a:ext cx="85440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algn="l">
              <a:defRPr sz="2800" b="1" i="0" spc="18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139" y="903707"/>
            <a:ext cx="2947923" cy="15840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61914" indent="-361914">
              <a:buClr>
                <a:srgbClr val="161E38"/>
              </a:buClr>
              <a:buFont typeface="Wingdings" panose="05000000000000000000" pitchFamily="2" charset="2"/>
              <a:buChar char="n"/>
              <a:defRPr sz="2400" b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628587" indent="-276197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895260" indent="-28572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800" baseline="0"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1076217" indent="-180957">
              <a:buFont typeface="Arial" panose="020B0604020202020204" pitchFamily="34" charset="0"/>
              <a:buChar char="•"/>
              <a:defRPr sz="1800" i="0">
                <a:solidFill>
                  <a:schemeClr val="accent3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342891" indent="-180957">
              <a:buFont typeface="Arial" panose="020B0604020202020204" pitchFamily="34" charset="0"/>
              <a:buChar char="-"/>
              <a:defRPr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lang="en-US" noProof="0" dirty="0"/>
              <a:t>Click to modify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1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Slide">
  <p:cSld name="2_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7"/>
          <p:cNvSpPr txBox="1">
            <a:spLocks noGrp="1"/>
          </p:cNvSpPr>
          <p:nvPr>
            <p:ph type="title"/>
          </p:nvPr>
        </p:nvSpPr>
        <p:spPr>
          <a:xfrm>
            <a:off x="476139" y="333000"/>
            <a:ext cx="8544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67"/>
          <p:cNvSpPr txBox="1">
            <a:spLocks noGrp="1"/>
          </p:cNvSpPr>
          <p:nvPr>
            <p:ph type="body" idx="1"/>
          </p:nvPr>
        </p:nvSpPr>
        <p:spPr>
          <a:xfrm>
            <a:off x="476139" y="903707"/>
            <a:ext cx="2947923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E38"/>
              </a:buClr>
              <a:buSzPts val="2400"/>
              <a:buFont typeface="Noto Sans Symbols"/>
              <a:buChar char="■"/>
              <a:defRPr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468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25BE-BB55-FAA3-F50F-F372B61A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5184-F5E7-4536-B7D1-48D3E2A2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E4D3-83CF-84CE-DC45-7CDDD217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3EF9-B7F7-4115-8E25-2C0A1E45051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B279-83A1-ED11-18C6-93A0C4D6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8D4B-DD15-F5B5-A7FE-79AC9498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2678-FAA6-44C8-AF92-D6630DB24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9753-B895-7037-17CB-DCD89651F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A089-AA31-BB62-7BCB-D32CB6A2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470E-9C3C-C0A8-3F09-DFACCAA1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3EF9-B7F7-4115-8E25-2C0A1E45051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F4C1-C307-2525-9039-8459296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E063-4A19-FBE7-38BF-DD358AD9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2678-FAA6-44C8-AF92-D6630DB24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460A35-5D20-8F4B-B6F5-D23607A4D698}"/>
              </a:ext>
            </a:extLst>
          </p:cNvPr>
          <p:cNvGrpSpPr/>
          <p:nvPr userDrawn="1"/>
        </p:nvGrpSpPr>
        <p:grpSpPr>
          <a:xfrm>
            <a:off x="2585009" y="6551575"/>
            <a:ext cx="7021982" cy="251389"/>
            <a:chOff x="5170017" y="6525011"/>
            <a:chExt cx="7021982" cy="251389"/>
          </a:xfrm>
        </p:grpSpPr>
        <p:pic>
          <p:nvPicPr>
            <p:cNvPr id="10" name="図 8">
              <a:extLst>
                <a:ext uri="{FF2B5EF4-FFF2-40B4-BE49-F238E27FC236}">
                  <a16:creationId xmlns:a16="http://schemas.microsoft.com/office/drawing/2014/main" id="{47C18EE8-DC34-CB42-961F-42CB37A3CC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170017" y="6567046"/>
              <a:ext cx="925983" cy="209354"/>
            </a:xfrm>
            <a:prstGeom prst="rect">
              <a:avLst/>
            </a:prstGeom>
          </p:spPr>
        </p:pic>
        <p:pic>
          <p:nvPicPr>
            <p:cNvPr id="11" name="Picture 8" descr="Hafiz Malik, M Malik, Prof. Malik, Hafiz MA Malik">
              <a:extLst>
                <a:ext uri="{FF2B5EF4-FFF2-40B4-BE49-F238E27FC236}">
                  <a16:creationId xmlns:a16="http://schemas.microsoft.com/office/drawing/2014/main" id="{9F433C1C-2762-7940-B0E8-0A16004A0B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210" y="6525011"/>
              <a:ext cx="4458789" cy="25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86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833-3927-5C42-5482-CEAC36FF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Exp 4 and Exp 1 on other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2490-4E84-6D45-349B-5B0A20361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14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128529"/>
              </p:ext>
            </p:extLst>
          </p:nvPr>
        </p:nvGraphicFramePr>
        <p:xfrm>
          <a:off x="604838" y="2458449"/>
          <a:ext cx="10982324" cy="3792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A3B7031-3F6E-093F-F044-C76C0C893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Exp1 Evaluated on Driver 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C3C982-7151-4216-9C00-813881C7D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85186"/>
              </p:ext>
            </p:extLst>
          </p:nvPr>
        </p:nvGraphicFramePr>
        <p:xfrm>
          <a:off x="7312391" y="81009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10.78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68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61199"/>
              </p:ext>
            </p:extLst>
          </p:nvPr>
        </p:nvGraphicFramePr>
        <p:xfrm>
          <a:off x="581025" y="2507538"/>
          <a:ext cx="11029949" cy="381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CEC4195-3CED-C72D-F2EA-56AFFA01BC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Exp1 Evaluated on Driver 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B80036-1034-E58D-839E-944290572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57810"/>
              </p:ext>
            </p:extLst>
          </p:nvPr>
        </p:nvGraphicFramePr>
        <p:xfrm>
          <a:off x="7267567" y="130098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9.23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12.88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11.82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455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1032-EE2C-FB9F-1451-BCEAB2C4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B2F025E-777A-94C7-51E2-A5F96FDB4F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03841514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8098064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646571253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642140284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7041519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44557347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403117353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25550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Mixed Dataset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Col M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 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 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 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 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Col A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Col X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694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Model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Mixed A&amp;G&amp;O Test RMSE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Driver K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Driver L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Driver M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Driver N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Avg K,L,M,N RMSE on Mixed data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% delta of New drivers avg RMSE vs Train drivers avg RMSE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122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LSTM-4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0.61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1.42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1.51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1.42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1.71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1.515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59.7359736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5634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LSTM-4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3.97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4.43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4.76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4.27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5.53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4.7475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16.37704055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33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LSTM-4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6.79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7.42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7.86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7.7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9.5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8.12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16.37931034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6954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LSTM-4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12.15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12.2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12.72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12.6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14.63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13.038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6.807286673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0755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LSTM-4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12.98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11.37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11.75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12.28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13.86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12.315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-5.3999188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57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LSTM-4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12.65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11.39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11.52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12.48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13.74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12.283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-2.99206188</a:t>
                      </a:r>
                      <a:endParaRPr lang="en-US" sz="100" b="0" i="0" u="none" strike="noStrike">
                        <a:solidFill>
                          <a:srgbClr val="0D0D0D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417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LSTM-4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13.51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8.94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9.58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10.47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" u="none" strike="noStrike">
                          <a:effectLst/>
                        </a:rPr>
                        <a:t>11.19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>
                          <a:effectLst/>
                        </a:rPr>
                        <a:t>10.045</a:t>
                      </a:r>
                      <a:endParaRPr lang="en-US" sz="100" b="1" i="0" u="none" strike="noStrike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" u="none" strike="noStrike" dirty="0">
                          <a:effectLst/>
                        </a:rPr>
                        <a:t>-34.4947735</a:t>
                      </a:r>
                      <a:endParaRPr lang="en-US" sz="100" b="1" i="0" u="none" strike="noStrike" dirty="0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40992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4E24C-47F3-D20F-E2A2-6BF0684D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2678-FAA6-44C8-AF92-D6630DB24B7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22522-3B7E-9253-D432-385E719AE8BF}"/>
              </a:ext>
            </a:extLst>
          </p:cNvPr>
          <p:cNvSpPr txBox="1"/>
          <p:nvPr/>
        </p:nvSpPr>
        <p:spPr>
          <a:xfrm>
            <a:off x="623047" y="1134052"/>
            <a:ext cx="1019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driver trained model performs the best for new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Mixed driver performance on new drivers is better than average testing loss of mixed drivers for longer prediction horizons </a:t>
            </a:r>
            <a:r>
              <a:rPr lang="en-US" dirty="0"/>
              <a:t>{Col X = (Col A – Col M)/ Col A * 100 gives &lt;0 values for longer horizon}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D3C76C-24B7-B0CA-7F2A-D6AF780FF4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Observation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B7E890-E877-E85D-16C6-004E9EEC8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2284"/>
              </p:ext>
            </p:extLst>
          </p:nvPr>
        </p:nvGraphicFramePr>
        <p:xfrm>
          <a:off x="328266" y="2628154"/>
          <a:ext cx="5767733" cy="3305175"/>
        </p:xfrm>
        <a:graphic>
          <a:graphicData uri="http://schemas.openxmlformats.org/drawingml/2006/table">
            <a:tbl>
              <a:tblPr firstRow="1" bandRow="1"/>
              <a:tblGrid>
                <a:gridCol w="805057">
                  <a:extLst>
                    <a:ext uri="{9D8B030D-6E8A-4147-A177-3AD203B41FA5}">
                      <a16:colId xmlns:a16="http://schemas.microsoft.com/office/drawing/2014/main" val="3935481546"/>
                    </a:ext>
                  </a:extLst>
                </a:gridCol>
                <a:gridCol w="805057">
                  <a:extLst>
                    <a:ext uri="{9D8B030D-6E8A-4147-A177-3AD203B41FA5}">
                      <a16:colId xmlns:a16="http://schemas.microsoft.com/office/drawing/2014/main" val="3394396848"/>
                    </a:ext>
                  </a:extLst>
                </a:gridCol>
                <a:gridCol w="529352">
                  <a:extLst>
                    <a:ext uri="{9D8B030D-6E8A-4147-A177-3AD203B41FA5}">
                      <a16:colId xmlns:a16="http://schemas.microsoft.com/office/drawing/2014/main" val="2845093402"/>
                    </a:ext>
                  </a:extLst>
                </a:gridCol>
                <a:gridCol w="529352">
                  <a:extLst>
                    <a:ext uri="{9D8B030D-6E8A-4147-A177-3AD203B41FA5}">
                      <a16:colId xmlns:a16="http://schemas.microsoft.com/office/drawing/2014/main" val="4061122932"/>
                    </a:ext>
                  </a:extLst>
                </a:gridCol>
                <a:gridCol w="529352">
                  <a:extLst>
                    <a:ext uri="{9D8B030D-6E8A-4147-A177-3AD203B41FA5}">
                      <a16:colId xmlns:a16="http://schemas.microsoft.com/office/drawing/2014/main" val="2914454598"/>
                    </a:ext>
                  </a:extLst>
                </a:gridCol>
                <a:gridCol w="529352">
                  <a:extLst>
                    <a:ext uri="{9D8B030D-6E8A-4147-A177-3AD203B41FA5}">
                      <a16:colId xmlns:a16="http://schemas.microsoft.com/office/drawing/2014/main" val="4052085349"/>
                    </a:ext>
                  </a:extLst>
                </a:gridCol>
                <a:gridCol w="529352">
                  <a:extLst>
                    <a:ext uri="{9D8B030D-6E8A-4147-A177-3AD203B41FA5}">
                      <a16:colId xmlns:a16="http://schemas.microsoft.com/office/drawing/2014/main" val="243518102"/>
                    </a:ext>
                  </a:extLst>
                </a:gridCol>
                <a:gridCol w="529352">
                  <a:extLst>
                    <a:ext uri="{9D8B030D-6E8A-4147-A177-3AD203B41FA5}">
                      <a16:colId xmlns:a16="http://schemas.microsoft.com/office/drawing/2014/main" val="3266726992"/>
                    </a:ext>
                  </a:extLst>
                </a:gridCol>
                <a:gridCol w="981507">
                  <a:extLst>
                    <a:ext uri="{9D8B030D-6E8A-4147-A177-3AD203B41FA5}">
                      <a16:colId xmlns:a16="http://schemas.microsoft.com/office/drawing/2014/main" val="2480948647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Mixed Dataset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Col 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Col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Col 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73336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Horizon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Mixed A&amp;G&amp;O Test 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Avg K,L,M,N RMSE on Mixed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% delta of New drivers avg RMSE vs Train drivers avg 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58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LSTM-4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1.71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59.74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49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LSTM-4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3.97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4.43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4.76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4.27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5.53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4.75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16.38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139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LSTM-4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6.79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7.42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7.86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8.12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16.38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655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LSTM-4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14.63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13.04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6.81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37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LSTM-4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11.37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11.75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13.86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Nissan Pro Regular" panose="02000503030000020003"/>
                        </a:rPr>
                        <a:t>-5.40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77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LSTM-4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11.39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11.52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13.74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12.28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Nissan Pro Regular" panose="02000503030000020003"/>
                        </a:rPr>
                        <a:t>-2.99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995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LSTM-4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13.51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8.94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9.58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10.47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issan Pro Regular" panose="02000503030000020003"/>
                        </a:rPr>
                        <a:t>11.19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</a:rPr>
                        <a:t>10.05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Nissan Pro Regular" panose="02000503030000020003"/>
                        </a:rPr>
                        <a:t>-34.49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64651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0A0FC9-7DD3-6323-BB50-A85611222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67581"/>
              </p:ext>
            </p:extLst>
          </p:nvPr>
        </p:nvGraphicFramePr>
        <p:xfrm>
          <a:off x="6193766" y="2622924"/>
          <a:ext cx="5669972" cy="3305175"/>
        </p:xfrm>
        <a:graphic>
          <a:graphicData uri="http://schemas.openxmlformats.org/drawingml/2006/table">
            <a:tbl>
              <a:tblPr firstRow="1" bandRow="1"/>
              <a:tblGrid>
                <a:gridCol w="791411">
                  <a:extLst>
                    <a:ext uri="{9D8B030D-6E8A-4147-A177-3AD203B41FA5}">
                      <a16:colId xmlns:a16="http://schemas.microsoft.com/office/drawing/2014/main" val="3353082730"/>
                    </a:ext>
                  </a:extLst>
                </a:gridCol>
                <a:gridCol w="791411">
                  <a:extLst>
                    <a:ext uri="{9D8B030D-6E8A-4147-A177-3AD203B41FA5}">
                      <a16:colId xmlns:a16="http://schemas.microsoft.com/office/drawing/2014/main" val="3394396848"/>
                    </a:ext>
                  </a:extLst>
                </a:gridCol>
                <a:gridCol w="520380">
                  <a:extLst>
                    <a:ext uri="{9D8B030D-6E8A-4147-A177-3AD203B41FA5}">
                      <a16:colId xmlns:a16="http://schemas.microsoft.com/office/drawing/2014/main" val="2845093402"/>
                    </a:ext>
                  </a:extLst>
                </a:gridCol>
                <a:gridCol w="520380">
                  <a:extLst>
                    <a:ext uri="{9D8B030D-6E8A-4147-A177-3AD203B41FA5}">
                      <a16:colId xmlns:a16="http://schemas.microsoft.com/office/drawing/2014/main" val="4061122932"/>
                    </a:ext>
                  </a:extLst>
                </a:gridCol>
                <a:gridCol w="520380">
                  <a:extLst>
                    <a:ext uri="{9D8B030D-6E8A-4147-A177-3AD203B41FA5}">
                      <a16:colId xmlns:a16="http://schemas.microsoft.com/office/drawing/2014/main" val="2914454598"/>
                    </a:ext>
                  </a:extLst>
                </a:gridCol>
                <a:gridCol w="520380">
                  <a:extLst>
                    <a:ext uri="{9D8B030D-6E8A-4147-A177-3AD203B41FA5}">
                      <a16:colId xmlns:a16="http://schemas.microsoft.com/office/drawing/2014/main" val="4052085349"/>
                    </a:ext>
                  </a:extLst>
                </a:gridCol>
                <a:gridCol w="520380">
                  <a:extLst>
                    <a:ext uri="{9D8B030D-6E8A-4147-A177-3AD203B41FA5}">
                      <a16:colId xmlns:a16="http://schemas.microsoft.com/office/drawing/2014/main" val="243518102"/>
                    </a:ext>
                  </a:extLst>
                </a:gridCol>
                <a:gridCol w="520380">
                  <a:extLst>
                    <a:ext uri="{9D8B030D-6E8A-4147-A177-3AD203B41FA5}">
                      <a16:colId xmlns:a16="http://schemas.microsoft.com/office/drawing/2014/main" val="3266726992"/>
                    </a:ext>
                  </a:extLst>
                </a:gridCol>
                <a:gridCol w="964870">
                  <a:extLst>
                    <a:ext uri="{9D8B030D-6E8A-4147-A177-3AD203B41FA5}">
                      <a16:colId xmlns:a16="http://schemas.microsoft.com/office/drawing/2014/main" val="2480948647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Nissan Pro Regular" panose="0200050303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Mixed Dataset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Col 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Col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Col 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73336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Horizon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Mixed A&amp;G&amp;O Test 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Driver 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Avg K,L,M,N RMSE on Mixed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Nissan Pro Regular" panose="02000503030000020003"/>
                        </a:rPr>
                        <a:t>% delta of New drivers avg RMSE vs Train drivers avg 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58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46.97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49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4.35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4.63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16.80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139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7.02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7.21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7.61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7.35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9.23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7.85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655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12.84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11.72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12.06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14.34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12.57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Nissan Pro Regular" panose="02000503030000020003"/>
                          <a:ea typeface="+mn-ea"/>
                          <a:cs typeface="+mn-cs"/>
                        </a:rPr>
                        <a:t>-2.19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37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13.28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11.22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12.88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11.39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Nissan Pro Regular" panose="02000503030000020003"/>
                          <a:ea typeface="+mn-ea"/>
                          <a:cs typeface="+mn-cs"/>
                        </a:rPr>
                        <a:t>-16.62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77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13.26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9.64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11.82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Nissan Pro Regular" panose="02000503030000020003"/>
                          <a:ea typeface="+mn-ea"/>
                          <a:cs typeface="+mn-cs"/>
                        </a:rPr>
                        <a:t>-23.41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995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14.05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9.14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11.14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latin typeface="Nissan Pro Regular" panose="02000503030000020003"/>
                          <a:ea typeface="+mn-ea"/>
                          <a:cs typeface="+mn-cs"/>
                        </a:rPr>
                        <a:t>10.24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i="0" u="none" strike="noStrike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Nissan Pro Regular" panose="02000503030000020003"/>
                          <a:ea typeface="+mn-ea"/>
                          <a:cs typeface="+mn-cs"/>
                        </a:rPr>
                        <a:t>-37.24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64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7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833-3927-5C42-5482-CEAC36FF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A3_1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2490-4E84-6D45-349B-5B0A20361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3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833-3927-5C42-5482-CEAC36FF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Exp 1 on other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2490-4E84-6D45-349B-5B0A20361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4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55566" cy="1325563"/>
          </a:xfrm>
        </p:spPr>
        <p:txBody>
          <a:bodyPr/>
          <a:lstStyle/>
          <a:p>
            <a:r>
              <a:rPr lang="en-US" dirty="0"/>
              <a:t>LSTM Exp1 Evaluated on Driver K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8E49A7-3499-2088-DADF-5FFFA1A04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9174"/>
              </p:ext>
            </p:extLst>
          </p:nvPr>
        </p:nvGraphicFramePr>
        <p:xfrm>
          <a:off x="7223424" y="108575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6.69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10.54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953554"/>
              </p:ext>
            </p:extLst>
          </p:nvPr>
        </p:nvGraphicFramePr>
        <p:xfrm>
          <a:off x="139765" y="2579298"/>
          <a:ext cx="11858624" cy="3913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80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305198-D383-E96E-C44E-DE8A3076A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64047"/>
              </p:ext>
            </p:extLst>
          </p:nvPr>
        </p:nvGraphicFramePr>
        <p:xfrm>
          <a:off x="7303426" y="95551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11.47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10.49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5639BA36-8EDC-42AA-31D7-E2EFC80207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Exp1 Evaluated on Driver L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731399"/>
              </p:ext>
            </p:extLst>
          </p:nvPr>
        </p:nvGraphicFramePr>
        <p:xfrm>
          <a:off x="113609" y="2472991"/>
          <a:ext cx="11839574" cy="418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08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B7031-3F6E-093F-F044-C76C0C893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Exp1 Evaluated on Driver 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C3C982-7151-4216-9C00-813881C7D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65862"/>
              </p:ext>
            </p:extLst>
          </p:nvPr>
        </p:nvGraphicFramePr>
        <p:xfrm>
          <a:off x="7312391" y="81009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6.81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9.55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10.67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897975"/>
              </p:ext>
            </p:extLst>
          </p:nvPr>
        </p:nvGraphicFramePr>
        <p:xfrm>
          <a:off x="238551" y="2458449"/>
          <a:ext cx="11906249" cy="422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87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EC4195-3CED-C72D-F2EA-56AFFA01BC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Exp1 Evaluated on Driver 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B80036-1034-E58D-839E-944290572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37903"/>
              </p:ext>
            </p:extLst>
          </p:nvPr>
        </p:nvGraphicFramePr>
        <p:xfrm>
          <a:off x="7267567" y="130098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8.62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11.49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10.68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276053"/>
              </p:ext>
            </p:extLst>
          </p:nvPr>
        </p:nvGraphicFramePr>
        <p:xfrm>
          <a:off x="254929" y="2507538"/>
          <a:ext cx="11877674" cy="413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05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833-3927-5C42-5482-CEAC36FF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A1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2490-4E84-6D45-349B-5B0A20361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277021"/>
              </p:ext>
            </p:extLst>
          </p:nvPr>
        </p:nvGraphicFramePr>
        <p:xfrm>
          <a:off x="428626" y="2449102"/>
          <a:ext cx="10515600" cy="3354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AAB4AD1-03FB-A000-47FE-F99F27327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44868"/>
              </p:ext>
            </p:extLst>
          </p:nvPr>
        </p:nvGraphicFramePr>
        <p:xfrm>
          <a:off x="7871012" y="134415"/>
          <a:ext cx="4165270" cy="2377440"/>
        </p:xfrm>
        <a:graphic>
          <a:graphicData uri="http://schemas.openxmlformats.org/drawingml/2006/table">
            <a:tbl>
              <a:tblPr firstRow="1" bandRow="1"/>
              <a:tblGrid>
                <a:gridCol w="833054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11.44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227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8.94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E076D7D-2231-02FB-0667-CDA69E179E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Exp4 Evaluated on Driver K</a:t>
            </a:r>
          </a:p>
        </p:txBody>
      </p:sp>
    </p:spTree>
    <p:extLst>
      <p:ext uri="{BB962C8B-B14F-4D97-AF65-F5344CB8AC3E}">
        <p14:creationId xmlns:p14="http://schemas.microsoft.com/office/powerpoint/2010/main" val="571814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762198"/>
              </p:ext>
            </p:extLst>
          </p:nvPr>
        </p:nvGraphicFramePr>
        <p:xfrm>
          <a:off x="478777" y="2428800"/>
          <a:ext cx="10991849" cy="3878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AAAFB99-61C6-B6C3-DA35-669F464659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Exp4 Evaluated on Driver L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83B3A4-674B-7D9F-0634-14AA71364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11018"/>
              </p:ext>
            </p:extLst>
          </p:nvPr>
        </p:nvGraphicFramePr>
        <p:xfrm>
          <a:off x="7331001" y="51360"/>
          <a:ext cx="4774970" cy="2377440"/>
        </p:xfrm>
        <a:graphic>
          <a:graphicData uri="http://schemas.openxmlformats.org/drawingml/2006/table">
            <a:tbl>
              <a:tblPr firstRow="1" bandRow="1"/>
              <a:tblGrid>
                <a:gridCol w="954994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7.83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12.06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11.75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11.75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51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72506"/>
              </p:ext>
            </p:extLst>
          </p:nvPr>
        </p:nvGraphicFramePr>
        <p:xfrm>
          <a:off x="464101" y="2467413"/>
          <a:ext cx="11058524" cy="3718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0D3AFE8-E7E2-6B97-27BE-AD9B2DB6AD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Exp4 Evaluated on Driver 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65C99-AA61-9657-7893-D21222646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5754"/>
              </p:ext>
            </p:extLst>
          </p:nvPr>
        </p:nvGraphicFramePr>
        <p:xfrm>
          <a:off x="7308303" y="89973"/>
          <a:ext cx="4774970" cy="2377440"/>
        </p:xfrm>
        <a:graphic>
          <a:graphicData uri="http://schemas.openxmlformats.org/drawingml/2006/table">
            <a:tbl>
              <a:tblPr firstRow="1" bandRow="1"/>
              <a:tblGrid>
                <a:gridCol w="954994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4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11.91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10.47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47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890858"/>
              </p:ext>
            </p:extLst>
          </p:nvPr>
        </p:nvGraphicFramePr>
        <p:xfrm>
          <a:off x="478389" y="2458449"/>
          <a:ext cx="11029949" cy="3783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547604-757A-F123-D886-73BBEDBBEB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Exp4 Evaluated on Driver 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F0E95D-35E3-C068-2EEC-9526A71F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54166"/>
              </p:ext>
            </p:extLst>
          </p:nvPr>
        </p:nvGraphicFramePr>
        <p:xfrm>
          <a:off x="7320448" y="81009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14.63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6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833-3927-5C42-5482-CEAC36FF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Exp 1 on other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2490-4E84-6D45-349B-5B0A20361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5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55566" cy="1325563"/>
          </a:xfrm>
        </p:spPr>
        <p:txBody>
          <a:bodyPr/>
          <a:lstStyle/>
          <a:p>
            <a:r>
              <a:rPr lang="en-US" dirty="0"/>
              <a:t>LSTM Exp1 Evaluated on Driver K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47656"/>
              </p:ext>
            </p:extLst>
          </p:nvPr>
        </p:nvGraphicFramePr>
        <p:xfrm>
          <a:off x="515906" y="2486015"/>
          <a:ext cx="11482483" cy="377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8E49A7-3499-2088-DADF-5FFFA1A04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88112"/>
              </p:ext>
            </p:extLst>
          </p:nvPr>
        </p:nvGraphicFramePr>
        <p:xfrm>
          <a:off x="7223424" y="108575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1.98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1.07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4.84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4.61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4.35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7.21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11.42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11.67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11.72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11.05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10.15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10.51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9.64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12.3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en-US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9.14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5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04-CF30-0F1D-FB6D-9233188A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DAC28C-CB8D-448E-D9F8-3D0D7DBAB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57336"/>
              </p:ext>
            </p:extLst>
          </p:nvPr>
        </p:nvGraphicFramePr>
        <p:xfrm>
          <a:off x="685800" y="2472992"/>
          <a:ext cx="10820399" cy="3965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305198-D383-E96E-C44E-DE8A3076A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23903"/>
              </p:ext>
            </p:extLst>
          </p:nvPr>
        </p:nvGraphicFramePr>
        <p:xfrm>
          <a:off x="7303426" y="95551"/>
          <a:ext cx="4774965" cy="2377440"/>
        </p:xfrm>
        <a:graphic>
          <a:graphicData uri="http://schemas.openxmlformats.org/drawingml/2006/table">
            <a:tbl>
              <a:tblPr firstRow="1" bandRow="1"/>
              <a:tblGrid>
                <a:gridCol w="954993">
                  <a:extLst>
                    <a:ext uri="{9D8B030D-6E8A-4147-A177-3AD203B41FA5}">
                      <a16:colId xmlns:a16="http://schemas.microsoft.com/office/drawing/2014/main" val="423770385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2652237698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382828686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1112575831"/>
                    </a:ext>
                  </a:extLst>
                </a:gridCol>
                <a:gridCol w="954993">
                  <a:extLst>
                    <a:ext uri="{9D8B030D-6E8A-4147-A177-3AD203B41FA5}">
                      <a16:colId xmlns:a16="http://schemas.microsoft.com/office/drawing/2014/main" val="4032678056"/>
                    </a:ext>
                  </a:extLst>
                </a:gridCol>
              </a:tblGrid>
              <a:tr h="396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Prediction Horizon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G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Driver O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Nissan Pro Regular"/>
                          <a:ea typeface="Meiryo UI"/>
                          <a:cs typeface="+mn-cs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14711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268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176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7.61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9481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5894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42652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10.74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38707"/>
                  </a:ext>
                </a:extLst>
              </a:tr>
              <a:tr h="233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Nissan Pro Regular"/>
                          <a:ea typeface="Meiryo UI"/>
                        </a:defRPr>
                      </a:lvl9pPr>
                    </a:lstStyle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085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5639BA36-8EDC-42AA-31D7-E2EFC80207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55566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LSTM Exp1 Evaluated on Driver L</a:t>
            </a:r>
          </a:p>
        </p:txBody>
      </p:sp>
    </p:spTree>
    <p:extLst>
      <p:ext uri="{BB962C8B-B14F-4D97-AF65-F5344CB8AC3E}">
        <p14:creationId xmlns:p14="http://schemas.microsoft.com/office/powerpoint/2010/main" val="4192878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Meiryo UI"/>
        <a:cs typeface=""/>
      </a:majorFont>
      <a:minorFont>
        <a:latin typeface="Nissan Pro Regular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Corporate Color">
    <a:dk1>
      <a:srgbClr val="000000"/>
    </a:dk1>
    <a:lt1>
      <a:srgbClr val="FFFFFF"/>
    </a:lt1>
    <a:dk2>
      <a:srgbClr val="003F66"/>
    </a:dk2>
    <a:lt2>
      <a:srgbClr val="5795BB"/>
    </a:lt2>
    <a:accent1>
      <a:srgbClr val="000000"/>
    </a:accent1>
    <a:accent2>
      <a:srgbClr val="003F66"/>
    </a:accent2>
    <a:accent3>
      <a:srgbClr val="5795BB"/>
    </a:accent3>
    <a:accent4>
      <a:srgbClr val="999999"/>
    </a:accent4>
    <a:accent5>
      <a:srgbClr val="666666"/>
    </a:accent5>
    <a:accent6>
      <a:srgbClr val="4C4C4C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1080</Words>
  <Application>Microsoft Office PowerPoint</Application>
  <PresentationFormat>Widescreen</PresentationFormat>
  <Paragraphs>757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Nissan Pro Bold</vt:lpstr>
      <vt:lpstr>Nissan Pro Regular</vt:lpstr>
      <vt:lpstr>Noto Sans Symbols</vt:lpstr>
      <vt:lpstr>Wingdings</vt:lpstr>
      <vt:lpstr>1_3. Blank Slide</vt:lpstr>
      <vt:lpstr>LSTM Exp 4 and Exp 1 on other drivers</vt:lpstr>
      <vt:lpstr>A1 dataset</vt:lpstr>
      <vt:lpstr>PowerPoint Presentation</vt:lpstr>
      <vt:lpstr>PowerPoint Presentation</vt:lpstr>
      <vt:lpstr>PowerPoint Presentation</vt:lpstr>
      <vt:lpstr>PowerPoint Presentation</vt:lpstr>
      <vt:lpstr>LSTM Exp 1 on other drivers</vt:lpstr>
      <vt:lpstr>LSTM Exp1 Evaluated on Driver K</vt:lpstr>
      <vt:lpstr>PowerPoint Presentation</vt:lpstr>
      <vt:lpstr>PowerPoint Presentation</vt:lpstr>
      <vt:lpstr>PowerPoint Presentation</vt:lpstr>
      <vt:lpstr>PowerPoint Presentation</vt:lpstr>
      <vt:lpstr>A3_1 dataset</vt:lpstr>
      <vt:lpstr>LSTM Exp 1 on other drivers</vt:lpstr>
      <vt:lpstr>LSTM Exp1 Evaluated on Driver 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Exp 4 on other drivers</dc:title>
  <dc:creator>Nk</dc:creator>
  <cp:lastModifiedBy>Nk</cp:lastModifiedBy>
  <cp:revision>6</cp:revision>
  <dcterms:created xsi:type="dcterms:W3CDTF">2023-08-21T07:18:50Z</dcterms:created>
  <dcterms:modified xsi:type="dcterms:W3CDTF">2023-09-11T06:57:34Z</dcterms:modified>
</cp:coreProperties>
</file>