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modernComment_4B7_8679FDB0.xml" ContentType="application/vnd.ms-powerpoint.comment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66" r:id="rId6"/>
    <p:sldMasterId id="2147483659" r:id="rId7"/>
    <p:sldMasterId id="2147483668" r:id="rId8"/>
    <p:sldMasterId id="2147483672" r:id="rId9"/>
    <p:sldMasterId id="2147483677" r:id="rId10"/>
    <p:sldMasterId id="2147483682" r:id="rId11"/>
    <p:sldMasterId id="2147483688" r:id="rId12"/>
  </p:sldMasterIdLst>
  <p:notesMasterIdLst>
    <p:notesMasterId r:id="rId63"/>
  </p:notesMasterIdLst>
  <p:handoutMasterIdLst>
    <p:handoutMasterId r:id="rId64"/>
  </p:handoutMasterIdLst>
  <p:sldIdLst>
    <p:sldId id="727" r:id="rId13"/>
    <p:sldId id="1187" r:id="rId14"/>
    <p:sldId id="1153" r:id="rId15"/>
    <p:sldId id="1176" r:id="rId16"/>
    <p:sldId id="1147" r:id="rId17"/>
    <p:sldId id="1177" r:id="rId18"/>
    <p:sldId id="1188" r:id="rId19"/>
    <p:sldId id="1189" r:id="rId20"/>
    <p:sldId id="1190" r:id="rId21"/>
    <p:sldId id="1210" r:id="rId22"/>
    <p:sldId id="1212" r:id="rId23"/>
    <p:sldId id="1213" r:id="rId24"/>
    <p:sldId id="1214" r:id="rId25"/>
    <p:sldId id="1223" r:id="rId26"/>
    <p:sldId id="1215" r:id="rId27"/>
    <p:sldId id="1216" r:id="rId28"/>
    <p:sldId id="1217" r:id="rId29"/>
    <p:sldId id="1218" r:id="rId30"/>
    <p:sldId id="1224" r:id="rId31"/>
    <p:sldId id="1219" r:id="rId32"/>
    <p:sldId id="1220" r:id="rId33"/>
    <p:sldId id="1221" r:id="rId34"/>
    <p:sldId id="1222" r:id="rId35"/>
    <p:sldId id="1225" r:id="rId36"/>
    <p:sldId id="1226" r:id="rId37"/>
    <p:sldId id="1209" r:id="rId38"/>
    <p:sldId id="1208" r:id="rId39"/>
    <p:sldId id="1191" r:id="rId40"/>
    <p:sldId id="1192" r:id="rId41"/>
    <p:sldId id="1193" r:id="rId42"/>
    <p:sldId id="1194" r:id="rId43"/>
    <p:sldId id="1195" r:id="rId44"/>
    <p:sldId id="1196" r:id="rId45"/>
    <p:sldId id="1202" r:id="rId46"/>
    <p:sldId id="1203" r:id="rId47"/>
    <p:sldId id="1205" r:id="rId48"/>
    <p:sldId id="1199" r:id="rId49"/>
    <p:sldId id="1198" r:id="rId50"/>
    <p:sldId id="1197" r:id="rId51"/>
    <p:sldId id="1206" r:id="rId52"/>
    <p:sldId id="1207" r:id="rId53"/>
    <p:sldId id="1184" r:id="rId54"/>
    <p:sldId id="1178" r:id="rId55"/>
    <p:sldId id="1179" r:id="rId56"/>
    <p:sldId id="1185" r:id="rId57"/>
    <p:sldId id="1180" r:id="rId58"/>
    <p:sldId id="1181" r:id="rId59"/>
    <p:sldId id="1186" r:id="rId60"/>
    <p:sldId id="1183" r:id="rId61"/>
    <p:sldId id="1182" r:id="rId62"/>
  </p:sldIdLst>
  <p:sldSz cx="12192000" cy="6858000"/>
  <p:notesSz cx="10007600" cy="14363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166" userDrawn="1">
          <p15:clr>
            <a:srgbClr val="A4A3A4"/>
          </p15:clr>
        </p15:guide>
        <p15:guide id="7" orient="horz" pos="119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6" orient="horz" pos="4178" userDrawn="1">
          <p15:clr>
            <a:srgbClr val="A4A3A4"/>
          </p15:clr>
        </p15:guide>
        <p15:guide id="17" pos="7514" userDrawn="1">
          <p15:clr>
            <a:srgbClr val="A4A3A4"/>
          </p15:clr>
        </p15:guide>
        <p15:guide id="19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32E0FE-B740-6392-3E2D-F961BB42FE54}" name="Nk Kn" initials="NK" userId="a1352dcd88394d15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Zixuan" initials="ZZ" lastIdx="1" clrIdx="0">
    <p:extLst>
      <p:ext uri="{19B8F6BF-5375-455C-9EA6-DF929625EA0E}">
        <p15:presenceInfo xmlns:p15="http://schemas.microsoft.com/office/powerpoint/2012/main" userId="S::zxzhao@umich.edu::d5743064-3bf7-4fa4-8516-23836232dc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A500"/>
    <a:srgbClr val="FFFF00"/>
    <a:srgbClr val="0099FF"/>
    <a:srgbClr val="FF99FF"/>
    <a:srgbClr val="CCCC00"/>
    <a:srgbClr val="8B0000"/>
    <a:srgbClr val="5795BB"/>
    <a:srgbClr val="00008B"/>
    <a:srgbClr val="FFC0C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1" autoAdjust="0"/>
    <p:restoredTop sz="96247" autoAdjust="0"/>
  </p:normalViewPr>
  <p:slideViewPr>
    <p:cSldViewPr snapToGrid="0" showGuides="1">
      <p:cViewPr>
        <p:scale>
          <a:sx n="100" d="100"/>
          <a:sy n="100" d="100"/>
        </p:scale>
        <p:origin x="570" y="318"/>
      </p:cViewPr>
      <p:guideLst>
        <p:guide pos="166"/>
        <p:guide orient="horz" pos="119"/>
        <p:guide orient="horz" pos="2160"/>
        <p:guide pos="3840"/>
        <p:guide orient="horz" pos="4178"/>
        <p:guide pos="7514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49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39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viewProps" Target="view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AppData\Roaming\Microsoft\Excel\temp_nissan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1).xlsb]Sheet2 (2)!PivotTable11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A1 dataset - Across Different</a:t>
            </a:r>
            <a:r>
              <a:rPr lang="en-US" baseline="0" dirty="0"/>
              <a:t> Training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'Sheet2 (2)'!$B$203:$B$204</c:f>
              <c:strCache>
                <c:ptCount val="1"/>
                <c:pt idx="0">
                  <c:v>Driver_A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'Sheet2 (2)'!$A$205:$A$207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'Sheet2 (2)'!$B$205:$B$207</c:f>
              <c:numCache>
                <c:formatCode>General</c:formatCode>
                <c:ptCount val="3"/>
                <c:pt idx="0">
                  <c:v>1.347</c:v>
                </c:pt>
                <c:pt idx="1">
                  <c:v>4.57</c:v>
                </c:pt>
                <c:pt idx="2">
                  <c:v>7.5254999999999992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9-4A88-8D34-8C7439CAC940}"/>
            </c:ext>
          </c:extLst>
        </c:ser>
        <c:ser>
          <c:idx val="1"/>
          <c:order val="1"/>
          <c:tx>
            <c:strRef>
              <c:f>'Sheet2 (2)'!$C$203:$C$204</c:f>
              <c:strCache>
                <c:ptCount val="1"/>
                <c:pt idx="0">
                  <c:v>Driver_G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'Sheet2 (2)'!$A$205:$A$207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'Sheet2 (2)'!$C$205:$C$207</c:f>
              <c:numCache>
                <c:formatCode>General</c:formatCode>
                <c:ptCount val="3"/>
                <c:pt idx="0">
                  <c:v>1.3279999999999998</c:v>
                </c:pt>
                <c:pt idx="1">
                  <c:v>4.5555000000000003</c:v>
                </c:pt>
                <c:pt idx="2">
                  <c:v>7.5504999999999995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F9-4A88-8D34-8C7439CAC940}"/>
            </c:ext>
          </c:extLst>
        </c:ser>
        <c:ser>
          <c:idx val="2"/>
          <c:order val="2"/>
          <c:tx>
            <c:strRef>
              <c:f>'Sheet2 (2)'!$D$203:$D$204</c:f>
              <c:strCache>
                <c:ptCount val="1"/>
                <c:pt idx="0">
                  <c:v>Driver_O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'Sheet2 (2)'!$A$205:$A$207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'Sheet2 (2)'!$D$205:$D$207</c:f>
              <c:numCache>
                <c:formatCode>General</c:formatCode>
                <c:ptCount val="3"/>
                <c:pt idx="0">
                  <c:v>1.282</c:v>
                </c:pt>
                <c:pt idx="1">
                  <c:v>4.5819999999999999</c:v>
                </c:pt>
                <c:pt idx="2">
                  <c:v>7.5959999999999992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F9-4A88-8D34-8C7439CAC940}"/>
            </c:ext>
          </c:extLst>
        </c:ser>
        <c:ser>
          <c:idx val="3"/>
          <c:order val="3"/>
          <c:tx>
            <c:strRef>
              <c:f>'Sheet2 (2)'!$E$203:$E$204</c:f>
              <c:strCache>
                <c:ptCount val="1"/>
                <c:pt idx="0">
                  <c:v>Mix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'Sheet2 (2)'!$A$205:$A$207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'Sheet2 (2)'!$E$205:$E$207</c:f>
              <c:numCache>
                <c:formatCode>General</c:formatCode>
                <c:ptCount val="3"/>
                <c:pt idx="0">
                  <c:v>1.004</c:v>
                </c:pt>
                <c:pt idx="1">
                  <c:v>4.1535000000000002</c:v>
                </c:pt>
                <c:pt idx="2">
                  <c:v>6.8850000000000007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F9-4A88-8D34-8C7439CAC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4433727"/>
        <c:axId val="1315481007"/>
      </c:lineChart>
      <c:catAx>
        <c:axId val="1314433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481007"/>
        <c:crosses val="autoZero"/>
        <c:auto val="1"/>
        <c:lblAlgn val="ctr"/>
        <c:lblOffset val="100"/>
        <c:noMultiLvlLbl val="0"/>
      </c:catAx>
      <c:valAx>
        <c:axId val="131548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4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1).xlsb]Sheet2 (2)!PivotTable10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A1 dataset -  Across Different Training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'Sheet2 (2)'!$B$170:$B$171</c:f>
              <c:strCache>
                <c:ptCount val="1"/>
                <c:pt idx="0">
                  <c:v>Driver_A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'Sheet2 (2)'!$A$172:$A$175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'Sheet2 (2)'!$B$172:$B$175</c:f>
              <c:numCache>
                <c:formatCode>General</c:formatCode>
                <c:ptCount val="4"/>
                <c:pt idx="0">
                  <c:v>12.164</c:v>
                </c:pt>
                <c:pt idx="1">
                  <c:v>11.760999999999999</c:v>
                </c:pt>
                <c:pt idx="2">
                  <c:v>11.41</c:v>
                </c:pt>
                <c:pt idx="3">
                  <c:v>11.548500000000001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7F-4C26-A4B6-CE4E67550119}"/>
            </c:ext>
          </c:extLst>
        </c:ser>
        <c:ser>
          <c:idx val="1"/>
          <c:order val="1"/>
          <c:tx>
            <c:strRef>
              <c:f>'Sheet2 (2)'!$C$170:$C$171</c:f>
              <c:strCache>
                <c:ptCount val="1"/>
                <c:pt idx="0">
                  <c:v>Driver_G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'Sheet2 (2)'!$A$172:$A$175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'Sheet2 (2)'!$C$172:$C$175</c:f>
              <c:numCache>
                <c:formatCode>General</c:formatCode>
                <c:ptCount val="4"/>
                <c:pt idx="0">
                  <c:v>11.874500000000001</c:v>
                </c:pt>
                <c:pt idx="1">
                  <c:v>10.7935</c:v>
                </c:pt>
                <c:pt idx="2">
                  <c:v>10.732999999999999</c:v>
                </c:pt>
                <c:pt idx="3">
                  <c:v>10.646000000000001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7F-4C26-A4B6-CE4E67550119}"/>
            </c:ext>
          </c:extLst>
        </c:ser>
        <c:ser>
          <c:idx val="2"/>
          <c:order val="2"/>
          <c:tx>
            <c:strRef>
              <c:f>'Sheet2 (2)'!$D$170:$D$171</c:f>
              <c:strCache>
                <c:ptCount val="1"/>
                <c:pt idx="0">
                  <c:v>Driver_O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'Sheet2 (2)'!$A$172:$A$175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'Sheet2 (2)'!$D$172:$D$175</c:f>
              <c:numCache>
                <c:formatCode>General</c:formatCode>
                <c:ptCount val="4"/>
                <c:pt idx="0">
                  <c:v>12.110499999999998</c:v>
                </c:pt>
                <c:pt idx="1">
                  <c:v>11.463999999999999</c:v>
                </c:pt>
                <c:pt idx="2">
                  <c:v>10.4375</c:v>
                </c:pt>
                <c:pt idx="3">
                  <c:v>11.306000000000001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7F-4C26-A4B6-CE4E67550119}"/>
            </c:ext>
          </c:extLst>
        </c:ser>
        <c:ser>
          <c:idx val="3"/>
          <c:order val="3"/>
          <c:tx>
            <c:strRef>
              <c:f>'Sheet2 (2)'!$E$170:$E$171</c:f>
              <c:strCache>
                <c:ptCount val="1"/>
                <c:pt idx="0">
                  <c:v>Mix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'Sheet2 (2)'!$A$172:$A$175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'Sheet2 (2)'!$E$172:$E$175</c:f>
              <c:numCache>
                <c:formatCode>General</c:formatCode>
                <c:ptCount val="4"/>
                <c:pt idx="0">
                  <c:v>11.361499999999999</c:v>
                </c:pt>
                <c:pt idx="1">
                  <c:v>10.988499999999998</c:v>
                </c:pt>
                <c:pt idx="2">
                  <c:v>10.563499999999999</c:v>
                </c:pt>
                <c:pt idx="3">
                  <c:v>10.502000000000001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7F-4C26-A4B6-CE4E67550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4442847"/>
        <c:axId val="1315421487"/>
      </c:lineChart>
      <c:catAx>
        <c:axId val="1314442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421487"/>
        <c:crosses val="autoZero"/>
        <c:auto val="1"/>
        <c:lblAlgn val="ctr"/>
        <c:lblOffset val="100"/>
        <c:noMultiLvlLbl val="0"/>
      </c:catAx>
      <c:valAx>
        <c:axId val="1315421487"/>
        <c:scaling>
          <c:orientation val="minMax"/>
          <c:min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44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1).xlsb]A3!PivotTable11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A3 dataset -  Across Different Training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'A3'!$B$202:$B$203</c:f>
              <c:strCache>
                <c:ptCount val="1"/>
                <c:pt idx="0">
                  <c:v>Driver_A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'A3'!$A$204:$A$206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'A3'!$B$204:$B$206</c:f>
              <c:numCache>
                <c:formatCode>General</c:formatCode>
                <c:ptCount val="3"/>
                <c:pt idx="0">
                  <c:v>1.163</c:v>
                </c:pt>
                <c:pt idx="1">
                  <c:v>4.3050000000000006</c:v>
                </c:pt>
                <c:pt idx="2">
                  <c:v>7.4510000000000005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7-4181-A931-32EB30150A05}"/>
            </c:ext>
          </c:extLst>
        </c:ser>
        <c:ser>
          <c:idx val="1"/>
          <c:order val="1"/>
          <c:tx>
            <c:strRef>
              <c:f>'A3'!$C$202:$C$203</c:f>
              <c:strCache>
                <c:ptCount val="1"/>
                <c:pt idx="0">
                  <c:v>Driver_G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'A3'!$A$204:$A$206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'A3'!$C$204:$C$206</c:f>
              <c:numCache>
                <c:formatCode>General</c:formatCode>
                <c:ptCount val="3"/>
                <c:pt idx="0">
                  <c:v>1.0036793164</c:v>
                </c:pt>
                <c:pt idx="1">
                  <c:v>4.5780346836000003</c:v>
                </c:pt>
                <c:pt idx="2">
                  <c:v>7.2688554093999995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67-4181-A931-32EB30150A05}"/>
            </c:ext>
          </c:extLst>
        </c:ser>
        <c:ser>
          <c:idx val="2"/>
          <c:order val="2"/>
          <c:tx>
            <c:strRef>
              <c:f>'A3'!$D$202:$D$203</c:f>
              <c:strCache>
                <c:ptCount val="1"/>
                <c:pt idx="0">
                  <c:v>Driver_O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'A3'!$A$204:$A$206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'A3'!$D$204:$D$206</c:f>
              <c:numCache>
                <c:formatCode>General</c:formatCode>
                <c:ptCount val="3"/>
                <c:pt idx="0">
                  <c:v>1.0232939736</c:v>
                </c:pt>
                <c:pt idx="1">
                  <c:v>4.6641122287999996</c:v>
                </c:pt>
                <c:pt idx="2">
                  <c:v>7.1412194853999988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67-4181-A931-32EB30150A05}"/>
            </c:ext>
          </c:extLst>
        </c:ser>
        <c:ser>
          <c:idx val="3"/>
          <c:order val="3"/>
          <c:tx>
            <c:strRef>
              <c:f>'A3'!$E$202:$E$203</c:f>
              <c:strCache>
                <c:ptCount val="1"/>
                <c:pt idx="0">
                  <c:v>Mix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'A3'!$A$204:$A$206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'A3'!$E$204:$E$206</c:f>
              <c:numCache>
                <c:formatCode>General</c:formatCode>
                <c:ptCount val="3"/>
                <c:pt idx="0">
                  <c:v>1.3373520698000001</c:v>
                </c:pt>
                <c:pt idx="1">
                  <c:v>4.2040180253999999</c:v>
                </c:pt>
                <c:pt idx="2">
                  <c:v>6.8118312934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67-4181-A931-32EB30150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4433727"/>
        <c:axId val="1315481007"/>
      </c:lineChart>
      <c:catAx>
        <c:axId val="1314433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481007"/>
        <c:crosses val="autoZero"/>
        <c:auto val="1"/>
        <c:lblAlgn val="ctr"/>
        <c:lblOffset val="100"/>
        <c:noMultiLvlLbl val="0"/>
      </c:catAx>
      <c:valAx>
        <c:axId val="131548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4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1).xlsb]A3!PivotTable10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A3 dataset -  Across Different Training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'A3'!$B$169:$B$170</c:f>
              <c:strCache>
                <c:ptCount val="1"/>
                <c:pt idx="0">
                  <c:v>Driver_A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'A3'!$A$171:$A$174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'A3'!$B$171:$B$174</c:f>
              <c:numCache>
                <c:formatCode>General</c:formatCode>
                <c:ptCount val="4"/>
                <c:pt idx="0">
                  <c:v>12.7095</c:v>
                </c:pt>
                <c:pt idx="1">
                  <c:v>11.718999999999998</c:v>
                </c:pt>
                <c:pt idx="2">
                  <c:v>10.985000000000001</c:v>
                </c:pt>
                <c:pt idx="3">
                  <c:v>11.7445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8-4091-95F4-0606B591CB23}"/>
            </c:ext>
          </c:extLst>
        </c:ser>
        <c:ser>
          <c:idx val="1"/>
          <c:order val="1"/>
          <c:tx>
            <c:strRef>
              <c:f>'A3'!$C$169:$C$170</c:f>
              <c:strCache>
                <c:ptCount val="1"/>
                <c:pt idx="0">
                  <c:v>Driver_G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'A3'!$A$171:$A$174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'A3'!$C$171:$C$174</c:f>
              <c:numCache>
                <c:formatCode>General</c:formatCode>
                <c:ptCount val="4"/>
                <c:pt idx="0">
                  <c:v>10.879641346</c:v>
                </c:pt>
                <c:pt idx="1">
                  <c:v>9.9739072600000007</c:v>
                </c:pt>
                <c:pt idx="2">
                  <c:v>10.467583090000002</c:v>
                </c:pt>
                <c:pt idx="3">
                  <c:v>10.068537362000001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8-4091-95F4-0606B591CB23}"/>
            </c:ext>
          </c:extLst>
        </c:ser>
        <c:ser>
          <c:idx val="2"/>
          <c:order val="2"/>
          <c:tx>
            <c:strRef>
              <c:f>'A3'!$D$169:$D$170</c:f>
              <c:strCache>
                <c:ptCount val="1"/>
                <c:pt idx="0">
                  <c:v>Driver_O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'A3'!$A$171:$A$174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'A3'!$D$171:$D$174</c:f>
              <c:numCache>
                <c:formatCode>General</c:formatCode>
                <c:ptCount val="4"/>
                <c:pt idx="0">
                  <c:v>10.97964988</c:v>
                </c:pt>
                <c:pt idx="1">
                  <c:v>10.571838763999999</c:v>
                </c:pt>
                <c:pt idx="2">
                  <c:v>10.296874276</c:v>
                </c:pt>
                <c:pt idx="3">
                  <c:v>11.249539206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8-4091-95F4-0606B591CB23}"/>
            </c:ext>
          </c:extLst>
        </c:ser>
        <c:ser>
          <c:idx val="3"/>
          <c:order val="3"/>
          <c:tx>
            <c:strRef>
              <c:f>'A3'!$E$169:$E$170</c:f>
              <c:strCache>
                <c:ptCount val="1"/>
                <c:pt idx="0">
                  <c:v>Mix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'A3'!$A$171:$A$174</c:f>
              <c:strCache>
                <c:ptCount val="4"/>
                <c:pt idx="0">
                  <c:v>300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</c:strCache>
            </c:strRef>
          </c:cat>
          <c:val>
            <c:numRef>
              <c:f>'A3'!$E$171:$E$174</c:f>
              <c:numCache>
                <c:formatCode>General</c:formatCode>
                <c:ptCount val="4"/>
                <c:pt idx="0">
                  <c:v>10.832942702</c:v>
                </c:pt>
                <c:pt idx="1">
                  <c:v>10.5548971</c:v>
                </c:pt>
                <c:pt idx="2">
                  <c:v>10.351564868000001</c:v>
                </c:pt>
                <c:pt idx="3">
                  <c:v>10.4071766724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8-4091-95F4-0606B591C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4442847"/>
        <c:axId val="1315421487"/>
      </c:lineChart>
      <c:catAx>
        <c:axId val="1314442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421487"/>
        <c:crosses val="autoZero"/>
        <c:auto val="1"/>
        <c:lblAlgn val="ctr"/>
        <c:lblOffset val="100"/>
        <c:noMultiLvlLbl val="0"/>
      </c:catAx>
      <c:valAx>
        <c:axId val="1315421487"/>
        <c:scaling>
          <c:orientation val="minMax"/>
          <c:min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44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1).xlsb]A1!PivotTable8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A1 dataset -  Across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'A1'!$B$103:$B$104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'A1'!$A$105:$A$107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'A1'!$B$105:$B$107</c:f>
              <c:numCache>
                <c:formatCode>General</c:formatCode>
                <c:ptCount val="3"/>
                <c:pt idx="0">
                  <c:v>0.62624999999999997</c:v>
                </c:pt>
                <c:pt idx="1">
                  <c:v>4.3162500000000001</c:v>
                </c:pt>
                <c:pt idx="2">
                  <c:v>7.1593750000000007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DA-42E1-A426-5BD5FE074378}"/>
            </c:ext>
          </c:extLst>
        </c:ser>
        <c:ser>
          <c:idx val="1"/>
          <c:order val="1"/>
          <c:tx>
            <c:strRef>
              <c:f>'A1'!$C$103:$C$104</c:f>
              <c:strCache>
                <c:ptCount val="1"/>
                <c:pt idx="0">
                  <c:v>LSTM-1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'A1'!$A$105:$A$107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'A1'!$C$105:$C$107</c:f>
              <c:numCache>
                <c:formatCode>General</c:formatCode>
                <c:ptCount val="3"/>
                <c:pt idx="0">
                  <c:v>1.72</c:v>
                </c:pt>
                <c:pt idx="1">
                  <c:v>4.8893750000000002</c:v>
                </c:pt>
                <c:pt idx="2">
                  <c:v>8.4381249999999994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DA-42E1-A426-5BD5FE074378}"/>
            </c:ext>
          </c:extLst>
        </c:ser>
        <c:ser>
          <c:idx val="2"/>
          <c:order val="2"/>
          <c:tx>
            <c:strRef>
              <c:f>'A1'!$D$103:$D$104</c:f>
              <c:strCache>
                <c:ptCount val="1"/>
                <c:pt idx="0">
                  <c:v>LSTM-4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'A1'!$A$105:$A$107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'A1'!$D$105:$D$107</c:f>
              <c:numCache>
                <c:formatCode>General</c:formatCode>
                <c:ptCount val="3"/>
                <c:pt idx="0">
                  <c:v>2.3462499999999999</c:v>
                </c:pt>
                <c:pt idx="1">
                  <c:v>5.0231250000000003</c:v>
                </c:pt>
                <c:pt idx="2">
                  <c:v>8.2081250000000008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DA-42E1-A426-5BD5FE074378}"/>
            </c:ext>
          </c:extLst>
        </c:ser>
        <c:ser>
          <c:idx val="3"/>
          <c:order val="3"/>
          <c:tx>
            <c:strRef>
              <c:f>'A1'!$E$103:$E$104</c:f>
              <c:strCache>
                <c:ptCount val="1"/>
                <c:pt idx="0">
                  <c:v>ALSTM-32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'A1'!$A$105:$A$107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'A1'!$E$105:$E$107</c:f>
              <c:numCache>
                <c:formatCode>General</c:formatCode>
                <c:ptCount val="3"/>
                <c:pt idx="0">
                  <c:v>0.75562499999999999</c:v>
                </c:pt>
                <c:pt idx="1">
                  <c:v>4.0668749999999996</c:v>
                </c:pt>
                <c:pt idx="2">
                  <c:v>6.6081250000000002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DA-42E1-A426-5BD5FE074378}"/>
            </c:ext>
          </c:extLst>
        </c:ser>
        <c:ser>
          <c:idx val="4"/>
          <c:order val="4"/>
          <c:tx>
            <c:strRef>
              <c:f>'A1'!$F$103:$F$104</c:f>
              <c:strCache>
                <c:ptCount val="1"/>
                <c:pt idx="0">
                  <c:v>ALSTM-50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'A1'!$A$105:$A$107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'A1'!$F$105:$F$107</c:f>
              <c:numCache>
                <c:formatCode>General</c:formatCode>
                <c:ptCount val="3"/>
                <c:pt idx="0">
                  <c:v>0.75312499999999982</c:v>
                </c:pt>
                <c:pt idx="1">
                  <c:v>4.0306249999999997</c:v>
                </c:pt>
                <c:pt idx="2">
                  <c:v>6.5324999999999998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8DA-42E1-A426-5BD5FE074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051151"/>
        <c:axId val="1362131007"/>
      </c:lineChart>
      <c:catAx>
        <c:axId val="532051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131007"/>
        <c:crosses val="autoZero"/>
        <c:auto val="1"/>
        <c:lblAlgn val="ctr"/>
        <c:lblOffset val="100"/>
        <c:noMultiLvlLbl val="0"/>
      </c:catAx>
      <c:valAx>
        <c:axId val="136213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5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1).xlsb]A1!PivotTable9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A1 dataset -  Across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'A1'!$B$134:$B$135</c:f>
              <c:strCache>
                <c:ptCount val="1"/>
                <c:pt idx="0">
                  <c:v>ALSTM-50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'A1'!$A$136:$A$139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'A1'!$B$136:$B$139</c:f>
              <c:numCache>
                <c:formatCode>General</c:formatCode>
                <c:ptCount val="4"/>
                <c:pt idx="0">
                  <c:v>10.258749999999999</c:v>
                </c:pt>
                <c:pt idx="1">
                  <c:v>10.045000000000002</c:v>
                </c:pt>
                <c:pt idx="2">
                  <c:v>10.208124999999999</c:v>
                </c:pt>
                <c:pt idx="3">
                  <c:v>10.49625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F4-4E3B-8096-063657ADA8FB}"/>
            </c:ext>
          </c:extLst>
        </c:ser>
        <c:ser>
          <c:idx val="1"/>
          <c:order val="1"/>
          <c:tx>
            <c:strRef>
              <c:f>'A1'!$C$134:$C$135</c:f>
              <c:strCache>
                <c:ptCount val="1"/>
                <c:pt idx="0">
                  <c:v>ALSTM-32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'A1'!$A$136:$A$139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'A1'!$C$136:$C$139</c:f>
              <c:numCache>
                <c:formatCode>General</c:formatCode>
                <c:ptCount val="4"/>
                <c:pt idx="0">
                  <c:v>10.793749999999999</c:v>
                </c:pt>
                <c:pt idx="1">
                  <c:v>10.0875</c:v>
                </c:pt>
                <c:pt idx="2">
                  <c:v>10.196875</c:v>
                </c:pt>
                <c:pt idx="3">
                  <c:v>10.798125000000001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F4-4E3B-8096-063657ADA8FB}"/>
            </c:ext>
          </c:extLst>
        </c:ser>
        <c:ser>
          <c:idx val="2"/>
          <c:order val="2"/>
          <c:tx>
            <c:strRef>
              <c:f>'A1'!$D$134:$D$135</c:f>
              <c:strCache>
                <c:ptCount val="1"/>
                <c:pt idx="0">
                  <c:v>LSTM-4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'A1'!$A$136:$A$139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'A1'!$D$136:$D$139</c:f>
              <c:numCache>
                <c:formatCode>General</c:formatCode>
                <c:ptCount val="4"/>
                <c:pt idx="0">
                  <c:v>10.698124999999999</c:v>
                </c:pt>
                <c:pt idx="1">
                  <c:v>11.65</c:v>
                </c:pt>
                <c:pt idx="2">
                  <c:v>12.710625</c:v>
                </c:pt>
                <c:pt idx="3">
                  <c:v>12.87875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F4-4E3B-8096-063657ADA8FB}"/>
            </c:ext>
          </c:extLst>
        </c:ser>
        <c:ser>
          <c:idx val="3"/>
          <c:order val="3"/>
          <c:tx>
            <c:strRef>
              <c:f>'A1'!$E$134:$E$135</c:f>
              <c:strCache>
                <c:ptCount val="1"/>
                <c:pt idx="0">
                  <c:v>LSTM-1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'A1'!$A$136:$A$139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'A1'!$E$136:$E$139</c:f>
              <c:numCache>
                <c:formatCode>General</c:formatCode>
                <c:ptCount val="4"/>
                <c:pt idx="0">
                  <c:v>11.452499999999999</c:v>
                </c:pt>
                <c:pt idx="1">
                  <c:v>11.151250000000001</c:v>
                </c:pt>
                <c:pt idx="2">
                  <c:v>11.7525</c:v>
                </c:pt>
                <c:pt idx="3">
                  <c:v>12.719375000000001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F4-4E3B-8096-063657ADA8FB}"/>
            </c:ext>
          </c:extLst>
        </c:ser>
        <c:ser>
          <c:idx val="4"/>
          <c:order val="4"/>
          <c:tx>
            <c:strRef>
              <c:f>'A1'!$F$134:$F$135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'A1'!$A$136:$A$139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'A1'!$F$136:$F$139</c:f>
              <c:numCache>
                <c:formatCode>General</c:formatCode>
                <c:ptCount val="4"/>
                <c:pt idx="0">
                  <c:v>11.8</c:v>
                </c:pt>
                <c:pt idx="1">
                  <c:v>10.996249999999998</c:v>
                </c:pt>
                <c:pt idx="2">
                  <c:v>11.390625</c:v>
                </c:pt>
                <c:pt idx="3">
                  <c:v>12.495625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F4-4E3B-8096-063657ADA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0477599"/>
        <c:axId val="1207037135"/>
      </c:lineChart>
      <c:catAx>
        <c:axId val="1180477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037135"/>
        <c:crosses val="autoZero"/>
        <c:auto val="1"/>
        <c:lblAlgn val="ctr"/>
        <c:lblOffset val="100"/>
        <c:noMultiLvlLbl val="0"/>
      </c:catAx>
      <c:valAx>
        <c:axId val="1207037135"/>
        <c:scaling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47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1).xlsb]A3!PivotTable8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A3 dataset -  Across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'A3'!$B$102:$B$103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'A3'!$A$104:$A$106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'A3'!$B$104:$B$106</c:f>
              <c:numCache>
                <c:formatCode>General</c:formatCode>
                <c:ptCount val="3"/>
                <c:pt idx="0">
                  <c:v>0.62624999999999997</c:v>
                </c:pt>
                <c:pt idx="1">
                  <c:v>4.3162500000000001</c:v>
                </c:pt>
                <c:pt idx="2">
                  <c:v>7.1593750000000007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8-4830-AB14-41E12B624F6B}"/>
            </c:ext>
          </c:extLst>
        </c:ser>
        <c:ser>
          <c:idx val="1"/>
          <c:order val="1"/>
          <c:tx>
            <c:strRef>
              <c:f>'A3'!$C$102:$C$103</c:f>
              <c:strCache>
                <c:ptCount val="1"/>
                <c:pt idx="0">
                  <c:v>LSTM-1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'A3'!$A$104:$A$106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'A3'!$C$104:$C$106</c:f>
              <c:numCache>
                <c:formatCode>General</c:formatCode>
                <c:ptCount val="3"/>
                <c:pt idx="0">
                  <c:v>1.72</c:v>
                </c:pt>
                <c:pt idx="1">
                  <c:v>4.8893750000000002</c:v>
                </c:pt>
                <c:pt idx="2">
                  <c:v>8.4381249999999994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8-4830-AB14-41E12B624F6B}"/>
            </c:ext>
          </c:extLst>
        </c:ser>
        <c:ser>
          <c:idx val="2"/>
          <c:order val="2"/>
          <c:tx>
            <c:strRef>
              <c:f>'A3'!$D$102:$D$103</c:f>
              <c:strCache>
                <c:ptCount val="1"/>
                <c:pt idx="0">
                  <c:v>LSTM-4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'A3'!$A$104:$A$106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'A3'!$D$104:$D$106</c:f>
              <c:numCache>
                <c:formatCode>General</c:formatCode>
                <c:ptCount val="3"/>
                <c:pt idx="0">
                  <c:v>2.3462499999999999</c:v>
                </c:pt>
                <c:pt idx="1">
                  <c:v>5.0231250000000003</c:v>
                </c:pt>
                <c:pt idx="2">
                  <c:v>8.2081250000000008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8-4830-AB14-41E12B624F6B}"/>
            </c:ext>
          </c:extLst>
        </c:ser>
        <c:ser>
          <c:idx val="3"/>
          <c:order val="3"/>
          <c:tx>
            <c:strRef>
              <c:f>'A3'!$E$102:$E$103</c:f>
              <c:strCache>
                <c:ptCount val="1"/>
                <c:pt idx="0">
                  <c:v>ALSTM-32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'A3'!$A$104:$A$106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'A3'!$E$104:$E$106</c:f>
              <c:numCache>
                <c:formatCode>General</c:formatCode>
                <c:ptCount val="3"/>
                <c:pt idx="0">
                  <c:v>0.75562499999999999</c:v>
                </c:pt>
                <c:pt idx="1">
                  <c:v>4.0668749999999996</c:v>
                </c:pt>
                <c:pt idx="2">
                  <c:v>6.6081250000000002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8-4830-AB14-41E12B624F6B}"/>
            </c:ext>
          </c:extLst>
        </c:ser>
        <c:ser>
          <c:idx val="4"/>
          <c:order val="4"/>
          <c:tx>
            <c:strRef>
              <c:f>'A3'!$F$102:$F$103</c:f>
              <c:strCache>
                <c:ptCount val="1"/>
                <c:pt idx="0">
                  <c:v>ALSTM-50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'A3'!$A$104:$A$106</c:f>
              <c:strCache>
                <c:ptCount val="3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'A3'!$F$104:$F$106</c:f>
              <c:numCache>
                <c:formatCode>General</c:formatCode>
                <c:ptCount val="3"/>
                <c:pt idx="0">
                  <c:v>0.75312499999999982</c:v>
                </c:pt>
                <c:pt idx="1">
                  <c:v>4.0306249999999997</c:v>
                </c:pt>
                <c:pt idx="2">
                  <c:v>6.5324999999999998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8-4830-AB14-41E12B624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051151"/>
        <c:axId val="1362131007"/>
      </c:lineChart>
      <c:catAx>
        <c:axId val="532051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131007"/>
        <c:crosses val="autoZero"/>
        <c:auto val="1"/>
        <c:lblAlgn val="ctr"/>
        <c:lblOffset val="100"/>
        <c:noMultiLvlLbl val="0"/>
      </c:catAx>
      <c:valAx>
        <c:axId val="136213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5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[temp_nissan (version 1).xlsb]A3!PivotTable9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A3 dataset -  Across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5400" cap="rnd">
            <a:noFill/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'A3'!$B$133:$B$134</c:f>
              <c:strCache>
                <c:ptCount val="1"/>
                <c:pt idx="0">
                  <c:v>ALSTM-50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'A3'!$A$135:$A$138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'A3'!$B$135:$B$138</c:f>
              <c:numCache>
                <c:formatCode>General</c:formatCode>
                <c:ptCount val="4"/>
                <c:pt idx="0">
                  <c:v>10.232500000000002</c:v>
                </c:pt>
                <c:pt idx="1">
                  <c:v>9.5675000000000008</c:v>
                </c:pt>
                <c:pt idx="2">
                  <c:v>9.9525000000000006</c:v>
                </c:pt>
                <c:pt idx="3">
                  <c:v>10.620000000000001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85-4EC3-9810-79A75CD490FB}"/>
            </c:ext>
          </c:extLst>
        </c:ser>
        <c:ser>
          <c:idx val="1"/>
          <c:order val="1"/>
          <c:tx>
            <c:strRef>
              <c:f>'A3'!$C$133:$C$134</c:f>
              <c:strCache>
                <c:ptCount val="1"/>
                <c:pt idx="0">
                  <c:v>ALSTM-32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'A3'!$A$135:$A$138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'A3'!$C$135:$C$138</c:f>
              <c:numCache>
                <c:formatCode>General</c:formatCode>
                <c:ptCount val="4"/>
                <c:pt idx="0">
                  <c:v>10.491250000000001</c:v>
                </c:pt>
                <c:pt idx="1">
                  <c:v>9.541249999999998</c:v>
                </c:pt>
                <c:pt idx="2">
                  <c:v>9.8668750000000003</c:v>
                </c:pt>
                <c:pt idx="3">
                  <c:v>10.639374999999999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85-4EC3-9810-79A75CD490FB}"/>
            </c:ext>
          </c:extLst>
        </c:ser>
        <c:ser>
          <c:idx val="2"/>
          <c:order val="2"/>
          <c:tx>
            <c:strRef>
              <c:f>'A3'!$D$133:$D$134</c:f>
              <c:strCache>
                <c:ptCount val="1"/>
                <c:pt idx="0">
                  <c:v>LSTM-4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'A3'!$A$135:$A$138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'A3'!$D$135:$D$138</c:f>
              <c:numCache>
                <c:formatCode>General</c:formatCode>
                <c:ptCount val="4"/>
                <c:pt idx="0">
                  <c:v>10.67088839775</c:v>
                </c:pt>
                <c:pt idx="1">
                  <c:v>11.409680132499998</c:v>
                </c:pt>
                <c:pt idx="2">
                  <c:v>11.388310745000002</c:v>
                </c:pt>
                <c:pt idx="3">
                  <c:v>11.6881652375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85-4EC3-9810-79A75CD490FB}"/>
            </c:ext>
          </c:extLst>
        </c:ser>
        <c:ser>
          <c:idx val="3"/>
          <c:order val="3"/>
          <c:tx>
            <c:strRef>
              <c:f>'A3'!$E$133:$E$134</c:f>
              <c:strCache>
                <c:ptCount val="1"/>
                <c:pt idx="0">
                  <c:v>LSTM-1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'A3'!$A$135:$A$138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'A3'!$E$135:$E$138</c:f>
              <c:numCache>
                <c:formatCode>General</c:formatCode>
                <c:ptCount val="4"/>
                <c:pt idx="0">
                  <c:v>11.017553152750001</c:v>
                </c:pt>
                <c:pt idx="1">
                  <c:v>10.970347660000002</c:v>
                </c:pt>
                <c:pt idx="2">
                  <c:v>10.68811816</c:v>
                </c:pt>
                <c:pt idx="3">
                  <c:v>11.9121271725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85-4EC3-9810-79A75CD490FB}"/>
            </c:ext>
          </c:extLst>
        </c:ser>
        <c:ser>
          <c:idx val="4"/>
          <c:order val="4"/>
          <c:tx>
            <c:strRef>
              <c:f>'A3'!$F$133:$F$134</c:f>
              <c:strCache>
                <c:ptCount val="1"/>
                <c:pt idx="0">
                  <c:v>MLP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'A3'!$A$135:$A$138</c:f>
              <c:strCache>
                <c:ptCount val="4"/>
                <c:pt idx="0">
                  <c:v>1800</c:v>
                </c:pt>
                <c:pt idx="1">
                  <c:v>1200</c:v>
                </c:pt>
                <c:pt idx="2">
                  <c:v>600</c:v>
                </c:pt>
                <c:pt idx="3">
                  <c:v>300</c:v>
                </c:pt>
              </c:strCache>
            </c:strRef>
          </c:cat>
          <c:val>
            <c:numRef>
              <c:f>'A3'!$F$135:$F$138</c:f>
              <c:numCache>
                <c:formatCode>General</c:formatCode>
                <c:ptCount val="4"/>
                <c:pt idx="0">
                  <c:v>11.924999999999999</c:v>
                </c:pt>
                <c:pt idx="1">
                  <c:v>11.137499999999999</c:v>
                </c:pt>
                <c:pt idx="2">
                  <c:v>11.62875</c:v>
                </c:pt>
                <c:pt idx="3">
                  <c:v>11.892500000000002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85-4EC3-9810-79A75CD49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0477599"/>
        <c:axId val="1207037135"/>
      </c:lineChart>
      <c:catAx>
        <c:axId val="1180477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037135"/>
        <c:crosses val="autoZero"/>
        <c:auto val="1"/>
        <c:lblAlgn val="ctr"/>
        <c:lblOffset val="100"/>
        <c:noMultiLvlLbl val="0"/>
      </c:catAx>
      <c:valAx>
        <c:axId val="1207037135"/>
        <c:scaling>
          <c:orientation val="minMax"/>
          <c:min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47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[nissan_viz.xlsb]A3!PivotTable5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A1 dataset - K/L/M/N</a:t>
            </a:r>
            <a:r>
              <a:rPr lang="en-US" baseline="0"/>
              <a:t> Average RMSE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diamond"/>
          <c:size val="5"/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x"/>
          <c:size val="5"/>
          <c:spPr>
            <a:noFill/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diamond"/>
          <c:size val="5"/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x"/>
          <c:size val="5"/>
          <c:spPr>
            <a:noFill/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diamond"/>
          <c:size val="5"/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x"/>
          <c:size val="5"/>
          <c:spPr>
            <a:noFill/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'A3'!$B$3:$B$4</c:f>
              <c:strCache>
                <c:ptCount val="1"/>
                <c:pt idx="0">
                  <c:v>Driver_A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'A3'!$A$5:$A$16</c:f>
              <c:multiLvlStrCache>
                <c:ptCount val="10"/>
                <c:lvl>
                  <c:pt idx="0">
                    <c:v>MLP</c:v>
                  </c:pt>
                  <c:pt idx="1">
                    <c:v>LSTM-1</c:v>
                  </c:pt>
                  <c:pt idx="2">
                    <c:v>LSTM-4</c:v>
                  </c:pt>
                  <c:pt idx="3">
                    <c:v>ALSTM-32</c:v>
                  </c:pt>
                  <c:pt idx="4">
                    <c:v>ALSTM-50</c:v>
                  </c:pt>
                  <c:pt idx="5">
                    <c:v>MLP</c:v>
                  </c:pt>
                  <c:pt idx="6">
                    <c:v>LSTM-1</c:v>
                  </c:pt>
                  <c:pt idx="7">
                    <c:v>LSTM-4</c:v>
                  </c:pt>
                  <c:pt idx="8">
                    <c:v>ALSTM-32</c:v>
                  </c:pt>
                  <c:pt idx="9">
                    <c:v>ALSTM-50</c:v>
                  </c:pt>
                </c:lvl>
                <c:lvl>
                  <c:pt idx="0">
                    <c:v>1200</c:v>
                  </c:pt>
                  <c:pt idx="5">
                    <c:v>1800</c:v>
                  </c:pt>
                </c:lvl>
              </c:multiLvlStrCache>
            </c:multiLvlStrRef>
          </c:cat>
          <c:val>
            <c:numRef>
              <c:f>'A3'!$B$5:$B$16</c:f>
              <c:numCache>
                <c:formatCode>General</c:formatCode>
                <c:ptCount val="10"/>
                <c:pt idx="0">
                  <c:v>10.6675</c:v>
                </c:pt>
                <c:pt idx="1">
                  <c:v>11.31</c:v>
                </c:pt>
                <c:pt idx="2">
                  <c:v>13.2525</c:v>
                </c:pt>
                <c:pt idx="3">
                  <c:v>9.8249999999999993</c:v>
                </c:pt>
                <c:pt idx="4">
                  <c:v>9.8699999999999992</c:v>
                </c:pt>
                <c:pt idx="5">
                  <c:v>13.135</c:v>
                </c:pt>
                <c:pt idx="6">
                  <c:v>11.68</c:v>
                </c:pt>
                <c:pt idx="7">
                  <c:v>12.045</c:v>
                </c:pt>
                <c:pt idx="8">
                  <c:v>11.2325</c:v>
                </c:pt>
                <c:pt idx="9">
                  <c:v>10.63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0C-462E-9802-21D5F81CB7EE}"/>
            </c:ext>
          </c:extLst>
        </c:ser>
        <c:ser>
          <c:idx val="1"/>
          <c:order val="1"/>
          <c:tx>
            <c:strRef>
              <c:f>'A3'!$C$3:$C$4</c:f>
              <c:strCache>
                <c:ptCount val="1"/>
                <c:pt idx="0">
                  <c:v>Driver_G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'A3'!$A$5:$A$16</c:f>
              <c:multiLvlStrCache>
                <c:ptCount val="10"/>
                <c:lvl>
                  <c:pt idx="0">
                    <c:v>MLP</c:v>
                  </c:pt>
                  <c:pt idx="1">
                    <c:v>LSTM-1</c:v>
                  </c:pt>
                  <c:pt idx="2">
                    <c:v>LSTM-4</c:v>
                  </c:pt>
                  <c:pt idx="3">
                    <c:v>ALSTM-32</c:v>
                  </c:pt>
                  <c:pt idx="4">
                    <c:v>ALSTM-50</c:v>
                  </c:pt>
                  <c:pt idx="5">
                    <c:v>MLP</c:v>
                  </c:pt>
                  <c:pt idx="6">
                    <c:v>LSTM-1</c:v>
                  </c:pt>
                  <c:pt idx="7">
                    <c:v>LSTM-4</c:v>
                  </c:pt>
                  <c:pt idx="8">
                    <c:v>ALSTM-32</c:v>
                  </c:pt>
                  <c:pt idx="9">
                    <c:v>ALSTM-50</c:v>
                  </c:pt>
                </c:lvl>
                <c:lvl>
                  <c:pt idx="0">
                    <c:v>1200</c:v>
                  </c:pt>
                  <c:pt idx="5">
                    <c:v>1800</c:v>
                  </c:pt>
                </c:lvl>
              </c:multiLvlStrCache>
            </c:multiLvlStrRef>
          </c:cat>
          <c:val>
            <c:numRef>
              <c:f>'A3'!$C$5:$C$16</c:f>
              <c:numCache>
                <c:formatCode>General</c:formatCode>
                <c:ptCount val="10"/>
                <c:pt idx="0">
                  <c:v>11.1625</c:v>
                </c:pt>
                <c:pt idx="1">
                  <c:v>10.84041545</c:v>
                </c:pt>
                <c:pt idx="2">
                  <c:v>10.477499999999999</c:v>
                </c:pt>
                <c:pt idx="3">
                  <c:v>9.9474999999999998</c:v>
                </c:pt>
                <c:pt idx="4">
                  <c:v>9.91</c:v>
                </c:pt>
                <c:pt idx="5">
                  <c:v>10.567500000000001</c:v>
                </c:pt>
                <c:pt idx="6">
                  <c:v>10.69018681</c:v>
                </c:pt>
                <c:pt idx="7">
                  <c:v>8.76</c:v>
                </c:pt>
                <c:pt idx="8">
                  <c:v>10.085000000000001</c:v>
                </c:pt>
                <c:pt idx="9">
                  <c:v>10.24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0C-462E-9802-21D5F81CB7EE}"/>
            </c:ext>
          </c:extLst>
        </c:ser>
        <c:ser>
          <c:idx val="2"/>
          <c:order val="2"/>
          <c:tx>
            <c:strRef>
              <c:f>'A3'!$D$3:$D$4</c:f>
              <c:strCache>
                <c:ptCount val="1"/>
                <c:pt idx="0">
                  <c:v>Driver_O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'A3'!$A$5:$A$16</c:f>
              <c:multiLvlStrCache>
                <c:ptCount val="10"/>
                <c:lvl>
                  <c:pt idx="0">
                    <c:v>MLP</c:v>
                  </c:pt>
                  <c:pt idx="1">
                    <c:v>LSTM-1</c:v>
                  </c:pt>
                  <c:pt idx="2">
                    <c:v>LSTM-4</c:v>
                  </c:pt>
                  <c:pt idx="3">
                    <c:v>ALSTM-32</c:v>
                  </c:pt>
                  <c:pt idx="4">
                    <c:v>ALSTM-50</c:v>
                  </c:pt>
                  <c:pt idx="5">
                    <c:v>MLP</c:v>
                  </c:pt>
                  <c:pt idx="6">
                    <c:v>LSTM-1</c:v>
                  </c:pt>
                  <c:pt idx="7">
                    <c:v>LSTM-4</c:v>
                  </c:pt>
                  <c:pt idx="8">
                    <c:v>ALSTM-32</c:v>
                  </c:pt>
                  <c:pt idx="9">
                    <c:v>ALSTM-50</c:v>
                  </c:pt>
                </c:lvl>
                <c:lvl>
                  <c:pt idx="0">
                    <c:v>1200</c:v>
                  </c:pt>
                  <c:pt idx="5">
                    <c:v>1800</c:v>
                  </c:pt>
                </c:lvl>
              </c:multiLvlStrCache>
            </c:multiLvlStrRef>
          </c:cat>
          <c:val>
            <c:numRef>
              <c:f>'A3'!$D$5:$D$16</c:f>
              <c:numCache>
                <c:formatCode>General</c:formatCode>
                <c:ptCount val="10"/>
                <c:pt idx="0">
                  <c:v>11.7675</c:v>
                </c:pt>
                <c:pt idx="1">
                  <c:v>11.13187138</c:v>
                </c:pt>
                <c:pt idx="2">
                  <c:v>10.477499999999999</c:v>
                </c:pt>
                <c:pt idx="3">
                  <c:v>8.9774999999999991</c:v>
                </c:pt>
                <c:pt idx="4">
                  <c:v>9.1300000000000008</c:v>
                </c:pt>
                <c:pt idx="5">
                  <c:v>12.102499999999999</c:v>
                </c:pt>
                <c:pt idx="6">
                  <c:v>11.74769603</c:v>
                </c:pt>
                <c:pt idx="7">
                  <c:v>11.9575</c:v>
                </c:pt>
                <c:pt idx="8">
                  <c:v>10.38</c:v>
                </c:pt>
                <c:pt idx="9">
                  <c:v>10.06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0C-462E-9802-21D5F81CB7EE}"/>
            </c:ext>
          </c:extLst>
        </c:ser>
        <c:ser>
          <c:idx val="3"/>
          <c:order val="3"/>
          <c:tx>
            <c:strRef>
              <c:f>'A3'!$E$3:$E$4</c:f>
              <c:strCache>
                <c:ptCount val="1"/>
                <c:pt idx="0">
                  <c:v>Mix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multiLvlStrRef>
              <c:f>'A3'!$A$5:$A$16</c:f>
              <c:multiLvlStrCache>
                <c:ptCount val="10"/>
                <c:lvl>
                  <c:pt idx="0">
                    <c:v>MLP</c:v>
                  </c:pt>
                  <c:pt idx="1">
                    <c:v>LSTM-1</c:v>
                  </c:pt>
                  <c:pt idx="2">
                    <c:v>LSTM-4</c:v>
                  </c:pt>
                  <c:pt idx="3">
                    <c:v>ALSTM-32</c:v>
                  </c:pt>
                  <c:pt idx="4">
                    <c:v>ALSTM-50</c:v>
                  </c:pt>
                  <c:pt idx="5">
                    <c:v>MLP</c:v>
                  </c:pt>
                  <c:pt idx="6">
                    <c:v>LSTM-1</c:v>
                  </c:pt>
                  <c:pt idx="7">
                    <c:v>LSTM-4</c:v>
                  </c:pt>
                  <c:pt idx="8">
                    <c:v>ALSTM-32</c:v>
                  </c:pt>
                  <c:pt idx="9">
                    <c:v>ALSTM-50</c:v>
                  </c:pt>
                </c:lvl>
                <c:lvl>
                  <c:pt idx="0">
                    <c:v>1200</c:v>
                  </c:pt>
                  <c:pt idx="5">
                    <c:v>1800</c:v>
                  </c:pt>
                </c:lvl>
              </c:multiLvlStrCache>
            </c:multiLvlStrRef>
          </c:cat>
          <c:val>
            <c:numRef>
              <c:f>'A3'!$E$5:$E$16</c:f>
              <c:numCache>
                <c:formatCode>General</c:formatCode>
                <c:ptCount val="10"/>
                <c:pt idx="0">
                  <c:v>10.952500000000001</c:v>
                </c:pt>
                <c:pt idx="1">
                  <c:v>10.599103810000001</c:v>
                </c:pt>
                <c:pt idx="2">
                  <c:v>11.431220529999999</c:v>
                </c:pt>
                <c:pt idx="3">
                  <c:v>9.4149999999999991</c:v>
                </c:pt>
                <c:pt idx="4">
                  <c:v>9.36</c:v>
                </c:pt>
                <c:pt idx="5">
                  <c:v>11.895</c:v>
                </c:pt>
                <c:pt idx="6">
                  <c:v>9.9523297710000005</c:v>
                </c:pt>
                <c:pt idx="7">
                  <c:v>9.9210535909999997</c:v>
                </c:pt>
                <c:pt idx="8">
                  <c:v>10.2675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0C-462E-9802-21D5F81CB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0467039"/>
        <c:axId val="1286084639"/>
      </c:lineChart>
      <c:catAx>
        <c:axId val="1180467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  <a:r>
                  <a:rPr lang="en-US" baseline="0"/>
                  <a:t> and Horizon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084639"/>
        <c:crosses val="autoZero"/>
        <c:auto val="1"/>
        <c:lblAlgn val="ctr"/>
        <c:lblOffset val="100"/>
        <c:noMultiLvlLbl val="0"/>
      </c:catAx>
      <c:valAx>
        <c:axId val="1286084639"/>
        <c:scaling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467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4B7_8679FD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C980D3-9B0C-4ECC-A7EA-8E9082AD5151}" authorId="{E332E0FE-B740-6392-3E2D-F961BB42FE54}" created="2023-10-18T06:28:49.450">
    <pc:sldMkLst xmlns:pc="http://schemas.microsoft.com/office/powerpoint/2013/main/command">
      <pc:docMk/>
      <pc:sldMk cId="2256141744" sldId="1207"/>
    </pc:sldMkLst>
    <p188:txBody>
      <a:bodyPr/>
      <a:lstStyle/>
      <a:p>
        <a:r>
          <a:rPr lang="en-US"/>
          <a:t>Use seconds 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68657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r">
              <a:defRPr sz="1800"/>
            </a:lvl1pPr>
          </a:lstStyle>
          <a:p>
            <a:fld id="{2EAA5521-74A0-4497-BD3C-B34596D79315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68657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r">
              <a:defRPr sz="1800"/>
            </a:lvl1pPr>
          </a:lstStyle>
          <a:p>
            <a:fld id="{DA3E434F-EFAF-4CC8-962E-737203C16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5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8657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900" y="1077913"/>
            <a:ext cx="9575800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60" y="6822758"/>
            <a:ext cx="8006080" cy="64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8657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7A636EC-557D-4F00-BFDF-6F57ED4328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186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@add axis for plots</a:t>
            </a:r>
          </a:p>
          <a:p>
            <a:r>
              <a:rPr kumimoji="1" lang="en-US" altLang="zh-CN" dirty="0"/>
              <a:t>@add diagram for LSTM</a:t>
            </a:r>
          </a:p>
          <a:p>
            <a:r>
              <a:rPr kumimoji="1" lang="en-US" altLang="zh-CN" dirty="0"/>
              <a:t>@add Mixed data info</a:t>
            </a:r>
          </a:p>
          <a:p>
            <a:r>
              <a:rPr kumimoji="1" lang="en-US" altLang="zh-CN" dirty="0"/>
              <a:t>@comparison observation slides Mar 30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A636EC-557D-4F00-BFDF-6F57ED432879}" type="slidenum">
              <a:rPr kumimoji="1" lang="en-US" altLang="ja-JP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5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A636EC-557D-4F00-BFDF-6F57ED432879}" type="slidenum">
              <a:rPr kumimoji="1" lang="en-US" altLang="ja-JP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80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A636EC-557D-4F00-BFDF-6F57ED432879}" type="slidenum">
              <a:rPr kumimoji="1" lang="en-US" altLang="ja-JP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26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636EC-557D-4F00-BFDF-6F57ED432879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763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636EC-557D-4F00-BFDF-6F57ED432879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930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515939" y="3788390"/>
            <a:ext cx="11160124" cy="9702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9" y="4836920"/>
            <a:ext cx="11160124" cy="12704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Presenter Name, Title</a:t>
            </a:r>
          </a:p>
          <a:p>
            <a:pPr lvl="0"/>
            <a:r>
              <a:rPr kumimoji="1" lang="en-US" altLang="ja-JP" dirty="0"/>
              <a:t>Department/Division</a:t>
            </a:r>
          </a:p>
          <a:p>
            <a:pPr lvl="0"/>
            <a:r>
              <a:rPr kumimoji="1" lang="en-US" altLang="ja-JP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9386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953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5" orient="horz" pos="6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76139" y="333000"/>
            <a:ext cx="85440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>
              <a:defRPr sz="2800" b="1" i="0" spc="18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139" y="903707"/>
            <a:ext cx="2947923" cy="15840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61914" indent="-361914">
              <a:buClr>
                <a:srgbClr val="161E38"/>
              </a:buClr>
              <a:buFont typeface="Wingdings" panose="05000000000000000000" pitchFamily="2" charset="2"/>
              <a:buChar char="n"/>
              <a:defRPr sz="2400" b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628587" indent="-276197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895260" indent="-28572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800" baseline="0"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1076217" indent="-180957">
              <a:buFont typeface="Arial" panose="020B0604020202020204" pitchFamily="34" charset="0"/>
              <a:buChar char="•"/>
              <a:defRPr sz="1800" i="0">
                <a:solidFill>
                  <a:schemeClr val="accent3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342891" indent="-180957">
              <a:buFont typeface="Arial" panose="020B0604020202020204" pitchFamily="34" charset="0"/>
              <a:buChar char="-"/>
              <a:defRPr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lang="en-US" noProof="0" dirty="0"/>
              <a:t>Click to modify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308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50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5" orient="horz" pos="6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76139" y="333000"/>
            <a:ext cx="85440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>
              <a:defRPr sz="2800" b="1" i="0" spc="18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139" y="903707"/>
            <a:ext cx="2947923" cy="16989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61914" indent="-361914">
              <a:buClr>
                <a:srgbClr val="161E38"/>
              </a:buClr>
              <a:buFont typeface="Wingdings" panose="05000000000000000000" pitchFamily="2" charset="2"/>
              <a:buChar char="n"/>
              <a:defRPr sz="2400" b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628587" indent="-276197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895260" indent="-28572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800" baseline="0"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1076217" indent="-180957">
              <a:buFont typeface="Arial" panose="020B0604020202020204" pitchFamily="34" charset="0"/>
              <a:buChar char="•"/>
              <a:defRPr sz="1800" i="0"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342891" indent="-180957">
              <a:buFont typeface="Arial" panose="020B0604020202020204" pitchFamily="34" charset="0"/>
              <a:buChar char="-"/>
              <a:defRPr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lang="en-US" noProof="0"/>
              <a:t>Click to modify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Slide">
  <p:cSld name="2_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7"/>
          <p:cNvSpPr txBox="1">
            <a:spLocks noGrp="1"/>
          </p:cNvSpPr>
          <p:nvPr>
            <p:ph type="title"/>
          </p:nvPr>
        </p:nvSpPr>
        <p:spPr>
          <a:xfrm>
            <a:off x="476139" y="333000"/>
            <a:ext cx="8544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67"/>
          <p:cNvSpPr txBox="1">
            <a:spLocks noGrp="1"/>
          </p:cNvSpPr>
          <p:nvPr>
            <p:ph type="body" idx="1"/>
          </p:nvPr>
        </p:nvSpPr>
        <p:spPr>
          <a:xfrm>
            <a:off x="476139" y="903707"/>
            <a:ext cx="2947923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E38"/>
              </a:buClr>
              <a:buSzPts val="2400"/>
              <a:buFont typeface="Noto Sans Symbols"/>
              <a:buChar char="■"/>
              <a:defRPr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1528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4B73-48CF-5BA1-DB42-21C44105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53C0-389C-AC55-C5D5-8D3F57F5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1FD1-EB3A-7371-FAE0-AB46E7A2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D81D-726C-4AA4-B9E8-1AC2705E13A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0235-BDB4-409A-67BE-63544C1A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E875-306E-45B7-2CDB-3B3FA691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5FCE-82CC-4735-8F62-15BB9BCF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6ABB-F13F-2FE4-AE7E-757F10F7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91155-D38C-9B8A-3294-4E1D97F98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B7D8-EA41-E653-3E30-0DD5548C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F65C-22EC-CB53-F1A3-53089945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DDE5-A098-381A-75DD-1322E181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6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F53F-5548-D483-F058-5D10F07C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5343-80DC-B3E3-E683-24AB0260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357D0-543B-97D7-D22A-9B189688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C67D-CC6E-D1A8-D16E-ACA2D8CB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BBDD-D9C1-9562-687E-E413856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7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F3D3-22C2-1E4D-ADB3-8221BBC4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8895-C32E-9D4E-6F4A-5E14C741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44AF-DAC0-2FA3-C114-296DE253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8A2A-EC1E-F22A-09CC-196EFDE9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35B2-97C0-5B47-5969-20C5B8A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ED94-57FD-2CCB-2B83-4F0F194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4681-C002-3810-CBF7-3328FABE8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693B0-F2EC-4A6F-04B9-BAC6E40D5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ABDE-8148-A322-0235-A2FC373F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9B004-98E7-31C0-96F5-EA593116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28A5-27E9-720E-73D5-E8811854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9"/>
          <p:cNvSpPr>
            <a:spLocks noChangeShapeType="1"/>
          </p:cNvSpPr>
          <p:nvPr userDrawn="1"/>
        </p:nvSpPr>
        <p:spPr bwMode="auto">
          <a:xfrm>
            <a:off x="407989" y="1614578"/>
            <a:ext cx="11376024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>
          <a:xfrm>
            <a:off x="263525" y="188914"/>
            <a:ext cx="4142481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16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3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45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61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Nissan Pro Bold" panose="02000803050000020004" pitchFamily="50" charset="0"/>
              </a:rPr>
              <a:t>Today’s Expectation</a:t>
            </a: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 userDrawn="1"/>
        </p:nvSpPr>
        <p:spPr bwMode="auto">
          <a:xfrm>
            <a:off x="8335704" y="1022785"/>
            <a:ext cx="906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fr-FR" altLang="ja-JP" sz="1200" dirty="0">
                <a:solidFill>
                  <a:srgbClr val="000000"/>
                </a:solidFill>
                <a:latin typeface="Nissan Pro Regular" panose="02000503030000020003" pitchFamily="50" charset="0"/>
                <a:ea typeface="ＭＳ Ｐゴシック" pitchFamily="50" charset="-128"/>
              </a:rPr>
              <a:t>For </a:t>
            </a:r>
          </a:p>
          <a:p>
            <a:pPr algn="ctr" eaLnBrk="1" hangingPunct="1"/>
            <a:r>
              <a:rPr lang="fr-FR" altLang="ja-JP" sz="1200" dirty="0">
                <a:solidFill>
                  <a:srgbClr val="000000"/>
                </a:solidFill>
                <a:latin typeface="Nissan Pro Regular" panose="02000503030000020003" pitchFamily="50" charset="0"/>
                <a:ea typeface="ＭＳ Ｐゴシック" pitchFamily="50" charset="-128"/>
              </a:rPr>
              <a:t>information</a:t>
            </a:r>
            <a:endParaRPr lang="en-US" altLang="ja-JP" sz="1200" dirty="0">
              <a:solidFill>
                <a:srgbClr val="000000"/>
              </a:solidFill>
              <a:latin typeface="Nissan Pro Regular" panose="02000503030000020003" pitchFamily="50" charset="0"/>
              <a:ea typeface="ＭＳ Ｐゴシック" pitchFamily="50" charset="-128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 userDrawn="1"/>
        </p:nvSpPr>
        <p:spPr bwMode="auto">
          <a:xfrm>
            <a:off x="10255954" y="1022785"/>
            <a:ext cx="732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1200" dirty="0">
                <a:solidFill>
                  <a:srgbClr val="000000"/>
                </a:solidFill>
                <a:latin typeface="Nissan Pro Regular" panose="02000503030000020003" pitchFamily="50" charset="0"/>
                <a:ea typeface="ＭＳ Ｐゴシック" pitchFamily="50" charset="-128"/>
              </a:rPr>
              <a:t>For </a:t>
            </a:r>
          </a:p>
          <a:p>
            <a:pPr algn="ctr" eaLnBrk="1" hangingPunct="1"/>
            <a:r>
              <a:rPr lang="en-US" altLang="ja-JP" sz="1200" dirty="0">
                <a:solidFill>
                  <a:srgbClr val="000000"/>
                </a:solidFill>
                <a:latin typeface="Nissan Pro Regular" panose="02000503030000020003" pitchFamily="50" charset="0"/>
                <a:ea typeface="ＭＳ Ｐゴシック" pitchFamily="50" charset="-128"/>
              </a:rPr>
              <a:t>decision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9350331" y="1022785"/>
            <a:ext cx="797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Verdana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fr-FR" altLang="ja-JP" sz="1200" dirty="0">
                <a:solidFill>
                  <a:srgbClr val="000000"/>
                </a:solidFill>
                <a:latin typeface="Nissan Pro Regular" panose="02000503030000020003" pitchFamily="50" charset="0"/>
                <a:ea typeface="ＭＳ Ｐゴシック" pitchFamily="50" charset="-128"/>
              </a:rPr>
              <a:t>For </a:t>
            </a:r>
          </a:p>
          <a:p>
            <a:pPr algn="ctr" eaLnBrk="1" hangingPunct="1"/>
            <a:r>
              <a:rPr lang="fr-FR" altLang="ja-JP" sz="1200" dirty="0">
                <a:solidFill>
                  <a:srgbClr val="000000"/>
                </a:solidFill>
                <a:latin typeface="Nissan Pro Regular" panose="02000503030000020003" pitchFamily="50" charset="0"/>
                <a:ea typeface="ＭＳ Ｐゴシック" pitchFamily="50" charset="-128"/>
              </a:rPr>
              <a:t>validation</a:t>
            </a:r>
            <a:endParaRPr lang="en-US" altLang="ja-JP" sz="1200" dirty="0">
              <a:solidFill>
                <a:srgbClr val="000000"/>
              </a:solidFill>
              <a:latin typeface="Nissan Pro Regular" panose="02000503030000020003" pitchFamily="50" charset="0"/>
              <a:ea typeface="ＭＳ Ｐゴシック" pitchFamily="50" charset="-128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58C564-6E61-724F-8E4B-7699508BE04D}"/>
              </a:ext>
            </a:extLst>
          </p:cNvPr>
          <p:cNvGrpSpPr/>
          <p:nvPr userDrawn="1"/>
        </p:nvGrpSpPr>
        <p:grpSpPr>
          <a:xfrm>
            <a:off x="2585009" y="6551575"/>
            <a:ext cx="7021982" cy="251389"/>
            <a:chOff x="5170017" y="6525011"/>
            <a:chExt cx="7021982" cy="251389"/>
          </a:xfrm>
        </p:grpSpPr>
        <p:pic>
          <p:nvPicPr>
            <p:cNvPr id="9" name="図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70017" y="6567046"/>
              <a:ext cx="925983" cy="209354"/>
            </a:xfrm>
            <a:prstGeom prst="rect">
              <a:avLst/>
            </a:prstGeom>
          </p:spPr>
        </p:pic>
        <p:pic>
          <p:nvPicPr>
            <p:cNvPr id="2056" name="Picture 8" descr="Hafiz Malik, M Malik, Prof. Malik, Hafiz MA Malik">
              <a:extLst>
                <a:ext uri="{FF2B5EF4-FFF2-40B4-BE49-F238E27FC236}">
                  <a16:creationId xmlns:a16="http://schemas.microsoft.com/office/drawing/2014/main" id="{3361EF10-1D7C-8947-BBED-EA6F662F6DC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210" y="6525011"/>
              <a:ext cx="4458789" cy="25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7685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E319-8D93-793D-3AB7-A4EB2FFF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5243-1D7B-504D-2350-7653A1CD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7497-E51D-AC9F-5961-EE7A99FBD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9C20-5237-2494-C451-013102AFF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8B9F8-3586-79B6-390A-D0A8D6AD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4514-D212-7915-51E6-16693F41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919F0-1A73-A345-04C4-BC7DFF1C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079E8-551C-084F-9BC8-A5F72B65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6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2435-37AF-6D8F-4E87-CC9F8885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79C29-6266-A4A5-5789-CDACD760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2483A-45D6-B04B-41DF-E11BE90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26ADF-07F3-930D-973C-4D5BF17E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3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2EAE2-F5B0-D2B6-5282-8CC1524A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26981-35A4-9CB4-74ED-C27714EB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AE1B3-29A2-45F5-80DC-E71220CA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5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290C-100D-C0CE-D3A1-23B07D39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5829-6026-275C-00C5-F423297C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F2B0C-5058-281B-90A3-B9D54323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5BEEB-26B2-30AD-6CF0-9FDAE86C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2EB34-CE92-4DAF-AE9D-1BD43BE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E8FA-CB67-DD58-EC76-FEFCB2A4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7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8743-A6B8-574C-CC5D-7F860B6E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4D653-C3E4-4B21-8FC4-F71BB032D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FB1A2-0831-7801-D724-12E42F4C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DC8C-4E0A-FF5F-ED14-10753E97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B082F-163D-0460-DE5F-5E4FCAAE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8139-DA8F-9121-EA4B-B1E16DE4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3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B9E4-66E7-F9B3-9528-925B907E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BF049-E30D-4559-28E1-E0423F0B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08D3-EEE9-55D0-43F0-6CF3EDA1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1724-7B21-29C8-400F-3931F4FD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65E0-EEB2-D845-FA6E-55C6C464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E6A2B-627A-A8A4-D7BB-F5D6F61DD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FD894-214C-48D2-6419-F1A531BCC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DD74-6DBB-45E7-6195-781931CE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6E67-209B-830A-E887-91D787C1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0E5A-0D0C-EA82-0B57-E64E606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5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76139" y="333000"/>
            <a:ext cx="85440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>
              <a:defRPr sz="2800" b="1" i="0" spc="18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139" y="903707"/>
            <a:ext cx="2947923" cy="15840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61914" indent="-361914">
              <a:buClr>
                <a:srgbClr val="161E38"/>
              </a:buClr>
              <a:buFont typeface="Wingdings" panose="05000000000000000000" pitchFamily="2" charset="2"/>
              <a:buChar char="n"/>
              <a:defRPr sz="2400" b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628587" indent="-276197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895260" indent="-28572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800" baseline="0"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1076217" indent="-180957">
              <a:buFont typeface="Arial" panose="020B0604020202020204" pitchFamily="34" charset="0"/>
              <a:buChar char="•"/>
              <a:defRPr sz="1800" i="0">
                <a:solidFill>
                  <a:schemeClr val="accent3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342891" indent="-180957">
              <a:buFont typeface="Arial" panose="020B0604020202020204" pitchFamily="34" charset="0"/>
              <a:buChar char="-"/>
              <a:defRPr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lang="en-US" noProof="0" dirty="0"/>
              <a:t>Click to modify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73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p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5"/>
          <p:cNvSpPr txBox="1">
            <a:spLocks noChangeArrowheads="1"/>
          </p:cNvSpPr>
          <p:nvPr userDrawn="1"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76139" y="333000"/>
            <a:ext cx="85440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>
              <a:defRPr sz="2800" b="1" i="0" spc="18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139" y="903707"/>
            <a:ext cx="2947923" cy="15840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61914" indent="-361914">
              <a:buClr>
                <a:srgbClr val="161E38"/>
              </a:buClr>
              <a:buFont typeface="Wingdings" panose="05000000000000000000" pitchFamily="2" charset="2"/>
              <a:buChar char="n"/>
              <a:defRPr sz="2400" b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628587" indent="-276197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895260" indent="-28572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800" baseline="0"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1076217" indent="-180957">
              <a:buFont typeface="Arial" panose="020B0604020202020204" pitchFamily="34" charset="0"/>
              <a:buChar char="•"/>
              <a:defRPr sz="1800" i="0">
                <a:solidFill>
                  <a:schemeClr val="accent3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342891" indent="-180957">
              <a:buFont typeface="Arial" panose="020B0604020202020204" pitchFamily="34" charset="0"/>
              <a:buChar char="-"/>
              <a:defRPr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lang="en-US" noProof="0" dirty="0"/>
              <a:t>Click to modify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5292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</a:p>
        </p:txBody>
      </p:sp>
    </p:spTree>
    <p:extLst>
      <p:ext uri="{BB962C8B-B14F-4D97-AF65-F5344CB8AC3E}">
        <p14:creationId xmlns:p14="http://schemas.microsoft.com/office/powerpoint/2010/main" val="3998794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5" orient="horz" pos="6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76139" y="333000"/>
            <a:ext cx="85440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>
              <a:defRPr sz="2800" b="1" i="0" spc="18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139" y="903707"/>
            <a:ext cx="2947923" cy="15840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61914" indent="-361914">
              <a:buClr>
                <a:srgbClr val="161E38"/>
              </a:buClr>
              <a:buFont typeface="Wingdings" panose="05000000000000000000" pitchFamily="2" charset="2"/>
              <a:buChar char="n"/>
              <a:defRPr sz="2400" b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628587" indent="-276197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895260" indent="-28572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800" baseline="0"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1076217" indent="-180957">
              <a:buFont typeface="Arial" panose="020B0604020202020204" pitchFamily="34" charset="0"/>
              <a:buChar char="•"/>
              <a:defRPr sz="1800" i="0">
                <a:solidFill>
                  <a:schemeClr val="accent3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342891" indent="-180957">
              <a:buFont typeface="Arial" panose="020B0604020202020204" pitchFamily="34" charset="0"/>
              <a:buChar char="-"/>
              <a:defRPr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lang="en-US" noProof="0" dirty="0"/>
              <a:t>Click to modify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374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90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4124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5" orient="horz" pos="61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76139" y="333000"/>
            <a:ext cx="85440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>
              <a:defRPr sz="2800" b="1" i="0" spc="18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139" y="903707"/>
            <a:ext cx="2947923" cy="15840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61914" indent="-361914">
              <a:buClr>
                <a:srgbClr val="161E38"/>
              </a:buClr>
              <a:buFont typeface="Wingdings" panose="05000000000000000000" pitchFamily="2" charset="2"/>
              <a:buChar char="n"/>
              <a:defRPr sz="2400" b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628587" indent="-276197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895260" indent="-28572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800" baseline="0"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1076217" indent="-180957">
              <a:buFont typeface="Arial" panose="020B0604020202020204" pitchFamily="34" charset="0"/>
              <a:buChar char="•"/>
              <a:defRPr sz="1800" i="0">
                <a:solidFill>
                  <a:schemeClr val="accent3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342891" indent="-180957">
              <a:buFont typeface="Arial" panose="020B0604020202020204" pitchFamily="34" charset="0"/>
              <a:buChar char="-"/>
              <a:defRPr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lang="en-US" noProof="0" dirty="0"/>
              <a:t>Click to modify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5790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b="5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 flipH="1"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05821" y="1526535"/>
            <a:ext cx="3359751" cy="7596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D19C55-BCFD-3844-82D7-0F244EFD6EDE}"/>
              </a:ext>
            </a:extLst>
          </p:cNvPr>
          <p:cNvGrpSpPr/>
          <p:nvPr userDrawn="1"/>
        </p:nvGrpSpPr>
        <p:grpSpPr>
          <a:xfrm>
            <a:off x="6095999" y="1410622"/>
            <a:ext cx="4789562" cy="991426"/>
            <a:chOff x="772845" y="3024827"/>
            <a:chExt cx="4789562" cy="991426"/>
          </a:xfrm>
        </p:grpSpPr>
        <p:pic>
          <p:nvPicPr>
            <p:cNvPr id="1042" name="Picture 18" descr="B.S.E. in robotics engineering launched">
              <a:extLst>
                <a:ext uri="{FF2B5EF4-FFF2-40B4-BE49-F238E27FC236}">
                  <a16:creationId xmlns:a16="http://schemas.microsoft.com/office/drawing/2014/main" id="{1E03AA94-A3B4-4149-A501-DE4BF32A44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2845" y="3089858"/>
              <a:ext cx="1249413" cy="926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14C98FE-5AF5-0146-915F-C70CD979DDD9}"/>
                </a:ext>
              </a:extLst>
            </p:cNvPr>
            <p:cNvSpPr txBox="1"/>
            <p:nvPr userDrawn="1"/>
          </p:nvSpPr>
          <p:spPr>
            <a:xfrm>
              <a:off x="1962846" y="3657067"/>
              <a:ext cx="3599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2A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MICHIGAN DEARBORN</a:t>
              </a:r>
              <a:endParaRPr kumimoji="1" lang="zh-CN" altLang="en-US" sz="1400" dirty="0">
                <a:solidFill>
                  <a:srgbClr val="002A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2BA52F3-E7F2-BE40-BE1B-95479AB1696D}"/>
                </a:ext>
              </a:extLst>
            </p:cNvPr>
            <p:cNvSpPr txBox="1"/>
            <p:nvPr userDrawn="1"/>
          </p:nvSpPr>
          <p:spPr>
            <a:xfrm>
              <a:off x="1962846" y="3024827"/>
              <a:ext cx="3599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0" i="0" dirty="0">
                  <a:solidFill>
                    <a:srgbClr val="002A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COLLEGE OF ENGINEERING </a:t>
              </a:r>
            </a:p>
            <a:p>
              <a:pPr algn="ctr"/>
              <a:r>
                <a:rPr kumimoji="1" lang="en-US" altLang="zh-CN" sz="2000" b="0" i="0" dirty="0">
                  <a:solidFill>
                    <a:srgbClr val="002A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 COMPUTER SCIENCE</a:t>
              </a:r>
              <a:endParaRPr kumimoji="1" lang="zh-CN" altLang="en-US" sz="2000" b="0" i="0" dirty="0">
                <a:solidFill>
                  <a:srgbClr val="002A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1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3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4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61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11" indent="-34291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75" indent="-285759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38" indent="-228608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53" indent="-228608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69" indent="-22860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83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99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114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330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pos="325" userDrawn="1">
          <p15:clr>
            <a:srgbClr val="F26B43"/>
          </p15:clr>
        </p15:guide>
        <p15:guide id="8" pos="73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b="5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94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460A35-5D20-8F4B-B6F5-D23607A4D698}"/>
              </a:ext>
            </a:extLst>
          </p:cNvPr>
          <p:cNvGrpSpPr/>
          <p:nvPr userDrawn="1"/>
        </p:nvGrpSpPr>
        <p:grpSpPr>
          <a:xfrm>
            <a:off x="2585009" y="6551575"/>
            <a:ext cx="7021982" cy="251389"/>
            <a:chOff x="5170017" y="6525011"/>
            <a:chExt cx="7021982" cy="251389"/>
          </a:xfrm>
        </p:grpSpPr>
        <p:pic>
          <p:nvPicPr>
            <p:cNvPr id="10" name="図 8">
              <a:extLst>
                <a:ext uri="{FF2B5EF4-FFF2-40B4-BE49-F238E27FC236}">
                  <a16:creationId xmlns:a16="http://schemas.microsoft.com/office/drawing/2014/main" id="{47C18EE8-DC34-CB42-961F-42CB37A3CC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170017" y="6567046"/>
              <a:ext cx="925983" cy="209354"/>
            </a:xfrm>
            <a:prstGeom prst="rect">
              <a:avLst/>
            </a:prstGeom>
          </p:spPr>
        </p:pic>
        <p:pic>
          <p:nvPicPr>
            <p:cNvPr id="11" name="Picture 8" descr="Hafiz Malik, M Malik, Prof. Malik, Hafiz MA Malik">
              <a:extLst>
                <a:ext uri="{FF2B5EF4-FFF2-40B4-BE49-F238E27FC236}">
                  <a16:creationId xmlns:a16="http://schemas.microsoft.com/office/drawing/2014/main" id="{9F433C1C-2762-7940-B0E8-0A16004A0B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210" y="6525011"/>
              <a:ext cx="4458789" cy="25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02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pos="1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b="5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3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11" y="6563989"/>
            <a:ext cx="925983" cy="209354"/>
          </a:xfrm>
          <a:prstGeom prst="rect">
            <a:avLst/>
          </a:prstGeom>
        </p:spPr>
      </p:pic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158911-9A01-4695-AA67-7969B3B3A392}"/>
              </a:ext>
            </a:extLst>
          </p:cNvPr>
          <p:cNvSpPr txBox="1"/>
          <p:nvPr userDrawn="1"/>
        </p:nvSpPr>
        <p:spPr>
          <a:xfrm>
            <a:off x="9495169" y="653000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NMD-0016</a:t>
            </a:r>
            <a:endParaRPr kumimoji="1" lang="ja-JP" altLang="en-US" sz="1200" dirty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657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460A35-5D20-8F4B-B6F5-D23607A4D698}"/>
              </a:ext>
            </a:extLst>
          </p:cNvPr>
          <p:cNvGrpSpPr/>
          <p:nvPr userDrawn="1"/>
        </p:nvGrpSpPr>
        <p:grpSpPr>
          <a:xfrm>
            <a:off x="2585009" y="6551575"/>
            <a:ext cx="7021982" cy="251389"/>
            <a:chOff x="5170017" y="6525011"/>
            <a:chExt cx="7021982" cy="251389"/>
          </a:xfrm>
        </p:grpSpPr>
        <p:pic>
          <p:nvPicPr>
            <p:cNvPr id="10" name="図 8">
              <a:extLst>
                <a:ext uri="{FF2B5EF4-FFF2-40B4-BE49-F238E27FC236}">
                  <a16:creationId xmlns:a16="http://schemas.microsoft.com/office/drawing/2014/main" id="{47C18EE8-DC34-CB42-961F-42CB37A3CC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170017" y="6567046"/>
              <a:ext cx="925983" cy="209354"/>
            </a:xfrm>
            <a:prstGeom prst="rect">
              <a:avLst/>
            </a:prstGeom>
          </p:spPr>
        </p:pic>
        <p:pic>
          <p:nvPicPr>
            <p:cNvPr id="11" name="Picture 8" descr="Hafiz Malik, M Malik, Prof. Malik, Hafiz MA Malik">
              <a:extLst>
                <a:ext uri="{FF2B5EF4-FFF2-40B4-BE49-F238E27FC236}">
                  <a16:creationId xmlns:a16="http://schemas.microsoft.com/office/drawing/2014/main" id="{9F433C1C-2762-7940-B0E8-0A16004A0B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210" y="6525011"/>
              <a:ext cx="4458789" cy="25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71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460A35-5D20-8F4B-B6F5-D23607A4D698}"/>
              </a:ext>
            </a:extLst>
          </p:cNvPr>
          <p:cNvGrpSpPr/>
          <p:nvPr userDrawn="1"/>
        </p:nvGrpSpPr>
        <p:grpSpPr>
          <a:xfrm>
            <a:off x="2585009" y="6551575"/>
            <a:ext cx="7021982" cy="251389"/>
            <a:chOff x="5170017" y="6525011"/>
            <a:chExt cx="7021982" cy="251389"/>
          </a:xfrm>
        </p:grpSpPr>
        <p:pic>
          <p:nvPicPr>
            <p:cNvPr id="10" name="図 8">
              <a:extLst>
                <a:ext uri="{FF2B5EF4-FFF2-40B4-BE49-F238E27FC236}">
                  <a16:creationId xmlns:a16="http://schemas.microsoft.com/office/drawing/2014/main" id="{47C18EE8-DC34-CB42-961F-42CB37A3CC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170017" y="6567046"/>
              <a:ext cx="925983" cy="209354"/>
            </a:xfrm>
            <a:prstGeom prst="rect">
              <a:avLst/>
            </a:prstGeom>
          </p:spPr>
        </p:pic>
        <p:pic>
          <p:nvPicPr>
            <p:cNvPr id="11" name="Picture 8" descr="Hafiz Malik, M Malik, Prof. Malik, Hafiz MA Malik">
              <a:extLst>
                <a:ext uri="{FF2B5EF4-FFF2-40B4-BE49-F238E27FC236}">
                  <a16:creationId xmlns:a16="http://schemas.microsoft.com/office/drawing/2014/main" id="{9F433C1C-2762-7940-B0E8-0A16004A0B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210" y="6525011"/>
              <a:ext cx="4458789" cy="25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7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269AC-169A-A544-DC0E-EBB75ED9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545F-8200-1DA3-9E77-80A14235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4A76-9015-3BD8-C209-9978540C5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9684-F9BF-244F-AEF7-62C7763C1A9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4AA4-491E-6D14-33E8-C378F5A9C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3F34-5E32-9716-BE71-EA97E241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F729-5861-B549-AA9C-656A502D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microsoft.com/office/2018/10/relationships/comments" Target="../comments/modernComment_4B7_8679FDB0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15939" y="3847171"/>
            <a:ext cx="11160124" cy="825190"/>
          </a:xfrm>
        </p:spPr>
        <p:txBody>
          <a:bodyPr/>
          <a:lstStyle/>
          <a:p>
            <a:r>
              <a:rPr lang="en-US" altLang="ja-JP" sz="2400" dirty="0">
                <a:latin typeface="Arial" panose="020B0604020202020204" pitchFamily="34" charset="0"/>
                <a:ea typeface="Meiryo UI" panose="020B0604030504040204" pitchFamily="50" charset="-128"/>
              </a:rPr>
              <a:t>A Preliminary Research in Driving Speed Prediction under Nissan’s New Navigation System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-127322" y="4836920"/>
            <a:ext cx="12319321" cy="1270498"/>
          </a:xfrm>
        </p:spPr>
        <p:txBody>
          <a:bodyPr/>
          <a:lstStyle/>
          <a:p>
            <a:r>
              <a:rPr lang="en-US" altLang="ja-JP" b="1" dirty="0">
                <a:latin typeface="Arial" panose="020B0604020202020204" pitchFamily="34" charset="0"/>
                <a:ea typeface="Meiryo UI" panose="020B0604030504040204" pitchFamily="50" charset="-128"/>
              </a:rPr>
              <a:t>PI: Professor Yi Lu Murphey</a:t>
            </a:r>
          </a:p>
          <a:p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Neel </a:t>
            </a:r>
            <a:r>
              <a:rPr lang="en-US" dirty="0" err="1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Khakhar</a:t>
            </a:r>
            <a:endParaRPr lang="en-US" altLang="ja-JP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D5DFC3-6A19-FC40-8C66-C1B7883F57E9}"/>
              </a:ext>
            </a:extLst>
          </p:cNvPr>
          <p:cNvSpPr/>
          <p:nvPr/>
        </p:nvSpPr>
        <p:spPr>
          <a:xfrm>
            <a:off x="2781200" y="3031767"/>
            <a:ext cx="6629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>
                <a:solidFill>
                  <a:srgbClr val="000000"/>
                </a:solidFill>
                <a:latin typeface="Nissan Pro Regular"/>
                <a:ea typeface="Meiryo UI" panose="020B0604030504040204" pitchFamily="50" charset="-128"/>
              </a:rPr>
              <a:t>MC2 Route Dataset and Model Comparison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issan Pro Regular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84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/>
          </a:bodyPr>
          <a:lstStyle/>
          <a:p>
            <a:r>
              <a:rPr lang="en-US" sz="3200" dirty="0"/>
              <a:t>Performance on Lower Horizons for K/L/M/N Average RMSE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76F2E0-1335-555E-F8E7-6C6803D161DB}"/>
              </a:ext>
            </a:extLst>
          </p:cNvPr>
          <p:cNvCxnSpPr>
            <a:cxnSpLocks/>
          </p:cNvCxnSpPr>
          <p:nvPr/>
        </p:nvCxnSpPr>
        <p:spPr>
          <a:xfrm>
            <a:off x="4209861" y="1213164"/>
            <a:ext cx="0" cy="526006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9A3EF4-3229-A778-DE2E-C9FBDCE20890}"/>
              </a:ext>
            </a:extLst>
          </p:cNvPr>
          <p:cNvCxnSpPr>
            <a:cxnSpLocks/>
          </p:cNvCxnSpPr>
          <p:nvPr/>
        </p:nvCxnSpPr>
        <p:spPr>
          <a:xfrm>
            <a:off x="8146609" y="1213164"/>
            <a:ext cx="0" cy="526006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A87B8A7-A29F-0B00-7ED3-4304AC19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7"/>
            <a:ext cx="12192000" cy="60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CF33D4-ACD7-DED7-08B3-735A10F0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7"/>
            <a:ext cx="8890503" cy="6097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/>
          </a:bodyPr>
          <a:lstStyle/>
          <a:p>
            <a:r>
              <a:rPr lang="en-US" sz="3200" dirty="0"/>
              <a:t>Performance on Lower Horizon for K/L/M/N Average RMSE (1s)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31C53-C8E5-4E1A-258A-B3929ECA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10730"/>
              </p:ext>
            </p:extLst>
          </p:nvPr>
        </p:nvGraphicFramePr>
        <p:xfrm>
          <a:off x="8890502" y="1203018"/>
          <a:ext cx="3227624" cy="9163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1507053258"/>
                    </a:ext>
                  </a:extLst>
                </a:gridCol>
                <a:gridCol w="804962">
                  <a:extLst>
                    <a:ext uri="{9D8B030D-6E8A-4147-A177-3AD203B41FA5}">
                      <a16:colId xmlns:a16="http://schemas.microsoft.com/office/drawing/2014/main" val="1234134651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2612005810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1714385229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586233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6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1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435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50C7033-FE1E-0C0C-0821-3BC666EE3BA9}"/>
              </a:ext>
            </a:extLst>
          </p:cNvPr>
          <p:cNvSpPr/>
          <p:nvPr/>
        </p:nvSpPr>
        <p:spPr>
          <a:xfrm>
            <a:off x="1330859" y="5278170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CA3C08-EBA4-8861-B963-9CBBB64AB05C}"/>
              </a:ext>
            </a:extLst>
          </p:cNvPr>
          <p:cNvSpPr/>
          <p:nvPr/>
        </p:nvSpPr>
        <p:spPr>
          <a:xfrm>
            <a:off x="1235797" y="5088046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2CE2C2-4249-6549-084A-6C66986495F4}"/>
              </a:ext>
            </a:extLst>
          </p:cNvPr>
          <p:cNvSpPr/>
          <p:nvPr/>
        </p:nvSpPr>
        <p:spPr>
          <a:xfrm>
            <a:off x="1462134" y="5088047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548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/>
          </a:bodyPr>
          <a:lstStyle/>
          <a:p>
            <a:r>
              <a:rPr lang="en-US" sz="3200" dirty="0"/>
              <a:t>Performance on Lower Horizon for K/L/M/N Average RMSE (5s)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31C53-C8E5-4E1A-258A-B3929ECA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09895"/>
              </p:ext>
            </p:extLst>
          </p:nvPr>
        </p:nvGraphicFramePr>
        <p:xfrm>
          <a:off x="8890502" y="1203018"/>
          <a:ext cx="3227624" cy="9163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1507053258"/>
                    </a:ext>
                  </a:extLst>
                </a:gridCol>
                <a:gridCol w="804962">
                  <a:extLst>
                    <a:ext uri="{9D8B030D-6E8A-4147-A177-3AD203B41FA5}">
                      <a16:colId xmlns:a16="http://schemas.microsoft.com/office/drawing/2014/main" val="1234134651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2612005810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1714385229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586233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6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1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43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A07B265-87AF-2566-F4C9-79881D4B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6"/>
            <a:ext cx="8890502" cy="609771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716832A-4D52-277A-CEE5-5F485DE98850}"/>
              </a:ext>
            </a:extLst>
          </p:cNvPr>
          <p:cNvSpPr/>
          <p:nvPr/>
        </p:nvSpPr>
        <p:spPr>
          <a:xfrm>
            <a:off x="7858407" y="5183107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E9FD34-F219-DC0A-6A89-E5C0635E03A7}"/>
              </a:ext>
            </a:extLst>
          </p:cNvPr>
          <p:cNvSpPr/>
          <p:nvPr/>
        </p:nvSpPr>
        <p:spPr>
          <a:xfrm>
            <a:off x="8048530" y="4897924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AE9DD-34F9-E046-7DBB-72FA285EC8DD}"/>
              </a:ext>
            </a:extLst>
          </p:cNvPr>
          <p:cNvSpPr/>
          <p:nvPr/>
        </p:nvSpPr>
        <p:spPr>
          <a:xfrm>
            <a:off x="5905877" y="4897923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136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on Lower Horizon for K/L/M/N Average RMSE (10s)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31C53-C8E5-4E1A-258A-B3929ECA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99979"/>
              </p:ext>
            </p:extLst>
          </p:nvPr>
        </p:nvGraphicFramePr>
        <p:xfrm>
          <a:off x="8890502" y="1203018"/>
          <a:ext cx="3227624" cy="9163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1507053258"/>
                    </a:ext>
                  </a:extLst>
                </a:gridCol>
                <a:gridCol w="804962">
                  <a:extLst>
                    <a:ext uri="{9D8B030D-6E8A-4147-A177-3AD203B41FA5}">
                      <a16:colId xmlns:a16="http://schemas.microsoft.com/office/drawing/2014/main" val="1234134651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2612005810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1714385229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586233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6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1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43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0B1869-44BE-C23F-719A-19667F05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6"/>
            <a:ext cx="8890502" cy="60977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EACA095-6422-AECA-2321-F20C5FC9D046}"/>
              </a:ext>
            </a:extLst>
          </p:cNvPr>
          <p:cNvSpPr/>
          <p:nvPr/>
        </p:nvSpPr>
        <p:spPr>
          <a:xfrm>
            <a:off x="6091473" y="5377758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BB89F1-E347-6E57-73E2-CE98F317D8DB}"/>
              </a:ext>
            </a:extLst>
          </p:cNvPr>
          <p:cNvSpPr/>
          <p:nvPr/>
        </p:nvSpPr>
        <p:spPr>
          <a:xfrm>
            <a:off x="7800346" y="5282696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9D307C-E0AD-0AA3-5C3E-4A8E8BC17B0B}"/>
              </a:ext>
            </a:extLst>
          </p:cNvPr>
          <p:cNvSpPr/>
          <p:nvPr/>
        </p:nvSpPr>
        <p:spPr>
          <a:xfrm>
            <a:off x="5996411" y="5006566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522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3C22-09BB-51FE-F61D-439F8805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 and top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483439-4E9B-B76A-D5B2-BFDC6E1A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75633"/>
              </p:ext>
            </p:extLst>
          </p:nvPr>
        </p:nvGraphicFramePr>
        <p:xfrm>
          <a:off x="838201" y="1549548"/>
          <a:ext cx="6476998" cy="4579647"/>
        </p:xfrm>
        <a:graphic>
          <a:graphicData uri="http://schemas.openxmlformats.org/drawingml/2006/table">
            <a:tbl>
              <a:tblPr/>
              <a:tblGrid>
                <a:gridCol w="797746">
                  <a:extLst>
                    <a:ext uri="{9D8B030D-6E8A-4147-A177-3AD203B41FA5}">
                      <a16:colId xmlns:a16="http://schemas.microsoft.com/office/drawing/2014/main" val="197654602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123007781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592914208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651808183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711362577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76034468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781507307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313965452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253070594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1973441476"/>
                    </a:ext>
                  </a:extLst>
                </a:gridCol>
              </a:tblGrid>
              <a:tr h="269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A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A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37792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7184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6019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011728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9938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67988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679807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572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4274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7379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06306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8296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35386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80498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14681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5.91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69672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8505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F3419-2CB4-4919-05ED-873C8A8D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36916"/>
              </p:ext>
            </p:extLst>
          </p:nvPr>
        </p:nvGraphicFramePr>
        <p:xfrm>
          <a:off x="7624464" y="1183780"/>
          <a:ext cx="4330700" cy="19050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0371231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328468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9490782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2687724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768789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74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74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27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Driver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77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2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18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90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94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70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3552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564BE56-591B-CE81-D4E8-D022C1DD3D69}"/>
              </a:ext>
            </a:extLst>
          </p:cNvPr>
          <p:cNvSpPr/>
          <p:nvPr/>
        </p:nvSpPr>
        <p:spPr>
          <a:xfrm>
            <a:off x="2273142" y="2097887"/>
            <a:ext cx="5196689" cy="1396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04372-5BF0-C36D-8419-DC4C276500D7}"/>
              </a:ext>
            </a:extLst>
          </p:cNvPr>
          <p:cNvSpPr/>
          <p:nvPr/>
        </p:nvSpPr>
        <p:spPr>
          <a:xfrm>
            <a:off x="2273864" y="3494384"/>
            <a:ext cx="5196689" cy="13255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8E82B-29E7-9EF8-A320-6F886C0FD54A}"/>
              </a:ext>
            </a:extLst>
          </p:cNvPr>
          <p:cNvSpPr/>
          <p:nvPr/>
        </p:nvSpPr>
        <p:spPr>
          <a:xfrm>
            <a:off x="2273142" y="4819947"/>
            <a:ext cx="5196689" cy="1396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Average K/L/M/N RMSE Medium Horizons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C54D0C-58EC-AA32-9AB3-610253D53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3" y="760286"/>
            <a:ext cx="10720754" cy="6097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/>
          </a:bodyPr>
          <a:lstStyle/>
          <a:p>
            <a:r>
              <a:rPr lang="en-US" sz="3200" dirty="0"/>
              <a:t>Performance on Medium Horizons for K/L/M/N Average RMSE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76F2E0-1335-555E-F8E7-6C6803D161DB}"/>
              </a:ext>
            </a:extLst>
          </p:cNvPr>
          <p:cNvCxnSpPr>
            <a:cxnSpLocks/>
          </p:cNvCxnSpPr>
          <p:nvPr/>
        </p:nvCxnSpPr>
        <p:spPr>
          <a:xfrm>
            <a:off x="6174463" y="1213164"/>
            <a:ext cx="0" cy="526006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9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on Medium Horizon for K/L/M/N Average RMSE (30s)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31C53-C8E5-4E1A-258A-B3929ECA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42546"/>
              </p:ext>
            </p:extLst>
          </p:nvPr>
        </p:nvGraphicFramePr>
        <p:xfrm>
          <a:off x="8890502" y="1203018"/>
          <a:ext cx="3227624" cy="9163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1507053258"/>
                    </a:ext>
                  </a:extLst>
                </a:gridCol>
                <a:gridCol w="804962">
                  <a:extLst>
                    <a:ext uri="{9D8B030D-6E8A-4147-A177-3AD203B41FA5}">
                      <a16:colId xmlns:a16="http://schemas.microsoft.com/office/drawing/2014/main" val="1234134651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2612005810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1714385229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586233310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6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ASLTM-50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1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435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52D82E8-D0C3-AD7C-94F3-ECA7630E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6"/>
            <a:ext cx="8890502" cy="60977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23E899-4F62-81DA-F568-E44EC5BDFF36}"/>
              </a:ext>
            </a:extLst>
          </p:cNvPr>
          <p:cNvSpPr/>
          <p:nvPr/>
        </p:nvSpPr>
        <p:spPr>
          <a:xfrm>
            <a:off x="7668285" y="5359651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2C955-9BE4-622A-3816-CCCD6A1B10F7}"/>
              </a:ext>
            </a:extLst>
          </p:cNvPr>
          <p:cNvSpPr/>
          <p:nvPr/>
        </p:nvSpPr>
        <p:spPr>
          <a:xfrm>
            <a:off x="8080217" y="5088046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890AD1-9C90-5D2B-021D-9B913A63EEBC}"/>
              </a:ext>
            </a:extLst>
          </p:cNvPr>
          <p:cNvSpPr/>
          <p:nvPr/>
        </p:nvSpPr>
        <p:spPr>
          <a:xfrm>
            <a:off x="5905877" y="5088046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204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on Medium Horizon for K/L/M/N Average RMSE (60s)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31C53-C8E5-4E1A-258A-B3929ECA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40526"/>
              </p:ext>
            </p:extLst>
          </p:nvPr>
        </p:nvGraphicFramePr>
        <p:xfrm>
          <a:off x="8890502" y="1203018"/>
          <a:ext cx="3301497" cy="107061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48249">
                  <a:extLst>
                    <a:ext uri="{9D8B030D-6E8A-4147-A177-3AD203B41FA5}">
                      <a16:colId xmlns:a16="http://schemas.microsoft.com/office/drawing/2014/main" val="1507053258"/>
                    </a:ext>
                  </a:extLst>
                </a:gridCol>
                <a:gridCol w="823386">
                  <a:extLst>
                    <a:ext uri="{9D8B030D-6E8A-4147-A177-3AD203B41FA5}">
                      <a16:colId xmlns:a16="http://schemas.microsoft.com/office/drawing/2014/main" val="1234134651"/>
                    </a:ext>
                  </a:extLst>
                </a:gridCol>
                <a:gridCol w="609954">
                  <a:extLst>
                    <a:ext uri="{9D8B030D-6E8A-4147-A177-3AD203B41FA5}">
                      <a16:colId xmlns:a16="http://schemas.microsoft.com/office/drawing/2014/main" val="2612005810"/>
                    </a:ext>
                  </a:extLst>
                </a:gridCol>
                <a:gridCol w="609954">
                  <a:extLst>
                    <a:ext uri="{9D8B030D-6E8A-4147-A177-3AD203B41FA5}">
                      <a16:colId xmlns:a16="http://schemas.microsoft.com/office/drawing/2014/main" val="1714385229"/>
                    </a:ext>
                  </a:extLst>
                </a:gridCol>
                <a:gridCol w="609954">
                  <a:extLst>
                    <a:ext uri="{9D8B030D-6E8A-4147-A177-3AD203B41FA5}">
                      <a16:colId xmlns:a16="http://schemas.microsoft.com/office/drawing/2014/main" val="586233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6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1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Driver G/ 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A3/A1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435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D27EE01-F99B-9CE1-4E6B-905941A3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6"/>
            <a:ext cx="8890502" cy="60977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B0244DF-E221-26B3-68F9-63BC696E1952}"/>
              </a:ext>
            </a:extLst>
          </p:cNvPr>
          <p:cNvSpPr/>
          <p:nvPr/>
        </p:nvSpPr>
        <p:spPr>
          <a:xfrm>
            <a:off x="5918786" y="5377757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FDB458-1AB7-0DCD-416C-3ADF13BE57DB}"/>
              </a:ext>
            </a:extLst>
          </p:cNvPr>
          <p:cNvSpPr/>
          <p:nvPr/>
        </p:nvSpPr>
        <p:spPr>
          <a:xfrm>
            <a:off x="5905877" y="4997512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FFEC1B-B4CD-12B3-AB3E-7B144D72A4DD}"/>
              </a:ext>
            </a:extLst>
          </p:cNvPr>
          <p:cNvSpPr/>
          <p:nvPr/>
        </p:nvSpPr>
        <p:spPr>
          <a:xfrm>
            <a:off x="7651687" y="5092573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504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3C22-09BB-51FE-F61D-439F8805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 and top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483439-4E9B-B76A-D5B2-BFDC6E1A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46112"/>
              </p:ext>
            </p:extLst>
          </p:nvPr>
        </p:nvGraphicFramePr>
        <p:xfrm>
          <a:off x="838201" y="1549548"/>
          <a:ext cx="6476998" cy="3232692"/>
        </p:xfrm>
        <a:graphic>
          <a:graphicData uri="http://schemas.openxmlformats.org/drawingml/2006/table">
            <a:tbl>
              <a:tblPr/>
              <a:tblGrid>
                <a:gridCol w="797746">
                  <a:extLst>
                    <a:ext uri="{9D8B030D-6E8A-4147-A177-3AD203B41FA5}">
                      <a16:colId xmlns:a16="http://schemas.microsoft.com/office/drawing/2014/main" val="197654602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123007781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592914208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651808183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711362577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76034468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781507307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313965452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253070594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1973441476"/>
                    </a:ext>
                  </a:extLst>
                </a:gridCol>
              </a:tblGrid>
              <a:tr h="269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A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A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37792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7184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6019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011728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9938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67988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679807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572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4274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7379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06306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829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F3419-2CB4-4919-05ED-873C8A8D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22351"/>
              </p:ext>
            </p:extLst>
          </p:nvPr>
        </p:nvGraphicFramePr>
        <p:xfrm>
          <a:off x="7624464" y="1183780"/>
          <a:ext cx="4330700" cy="13335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0371231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328468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9490782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2687724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768789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74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ASLTM-50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74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27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77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2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18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Driver G/ 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A3/A1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905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71C1F81-2FA4-C7F2-5A1A-528C310762DB}"/>
              </a:ext>
            </a:extLst>
          </p:cNvPr>
          <p:cNvSpPr/>
          <p:nvPr/>
        </p:nvSpPr>
        <p:spPr>
          <a:xfrm>
            <a:off x="2273142" y="2097887"/>
            <a:ext cx="5196689" cy="1396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EB062-AE47-3CE0-FC4B-C2D84564FF7B}"/>
              </a:ext>
            </a:extLst>
          </p:cNvPr>
          <p:cNvSpPr/>
          <p:nvPr/>
        </p:nvSpPr>
        <p:spPr>
          <a:xfrm>
            <a:off x="2273142" y="3494384"/>
            <a:ext cx="5196689" cy="1396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A0008-E8EE-8710-D526-EF1D79CF6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A1 and A3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59E3-B5CB-E235-06E4-B6DCF2740D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40CED6-B831-21F1-02FF-43A3E88AFF59}"/>
              </a:ext>
            </a:extLst>
          </p:cNvPr>
          <p:cNvSpPr>
            <a:spLocks noGrp="1"/>
          </p:cNvSpPr>
          <p:nvPr/>
        </p:nvSpPr>
        <p:spPr>
          <a:xfrm>
            <a:off x="88550" y="2174929"/>
            <a:ext cx="11658059" cy="336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Attribute set 			   Attribute	                         	unit	                Sampling Rate</a:t>
            </a:r>
          </a:p>
          <a:p>
            <a:pPr algn="ctr"/>
            <a:r>
              <a:rPr lang="en-US" sz="2000" dirty="0"/>
              <a:t>				                   Vehicle speed 		         kmph		          50Hz</a:t>
            </a:r>
          </a:p>
          <a:p>
            <a:pPr algn="ctr"/>
            <a:r>
              <a:rPr lang="en-US" sz="2000" dirty="0"/>
              <a:t>				         Accelerator pedal operation    	           %			          10Hz</a:t>
            </a:r>
          </a:p>
          <a:p>
            <a:pPr algn="ctr"/>
            <a:r>
              <a:rPr lang="en-US" sz="2000" dirty="0"/>
              <a:t>                                                      Steering Angle		         	         deg	                     	          10Hz</a:t>
            </a:r>
          </a:p>
          <a:p>
            <a:pPr algn="ctr"/>
            <a:r>
              <a:rPr lang="en-US" sz="2000" dirty="0"/>
              <a:t>				         Longitudinal Acceleration	           G			          50Hz</a:t>
            </a:r>
          </a:p>
          <a:p>
            <a:pPr algn="ctr"/>
            <a:r>
              <a:rPr lang="en-US" sz="2000" dirty="0"/>
              <a:t>				             Traversal Acceleration	           G		          	          50Hz</a:t>
            </a:r>
          </a:p>
          <a:p>
            <a:pPr algn="ctr"/>
            <a:r>
              <a:rPr lang="en-US" sz="2800" dirty="0"/>
              <a:t>                         		            </a:t>
            </a:r>
            <a:r>
              <a:rPr lang="en-US" sz="2000" dirty="0"/>
              <a:t>Average Speed Data 0	         kmph		           n/a</a:t>
            </a:r>
          </a:p>
          <a:p>
            <a:pPr algn="ctr"/>
            <a:r>
              <a:rPr lang="en-US" sz="2000" dirty="0"/>
              <a:t>				          Average speed Data 1	         kmph		           n/a</a:t>
            </a:r>
          </a:p>
          <a:p>
            <a:pPr algn="ctr"/>
            <a:r>
              <a:rPr lang="en-US" sz="2000" dirty="0"/>
              <a:t>				      </a:t>
            </a:r>
            <a:r>
              <a:rPr lang="en-US" sz="2000" i="1" dirty="0"/>
              <a:t>Dis_to_average_speed_data_0</a:t>
            </a:r>
            <a:r>
              <a:rPr lang="en-US" sz="2000" dirty="0"/>
              <a:t>	          m			           n/a</a:t>
            </a:r>
          </a:p>
          <a:p>
            <a:pPr algn="ctr"/>
            <a:r>
              <a:rPr lang="en-US" sz="2000" dirty="0"/>
              <a:t>				      </a:t>
            </a:r>
            <a:r>
              <a:rPr lang="en-US" sz="2000" i="1" dirty="0"/>
              <a:t>Dis_to_average_speed_data_1</a:t>
            </a:r>
            <a:r>
              <a:rPr lang="en-US" sz="2000" dirty="0"/>
              <a:t>	          m			           n/a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DCC68BD-C0FF-CE5C-7467-AD43AE1A5F51}"/>
              </a:ext>
            </a:extLst>
          </p:cNvPr>
          <p:cNvSpPr/>
          <p:nvPr/>
        </p:nvSpPr>
        <p:spPr>
          <a:xfrm>
            <a:off x="2787805" y="2665142"/>
            <a:ext cx="613317" cy="1906859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AB49A-9447-9B97-196F-8A4509D67C61}"/>
              </a:ext>
            </a:extLst>
          </p:cNvPr>
          <p:cNvSpPr txBox="1"/>
          <p:nvPr/>
        </p:nvSpPr>
        <p:spPr>
          <a:xfrm>
            <a:off x="270415" y="3122341"/>
            <a:ext cx="230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Attribute set 1(A1)</a:t>
            </a:r>
            <a:endParaRPr kumimoji="1" lang="en-US" dirty="0">
              <a:ea typeface="Meiryo UI" panose="020B0604030504040204" pitchFamily="50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B8CA958-C79B-E2DA-0EF5-4757762CD00B}"/>
              </a:ext>
            </a:extLst>
          </p:cNvPr>
          <p:cNvSpPr/>
          <p:nvPr/>
        </p:nvSpPr>
        <p:spPr>
          <a:xfrm>
            <a:off x="3092605" y="2650275"/>
            <a:ext cx="613317" cy="2702310"/>
          </a:xfrm>
          <a:prstGeom prst="leftBrace">
            <a:avLst>
              <a:gd name="adj1" fmla="val 8333"/>
              <a:gd name="adj2" fmla="val 87964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D84F-D10B-B1DB-E8FF-A45033866219}"/>
              </a:ext>
            </a:extLst>
          </p:cNvPr>
          <p:cNvSpPr txBox="1"/>
          <p:nvPr/>
        </p:nvSpPr>
        <p:spPr>
          <a:xfrm>
            <a:off x="787088" y="4762238"/>
            <a:ext cx="230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Attribute set 3(A3)</a:t>
            </a:r>
            <a:endParaRPr kumimoji="1" 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43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Average K/L/M/N RMSE Longer Horizons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B22CDB-B6CC-66D0-80E3-501318F2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3" y="760286"/>
            <a:ext cx="10720754" cy="6097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/>
          </a:bodyPr>
          <a:lstStyle/>
          <a:p>
            <a:r>
              <a:rPr lang="en-US" sz="3200" dirty="0"/>
              <a:t>Performance on Longer Horizons for K/L/M/N Average RMSE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76F2E0-1335-555E-F8E7-6C6803D161DB}"/>
              </a:ext>
            </a:extLst>
          </p:cNvPr>
          <p:cNvCxnSpPr>
            <a:cxnSpLocks/>
          </p:cNvCxnSpPr>
          <p:nvPr/>
        </p:nvCxnSpPr>
        <p:spPr>
          <a:xfrm>
            <a:off x="6174463" y="1213164"/>
            <a:ext cx="0" cy="526006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12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on Longer Horizon for K/L/M/N Average RMSE (30s)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31C53-C8E5-4E1A-258A-B3929ECA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86796"/>
              </p:ext>
            </p:extLst>
          </p:nvPr>
        </p:nvGraphicFramePr>
        <p:xfrm>
          <a:off x="8890502" y="1203018"/>
          <a:ext cx="3227624" cy="9163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1507053258"/>
                    </a:ext>
                  </a:extLst>
                </a:gridCol>
                <a:gridCol w="804962">
                  <a:extLst>
                    <a:ext uri="{9D8B030D-6E8A-4147-A177-3AD203B41FA5}">
                      <a16:colId xmlns:a16="http://schemas.microsoft.com/office/drawing/2014/main" val="1234134651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2612005810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1714385229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586233310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6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1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43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119D85-F020-7894-3FA5-FF5E20D0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6"/>
            <a:ext cx="8890502" cy="60977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BEA80D3-55DD-5956-95EA-09FBAC8CF9AF}"/>
              </a:ext>
            </a:extLst>
          </p:cNvPr>
          <p:cNvSpPr/>
          <p:nvPr/>
        </p:nvSpPr>
        <p:spPr>
          <a:xfrm>
            <a:off x="5901349" y="5341544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00E5D7-EBA7-C7C8-22E0-8EBF54963679}"/>
              </a:ext>
            </a:extLst>
          </p:cNvPr>
          <p:cNvSpPr/>
          <p:nvPr/>
        </p:nvSpPr>
        <p:spPr>
          <a:xfrm>
            <a:off x="8025896" y="5151421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00BFDB-4243-C8FB-B741-612D20BC9237}"/>
              </a:ext>
            </a:extLst>
          </p:cNvPr>
          <p:cNvSpPr/>
          <p:nvPr/>
        </p:nvSpPr>
        <p:spPr>
          <a:xfrm>
            <a:off x="8025895" y="4870764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030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5" y="154112"/>
            <a:ext cx="10515600" cy="6061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on Longer Horizon for K/L/M/N Average RMSE (60s)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31C53-C8E5-4E1A-258A-B3929ECA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53822"/>
              </p:ext>
            </p:extLst>
          </p:nvPr>
        </p:nvGraphicFramePr>
        <p:xfrm>
          <a:off x="8890502" y="1203018"/>
          <a:ext cx="3227624" cy="9163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1507053258"/>
                    </a:ext>
                  </a:extLst>
                </a:gridCol>
                <a:gridCol w="804962">
                  <a:extLst>
                    <a:ext uri="{9D8B030D-6E8A-4147-A177-3AD203B41FA5}">
                      <a16:colId xmlns:a16="http://schemas.microsoft.com/office/drawing/2014/main" val="1234134651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2612005810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1714385229"/>
                    </a:ext>
                  </a:extLst>
                </a:gridCol>
                <a:gridCol w="596306">
                  <a:extLst>
                    <a:ext uri="{9D8B030D-6E8A-4147-A177-3AD203B41FA5}">
                      <a16:colId xmlns:a16="http://schemas.microsoft.com/office/drawing/2014/main" val="586233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6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11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43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054704A-7C79-B674-2EC5-60E3EDB8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6"/>
            <a:ext cx="8890502" cy="60977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96BBE59-A005-DE24-A564-473DE7CEA865}"/>
              </a:ext>
            </a:extLst>
          </p:cNvPr>
          <p:cNvSpPr/>
          <p:nvPr/>
        </p:nvSpPr>
        <p:spPr>
          <a:xfrm>
            <a:off x="4350189" y="5595041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C5C549-E53A-04EC-4906-A2DF1AE7B45A}"/>
              </a:ext>
            </a:extLst>
          </p:cNvPr>
          <p:cNvSpPr/>
          <p:nvPr/>
        </p:nvSpPr>
        <p:spPr>
          <a:xfrm>
            <a:off x="7980629" y="4571998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D40363-320D-34EC-DA2B-2D4E4C135143}"/>
              </a:ext>
            </a:extLst>
          </p:cNvPr>
          <p:cNvSpPr/>
          <p:nvPr/>
        </p:nvSpPr>
        <p:spPr>
          <a:xfrm>
            <a:off x="4255127" y="4522206"/>
            <a:ext cx="190123" cy="190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769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3C22-09BB-51FE-F61D-439F8805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 and top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483439-4E9B-B76A-D5B2-BFDC6E1A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9272"/>
              </p:ext>
            </p:extLst>
          </p:nvPr>
        </p:nvGraphicFramePr>
        <p:xfrm>
          <a:off x="838201" y="1549548"/>
          <a:ext cx="6476998" cy="3232692"/>
        </p:xfrm>
        <a:graphic>
          <a:graphicData uri="http://schemas.openxmlformats.org/drawingml/2006/table">
            <a:tbl>
              <a:tblPr/>
              <a:tblGrid>
                <a:gridCol w="797746">
                  <a:extLst>
                    <a:ext uri="{9D8B030D-6E8A-4147-A177-3AD203B41FA5}">
                      <a16:colId xmlns:a16="http://schemas.microsoft.com/office/drawing/2014/main" val="197654602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123007781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592914208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651808183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711362577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76034468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781507307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3313965452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2530705945"/>
                    </a:ext>
                  </a:extLst>
                </a:gridCol>
                <a:gridCol w="631028">
                  <a:extLst>
                    <a:ext uri="{9D8B030D-6E8A-4147-A177-3AD203B41FA5}">
                      <a16:colId xmlns:a16="http://schemas.microsoft.com/office/drawing/2014/main" val="1973441476"/>
                    </a:ext>
                  </a:extLst>
                </a:gridCol>
              </a:tblGrid>
              <a:tr h="269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A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A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37792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A3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A1</a:t>
                      </a:r>
                    </a:p>
                  </a:txBody>
                  <a:tcPr marL="7605" marR="7605" marT="7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7184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6019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011728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9938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67988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679807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572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4274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73793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06306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829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F3419-2CB4-4919-05ED-873C8A8D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0513"/>
              </p:ext>
            </p:extLst>
          </p:nvPr>
        </p:nvGraphicFramePr>
        <p:xfrm>
          <a:off x="7624464" y="1183780"/>
          <a:ext cx="4330700" cy="13335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0371231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328468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9490782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2687724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768789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74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74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27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77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2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ALSTM-50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18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9053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7321415-BDA4-8D44-4299-28090B77C9AF}"/>
              </a:ext>
            </a:extLst>
          </p:cNvPr>
          <p:cNvSpPr/>
          <p:nvPr/>
        </p:nvSpPr>
        <p:spPr>
          <a:xfrm>
            <a:off x="2263366" y="3501427"/>
            <a:ext cx="5196689" cy="1396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72199-1FC1-79AC-5608-C6E2B3E5F176}"/>
              </a:ext>
            </a:extLst>
          </p:cNvPr>
          <p:cNvSpPr/>
          <p:nvPr/>
        </p:nvSpPr>
        <p:spPr>
          <a:xfrm>
            <a:off x="2273142" y="2097887"/>
            <a:ext cx="5196689" cy="1396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3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81F3-0E8F-55AE-2A10-788A5C37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Concluding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3FA9EC-3C7A-00C2-50C3-EAD88CF4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02312"/>
              </p:ext>
            </p:extLst>
          </p:nvPr>
        </p:nvGraphicFramePr>
        <p:xfrm>
          <a:off x="209550" y="1127126"/>
          <a:ext cx="5130800" cy="4191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71916527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4340957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3977656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8718219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850843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499316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9394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4525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443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2236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898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501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945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681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177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230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ASLTM-50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518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699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1705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77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6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G/Mix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A3/A1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834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6249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098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910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LSTM-4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884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702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LSTM-4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42080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1A924C-5D3F-336E-1639-2828295FF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14580"/>
              </p:ext>
            </p:extLst>
          </p:nvPr>
        </p:nvGraphicFramePr>
        <p:xfrm>
          <a:off x="5588001" y="1325563"/>
          <a:ext cx="2813049" cy="9525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59350">
                  <a:extLst>
                    <a:ext uri="{9D8B030D-6E8A-4147-A177-3AD203B41FA5}">
                      <a16:colId xmlns:a16="http://schemas.microsoft.com/office/drawing/2014/main" val="3879331510"/>
                    </a:ext>
                  </a:extLst>
                </a:gridCol>
                <a:gridCol w="1953699">
                  <a:extLst>
                    <a:ext uri="{9D8B030D-6E8A-4147-A177-3AD203B41FA5}">
                      <a16:colId xmlns:a16="http://schemas.microsoft.com/office/drawing/2014/main" val="35964553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occurrences in top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843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334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LSTM-4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212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91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ALSTM-50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248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639409-5AA7-22B9-8578-B32ED3D4E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9765"/>
              </p:ext>
            </p:extLst>
          </p:nvPr>
        </p:nvGraphicFramePr>
        <p:xfrm>
          <a:off x="5588001" y="2651126"/>
          <a:ext cx="2813049" cy="5715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93908">
                  <a:extLst>
                    <a:ext uri="{9D8B030D-6E8A-4147-A177-3AD203B41FA5}">
                      <a16:colId xmlns:a16="http://schemas.microsoft.com/office/drawing/2014/main" val="3793290586"/>
                    </a:ext>
                  </a:extLst>
                </a:gridCol>
                <a:gridCol w="1919141">
                  <a:extLst>
                    <a:ext uri="{9D8B030D-6E8A-4147-A177-3AD203B41FA5}">
                      <a16:colId xmlns:a16="http://schemas.microsoft.com/office/drawing/2014/main" val="3370560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occurrences in top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974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526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1858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84444E-310B-C1EA-135E-76B879E93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98014"/>
              </p:ext>
            </p:extLst>
          </p:nvPr>
        </p:nvGraphicFramePr>
        <p:xfrm>
          <a:off x="5588001" y="3595689"/>
          <a:ext cx="2813050" cy="9525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10797339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2659393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occurrences in top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48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3788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383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Driver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497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3791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1A5240-DC92-2652-C611-597612A9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05667"/>
              </p:ext>
            </p:extLst>
          </p:nvPr>
        </p:nvGraphicFramePr>
        <p:xfrm>
          <a:off x="8502650" y="2841626"/>
          <a:ext cx="1625600" cy="3810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37324841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 in &lt;30s horizon)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187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 in &gt;=30s horizon)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335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2AB421-5CC9-B32E-962C-C7AA9B882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27605"/>
              </p:ext>
            </p:extLst>
          </p:nvPr>
        </p:nvGraphicFramePr>
        <p:xfrm>
          <a:off x="8502651" y="4357689"/>
          <a:ext cx="1974850" cy="190500"/>
        </p:xfrm>
        <a:graphic>
          <a:graphicData uri="http://schemas.openxmlformats.org/drawingml/2006/table">
            <a:tbl>
              <a:tblPr/>
              <a:tblGrid>
                <a:gridCol w="1974850">
                  <a:extLst>
                    <a:ext uri="{9D8B030D-6E8A-4147-A177-3AD203B41FA5}">
                      <a16:colId xmlns:a16="http://schemas.microsoft.com/office/drawing/2014/main" val="12121106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 in &lt;30s horizon)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736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652E4B3-2180-975C-D42C-2424F4C94AEC}"/>
              </a:ext>
            </a:extLst>
          </p:cNvPr>
          <p:cNvSpPr txBox="1"/>
          <p:nvPr/>
        </p:nvSpPr>
        <p:spPr>
          <a:xfrm>
            <a:off x="5467351" y="5143500"/>
            <a:ext cx="663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Hence:</a:t>
            </a:r>
          </a:p>
          <a:p>
            <a:endParaRPr lang="en-US" sz="1200" dirty="0"/>
          </a:p>
          <a:p>
            <a:r>
              <a:rPr lang="en-US" sz="1200" dirty="0"/>
              <a:t>- ALSTM-50 is overall best performing architecture</a:t>
            </a:r>
          </a:p>
          <a:p>
            <a:r>
              <a:rPr lang="en-US" sz="1200" dirty="0"/>
              <a:t>- A3 attribute set is overall best performing, however lower horizons perform better with A1</a:t>
            </a:r>
          </a:p>
          <a:p>
            <a:r>
              <a:rPr lang="en-US" sz="1200" dirty="0"/>
              <a:t>- Mix dataset is overall best performing, however individual driver performances perform better at longer horizons</a:t>
            </a:r>
          </a:p>
        </p:txBody>
      </p:sp>
    </p:spTree>
    <p:extLst>
      <p:ext uri="{BB962C8B-B14F-4D97-AF65-F5344CB8AC3E}">
        <p14:creationId xmlns:p14="http://schemas.microsoft.com/office/powerpoint/2010/main" val="240169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Previously </a:t>
            </a:r>
            <a:r>
              <a:rPr lang="en-US" sz="4400" b="1" dirty="0"/>
              <a:t>internally</a:t>
            </a:r>
            <a:r>
              <a:rPr lang="en-US" sz="4400" dirty="0"/>
              <a:t> presented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A1 dataset with Average K/L/M/N RMSE Training data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 dirty="0"/>
              <a:t>All model average performance for K/L/M/N average RMSE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355306-B70E-4F7C-8F36-8BAA5901F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25947"/>
              </p:ext>
            </p:extLst>
          </p:nvPr>
        </p:nvGraphicFramePr>
        <p:xfrm>
          <a:off x="546474" y="1309687"/>
          <a:ext cx="9339263" cy="554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264635" y="1811547"/>
            <a:ext cx="249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Mix dataset best for 1-5-10 second Horizons</a:t>
            </a:r>
          </a:p>
        </p:txBody>
      </p:sp>
    </p:spTree>
    <p:extLst>
      <p:ext uri="{BB962C8B-B14F-4D97-AF65-F5344CB8AC3E}">
        <p14:creationId xmlns:p14="http://schemas.microsoft.com/office/powerpoint/2010/main" val="159349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/>
              <a:t>All model average performance for K/L/M/N average RMSE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411419" y="1388852"/>
            <a:ext cx="2493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Mix dataset best for 30-180 second Horizons</a:t>
            </a:r>
          </a:p>
          <a:p>
            <a:endParaRPr lang="en-US" sz="1600" dirty="0"/>
          </a:p>
          <a:p>
            <a:r>
              <a:rPr lang="en-US" sz="1600" dirty="0"/>
              <a:t>Driver G dataset best for 60 second and Driver O dataset for 120 second Horizons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1585F-455E-462A-9D19-25F8B7CF3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994239"/>
              </p:ext>
            </p:extLst>
          </p:nvPr>
        </p:nvGraphicFramePr>
        <p:xfrm>
          <a:off x="0" y="1325563"/>
          <a:ext cx="10058400" cy="5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56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16D45-FB30-5A38-EC81-3657562306EE}"/>
                  </a:ext>
                </a:extLst>
              </p:cNvPr>
              <p:cNvSpPr txBox="1"/>
              <p:nvPr/>
            </p:nvSpPr>
            <p:spPr>
              <a:xfrm>
                <a:off x="4904722" y="4682592"/>
                <a:ext cx="1429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−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𝑤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16D45-FB30-5A38-EC81-36575623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22" y="4682592"/>
                <a:ext cx="14294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C4CD61-2B86-F5DA-B487-56B51DBEBEC1}"/>
                  </a:ext>
                </a:extLst>
              </p:cNvPr>
              <p:cNvSpPr txBox="1"/>
              <p:nvPr/>
            </p:nvSpPr>
            <p:spPr>
              <a:xfrm>
                <a:off x="6174191" y="4682592"/>
                <a:ext cx="1429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−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𝑤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C4CD61-2B86-F5DA-B487-56B51DBE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91" y="4682592"/>
                <a:ext cx="142949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DA157-5BC7-BB8C-0489-D6BD61D417C9}"/>
                  </a:ext>
                </a:extLst>
              </p:cNvPr>
              <p:cNvSpPr txBox="1"/>
              <p:nvPr/>
            </p:nvSpPr>
            <p:spPr>
              <a:xfrm>
                <a:off x="9216467" y="4682592"/>
                <a:ext cx="10034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DA157-5BC7-BB8C-0489-D6BD61D41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67" y="4682592"/>
                <a:ext cx="10034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32544-5A1D-E2DA-615D-4D3546F887AA}"/>
                  </a:ext>
                </a:extLst>
              </p:cNvPr>
              <p:cNvSpPr txBox="1"/>
              <p:nvPr/>
            </p:nvSpPr>
            <p:spPr>
              <a:xfrm>
                <a:off x="10618685" y="4682592"/>
                <a:ext cx="631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32544-5A1D-E2DA-615D-4D3546F8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85" y="4682592"/>
                <a:ext cx="6313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9C9FE-459B-4305-04DF-F42DEBB5F240}"/>
              </a:ext>
            </a:extLst>
          </p:cNvPr>
          <p:cNvSpPr txBox="1"/>
          <p:nvPr/>
        </p:nvSpPr>
        <p:spPr>
          <a:xfrm>
            <a:off x="8235088" y="4678765"/>
            <a:ext cx="48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E4017-6A9E-DE63-B1AE-9F3DBE7B73C3}"/>
              </a:ext>
            </a:extLst>
          </p:cNvPr>
          <p:cNvSpPr/>
          <p:nvPr/>
        </p:nvSpPr>
        <p:spPr>
          <a:xfrm>
            <a:off x="5344229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3D933C-C536-655C-1E65-D809DC501287}"/>
              </a:ext>
            </a:extLst>
          </p:cNvPr>
          <p:cNvSpPr txBox="1"/>
          <p:nvPr/>
        </p:nvSpPr>
        <p:spPr>
          <a:xfrm>
            <a:off x="4751353" y="4562217"/>
            <a:ext cx="6735651" cy="63320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499CE7-FA1D-DC5E-7F65-69A02ED5625A}"/>
              </a:ext>
            </a:extLst>
          </p:cNvPr>
          <p:cNvSpPr/>
          <p:nvPr/>
        </p:nvSpPr>
        <p:spPr>
          <a:xfrm>
            <a:off x="6504775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3EC6D1-C4E0-FB9A-589C-CB8E5DC18A53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5651987" y="4004094"/>
            <a:ext cx="2711" cy="58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47831D-440C-77CA-1B03-368B3C5FAA66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6812533" y="4004094"/>
            <a:ext cx="0" cy="53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62EB2D2-7CC1-9477-6DA4-9A5588CD56D6}"/>
              </a:ext>
            </a:extLst>
          </p:cNvPr>
          <p:cNvSpPr/>
          <p:nvPr/>
        </p:nvSpPr>
        <p:spPr>
          <a:xfrm>
            <a:off x="9430691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CD8F99-016C-07BE-05CF-36C3BD36F7FB}"/>
              </a:ext>
            </a:extLst>
          </p:cNvPr>
          <p:cNvSpPr/>
          <p:nvPr/>
        </p:nvSpPr>
        <p:spPr>
          <a:xfrm>
            <a:off x="10687192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161EF7C-CC09-1CAE-AA55-2BFB3C814505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9738449" y="4004094"/>
            <a:ext cx="0" cy="53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CEDC488-1064-8D91-ABB8-97C16492CB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0994950" y="4004094"/>
            <a:ext cx="0" cy="53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52BEA6-F76D-2A35-85CC-F392E0D418E6}"/>
              </a:ext>
            </a:extLst>
          </p:cNvPr>
          <p:cNvCxnSpPr>
            <a:stCxn id="26" idx="3"/>
            <a:endCxn id="87" idx="1"/>
          </p:cNvCxnSpPr>
          <p:nvPr/>
        </p:nvCxnSpPr>
        <p:spPr>
          <a:xfrm>
            <a:off x="5959745" y="3696336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AA5E2B-6DE9-4F4D-06DC-780F6BE34BC8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7120291" y="3696336"/>
            <a:ext cx="49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3A01CCE-F39B-373A-7B49-48AB38BBE97F}"/>
              </a:ext>
            </a:extLst>
          </p:cNvPr>
          <p:cNvCxnSpPr>
            <a:cxnSpLocks/>
          </p:cNvCxnSpPr>
          <p:nvPr/>
        </p:nvCxnSpPr>
        <p:spPr>
          <a:xfrm>
            <a:off x="8940657" y="3707684"/>
            <a:ext cx="49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58E383A-96E4-9C60-9925-4C5C3B081395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10046207" y="3696336"/>
            <a:ext cx="64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9E8E77-4545-936C-CA36-A4673A53D283}"/>
              </a:ext>
            </a:extLst>
          </p:cNvPr>
          <p:cNvSpPr/>
          <p:nvPr/>
        </p:nvSpPr>
        <p:spPr>
          <a:xfrm>
            <a:off x="4757991" y="3217393"/>
            <a:ext cx="6735651" cy="105606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72250-3829-34B9-01C0-8FF888B5773C}"/>
              </a:ext>
            </a:extLst>
          </p:cNvPr>
          <p:cNvSpPr/>
          <p:nvPr/>
        </p:nvSpPr>
        <p:spPr>
          <a:xfrm>
            <a:off x="4757991" y="2548962"/>
            <a:ext cx="6735651" cy="56588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p:graphicFrame>
        <p:nvGraphicFramePr>
          <p:cNvPr id="116" name="Table 116">
            <a:extLst>
              <a:ext uri="{FF2B5EF4-FFF2-40B4-BE49-F238E27FC236}">
                <a16:creationId xmlns:a16="http://schemas.microsoft.com/office/drawing/2014/main" id="{771DA5C3-C006-52A4-8923-AEAB31CECDD4}"/>
              </a:ext>
            </a:extLst>
          </p:cNvPr>
          <p:cNvGraphicFramePr>
            <a:graphicFrameLocks noGrp="1"/>
          </p:cNvGraphicFramePr>
          <p:nvPr/>
        </p:nvGraphicFramePr>
        <p:xfrm>
          <a:off x="5344228" y="2621217"/>
          <a:ext cx="5958480" cy="43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540">
                  <a:extLst>
                    <a:ext uri="{9D8B030D-6E8A-4147-A177-3AD203B41FA5}">
                      <a16:colId xmlns:a16="http://schemas.microsoft.com/office/drawing/2014/main" val="2452870266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2887172849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172252137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907231258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2569244374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3030392376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796216892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849056842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68530956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858265770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3244806575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480848585"/>
                    </a:ext>
                  </a:extLst>
                </a:gridCol>
              </a:tblGrid>
              <a:tr h="439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52767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0ECC53-576C-C432-0CD5-3681B6E834B5}"/>
              </a:ext>
            </a:extLst>
          </p:cNvPr>
          <p:cNvCxnSpPr>
            <a:stCxn id="26" idx="0"/>
          </p:cNvCxnSpPr>
          <p:nvPr/>
        </p:nvCxnSpPr>
        <p:spPr>
          <a:xfrm flipV="1">
            <a:off x="5651987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18CC42F-783E-EC09-B79E-0C3388FB4AC7}"/>
              </a:ext>
            </a:extLst>
          </p:cNvPr>
          <p:cNvCxnSpPr/>
          <p:nvPr/>
        </p:nvCxnSpPr>
        <p:spPr>
          <a:xfrm flipV="1">
            <a:off x="6812533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C95439C-7056-E809-8D9E-3F3E656D29B2}"/>
              </a:ext>
            </a:extLst>
          </p:cNvPr>
          <p:cNvCxnSpPr/>
          <p:nvPr/>
        </p:nvCxnSpPr>
        <p:spPr>
          <a:xfrm flipV="1">
            <a:off x="5956787" y="33650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B8A318-BE44-B106-C612-854C6FC11502}"/>
              </a:ext>
            </a:extLst>
          </p:cNvPr>
          <p:cNvCxnSpPr/>
          <p:nvPr/>
        </p:nvCxnSpPr>
        <p:spPr>
          <a:xfrm flipV="1">
            <a:off x="9724815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65F121-EABC-F567-DAFC-0347398BB1CF}"/>
              </a:ext>
            </a:extLst>
          </p:cNvPr>
          <p:cNvCxnSpPr/>
          <p:nvPr/>
        </p:nvCxnSpPr>
        <p:spPr>
          <a:xfrm flipV="1">
            <a:off x="10994572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1540DAF-8D05-F028-A72E-38ABD22DC103}"/>
              </a:ext>
            </a:extLst>
          </p:cNvPr>
          <p:cNvGrpSpPr/>
          <p:nvPr/>
        </p:nvGrpSpPr>
        <p:grpSpPr>
          <a:xfrm>
            <a:off x="8133552" y="1367913"/>
            <a:ext cx="216351" cy="834534"/>
            <a:chOff x="4325028" y="3460991"/>
            <a:chExt cx="216351" cy="83453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986A03F-6650-29CB-BC64-0A6FF4C34ABF}"/>
                </a:ext>
              </a:extLst>
            </p:cNvPr>
            <p:cNvSpPr/>
            <p:nvPr/>
          </p:nvSpPr>
          <p:spPr>
            <a:xfrm>
              <a:off x="4325028" y="3460991"/>
              <a:ext cx="213640" cy="8345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2FB2264-B522-016E-85B1-275E61E919E3}"/>
                </a:ext>
              </a:extLst>
            </p:cNvPr>
            <p:cNvGrpSpPr/>
            <p:nvPr/>
          </p:nvGrpSpPr>
          <p:grpSpPr>
            <a:xfrm>
              <a:off x="4327739" y="3512721"/>
              <a:ext cx="213640" cy="762579"/>
              <a:chOff x="10476579" y="1970535"/>
              <a:chExt cx="213640" cy="83453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8C58752-D868-F500-4A67-158A68647C62}"/>
                  </a:ext>
                </a:extLst>
              </p:cNvPr>
              <p:cNvSpPr/>
              <p:nvPr/>
            </p:nvSpPr>
            <p:spPr>
              <a:xfrm>
                <a:off x="10476579" y="1970535"/>
                <a:ext cx="213640" cy="8345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D36B4EF-EFEB-3D05-4331-CEC28CC658C5}"/>
                  </a:ext>
                </a:extLst>
              </p:cNvPr>
              <p:cNvSpPr/>
              <p:nvPr/>
            </p:nvSpPr>
            <p:spPr>
              <a:xfrm>
                <a:off x="10476579" y="1970535"/>
                <a:ext cx="213640" cy="2317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93F3523-B478-4AF4-2891-3E94D56F0DEE}"/>
                  </a:ext>
                </a:extLst>
              </p:cNvPr>
              <p:cNvSpPr/>
              <p:nvPr/>
            </p:nvSpPr>
            <p:spPr>
              <a:xfrm>
                <a:off x="10476579" y="2521940"/>
                <a:ext cx="213640" cy="2317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0E4F730-7290-2041-5BAC-F22DFF533612}"/>
                  </a:ext>
                </a:extLst>
              </p:cNvPr>
              <p:cNvSpPr/>
              <p:nvPr/>
            </p:nvSpPr>
            <p:spPr>
              <a:xfrm>
                <a:off x="10476579" y="2238811"/>
                <a:ext cx="213640" cy="2317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</p:grp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77D567-098A-B4F4-AE79-B3110FF431DA}"/>
              </a:ext>
            </a:extLst>
          </p:cNvPr>
          <p:cNvCxnSpPr>
            <a:cxnSpLocks/>
          </p:cNvCxnSpPr>
          <p:nvPr/>
        </p:nvCxnSpPr>
        <p:spPr>
          <a:xfrm flipV="1">
            <a:off x="5545167" y="2311503"/>
            <a:ext cx="2696561" cy="30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BF05625-26B3-F7A7-E998-3BA4F27B1F5C}"/>
              </a:ext>
            </a:extLst>
          </p:cNvPr>
          <p:cNvCxnSpPr>
            <a:cxnSpLocks/>
          </p:cNvCxnSpPr>
          <p:nvPr/>
        </p:nvCxnSpPr>
        <p:spPr>
          <a:xfrm flipV="1">
            <a:off x="7120291" y="2311503"/>
            <a:ext cx="1121437" cy="30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4A28E27-A185-CDFC-4123-6B6A1C219B09}"/>
              </a:ext>
            </a:extLst>
          </p:cNvPr>
          <p:cNvCxnSpPr>
            <a:cxnSpLocks/>
          </p:cNvCxnSpPr>
          <p:nvPr/>
        </p:nvCxnSpPr>
        <p:spPr>
          <a:xfrm flipH="1" flipV="1">
            <a:off x="8241728" y="2311503"/>
            <a:ext cx="1188963" cy="30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A7F2DF-E7D5-4513-4AF0-11D27ACC933E}"/>
              </a:ext>
            </a:extLst>
          </p:cNvPr>
          <p:cNvCxnSpPr>
            <a:cxnSpLocks/>
          </p:cNvCxnSpPr>
          <p:nvPr/>
        </p:nvCxnSpPr>
        <p:spPr>
          <a:xfrm flipH="1" flipV="1">
            <a:off x="8241728" y="2311503"/>
            <a:ext cx="3060980" cy="30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501447-AAF0-185A-2B9A-3BA1E5DABC65}"/>
              </a:ext>
            </a:extLst>
          </p:cNvPr>
          <p:cNvSpPr/>
          <p:nvPr/>
        </p:nvSpPr>
        <p:spPr>
          <a:xfrm>
            <a:off x="4757991" y="1216108"/>
            <a:ext cx="6735651" cy="126863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66C9E5-2A2A-0764-38D4-3E6E823FC3B0}"/>
              </a:ext>
            </a:extLst>
          </p:cNvPr>
          <p:cNvSpPr/>
          <p:nvPr/>
        </p:nvSpPr>
        <p:spPr>
          <a:xfrm>
            <a:off x="4757991" y="600592"/>
            <a:ext cx="6735651" cy="57570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4796C99-4568-D987-04BD-68801931077B}"/>
                  </a:ext>
                </a:extLst>
              </p:cNvPr>
              <p:cNvSpPr/>
              <p:nvPr/>
            </p:nvSpPr>
            <p:spPr>
              <a:xfrm>
                <a:off x="7508377" y="681044"/>
                <a:ext cx="1487434" cy="422344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4796C99-4568-D987-04BD-688019310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377" y="681044"/>
                <a:ext cx="1487434" cy="422344"/>
              </a:xfrm>
              <a:prstGeom prst="ellipse">
                <a:avLst/>
              </a:prstGeom>
              <a:blipFill>
                <a:blip r:embed="rId7"/>
                <a:stretch>
                  <a:fillRect b="-8333"/>
                </a:stretch>
              </a:blipFill>
              <a:ln w="222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7675FE1-92B4-CDD9-621C-F860CB24641B}"/>
              </a:ext>
            </a:extLst>
          </p:cNvPr>
          <p:cNvCxnSpPr>
            <a:cxnSpLocks/>
            <a:stCxn id="130" idx="0"/>
            <a:endCxn id="151" idx="4"/>
          </p:cNvCxnSpPr>
          <p:nvPr/>
        </p:nvCxnSpPr>
        <p:spPr>
          <a:xfrm flipV="1">
            <a:off x="8240372" y="1103388"/>
            <a:ext cx="11722" cy="2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D34EF5E-4E88-1BE1-272F-6458B0B02478}"/>
              </a:ext>
            </a:extLst>
          </p:cNvPr>
          <p:cNvSpPr txBox="1"/>
          <p:nvPr/>
        </p:nvSpPr>
        <p:spPr>
          <a:xfrm>
            <a:off x="2540491" y="176594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FC layer (128 units)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8BA97A-07E0-8228-B05F-9769163305EA}"/>
              </a:ext>
            </a:extLst>
          </p:cNvPr>
          <p:cNvSpPr txBox="1"/>
          <p:nvPr/>
        </p:nvSpPr>
        <p:spPr>
          <a:xfrm>
            <a:off x="2988784" y="265813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Flatten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046C1B6-E628-6B90-764B-78AAF52EE9E1}"/>
              </a:ext>
            </a:extLst>
          </p:cNvPr>
          <p:cNvSpPr txBox="1"/>
          <p:nvPr/>
        </p:nvSpPr>
        <p:spPr>
          <a:xfrm>
            <a:off x="2988783" y="67017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Output layer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B1708EB-44E1-54E8-26E8-FADC7E25CA1B}"/>
              </a:ext>
            </a:extLst>
          </p:cNvPr>
          <p:cNvSpPr txBox="1"/>
          <p:nvPr/>
        </p:nvSpPr>
        <p:spPr>
          <a:xfrm>
            <a:off x="1735789" y="3468395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LSTM layer (5 units; </a:t>
            </a:r>
            <a:r>
              <a:rPr kumimoji="1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relu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B33884-FE45-0A88-9EB8-81F8345CFD42}"/>
              </a:ext>
            </a:extLst>
          </p:cNvPr>
          <p:cNvSpPr txBox="1"/>
          <p:nvPr/>
        </p:nvSpPr>
        <p:spPr>
          <a:xfrm>
            <a:off x="2988783" y="4678764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Input layer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533B3F-C47E-F140-ACFF-C78DBD0A8872}"/>
              </a:ext>
            </a:extLst>
          </p:cNvPr>
          <p:cNvSpPr txBox="1"/>
          <p:nvPr/>
        </p:nvSpPr>
        <p:spPr>
          <a:xfrm>
            <a:off x="318052" y="437322"/>
            <a:ext cx="222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LSTM Exp 1 model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79CD9-F7FF-A56A-180C-F1F9E15E14BD}"/>
              </a:ext>
            </a:extLst>
          </p:cNvPr>
          <p:cNvSpPr/>
          <p:nvPr/>
        </p:nvSpPr>
        <p:spPr>
          <a:xfrm>
            <a:off x="7949118" y="3385851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94625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A3 dataset with Average K/L/M/N RMSE Training data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3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 dirty="0"/>
              <a:t>All model average performance for K/L/M/N average RMSE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264635" y="1811547"/>
            <a:ext cx="249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Mix dataset best for 5-10 second Horizons</a:t>
            </a:r>
          </a:p>
          <a:p>
            <a:endParaRPr lang="en-US" sz="1600" dirty="0"/>
          </a:p>
          <a:p>
            <a:r>
              <a:rPr lang="en-US" sz="1600" dirty="0"/>
              <a:t>Driver G is best for 1 second Horizon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7823E8-2186-1CE0-83F3-69064AE88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895187"/>
              </p:ext>
            </p:extLst>
          </p:nvPr>
        </p:nvGraphicFramePr>
        <p:xfrm>
          <a:off x="192790" y="1181054"/>
          <a:ext cx="9339263" cy="554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349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/>
              <a:t>All model average performance for K/L/M/N average RMSE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411419" y="1388852"/>
            <a:ext cx="2493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Mix dataset best for 30 second Horizon</a:t>
            </a:r>
          </a:p>
          <a:p>
            <a:endParaRPr lang="en-US" sz="1600" dirty="0"/>
          </a:p>
          <a:p>
            <a:r>
              <a:rPr lang="en-US" sz="1600" dirty="0"/>
              <a:t>Driver G dataset best for 60-180 second and Driver O dataset for 120 second Horizons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D3A45B-FC2F-767C-E11E-35364A731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731676"/>
              </p:ext>
            </p:extLst>
          </p:nvPr>
        </p:nvGraphicFramePr>
        <p:xfrm>
          <a:off x="0" y="1325563"/>
          <a:ext cx="10058400" cy="53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801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2AA-B1A7-2AB8-CA4A-88901B8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6674-8981-469D-3C6F-DA8EAC58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model among MLP/LSTM-1/LSTM-4/ALSTM-32/ALSTM-50 is best for K/L/M/N drivers ?</a:t>
            </a:r>
          </a:p>
          <a:p>
            <a:pPr marL="0" indent="0">
              <a:buNone/>
            </a:pPr>
            <a:r>
              <a:rPr lang="en-US" dirty="0"/>
              <a:t>- To answer this we need to compress (average of..) ‘Training Dataset’ variations to a single point (Average of RMSE collected from Driver A-G-O-Mix)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 entities:</a:t>
            </a:r>
          </a:p>
          <a:p>
            <a:pPr marL="0" indent="0">
              <a:buNone/>
            </a:pPr>
            <a:r>
              <a:rPr lang="en-US" dirty="0"/>
              <a:t>- K/L/M/N Average RMSE on y-axis</a:t>
            </a:r>
          </a:p>
          <a:p>
            <a:pPr marL="0" indent="0">
              <a:buNone/>
            </a:pPr>
            <a:r>
              <a:rPr lang="en-US" dirty="0"/>
              <a:t>- Horizons on x-axis</a:t>
            </a:r>
          </a:p>
          <a:p>
            <a:pPr marL="0" indent="0">
              <a:buNone/>
            </a:pPr>
            <a:r>
              <a:rPr lang="en-US" dirty="0"/>
              <a:t>- Series of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04152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A1 dataset with Average K/L/M/N RMSE 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1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 dirty="0"/>
              <a:t>All training datasets average performance for K/L/M/N average RMSE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411419" y="1388852"/>
            <a:ext cx="249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MLP is best for 1 second Horizons</a:t>
            </a:r>
          </a:p>
          <a:p>
            <a:endParaRPr lang="en-US" sz="1600" dirty="0"/>
          </a:p>
          <a:p>
            <a:r>
              <a:rPr lang="en-US" sz="1600" dirty="0"/>
              <a:t>ALSTM-50 is best for 5-10 second Horizons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1AEF27-97CB-4B74-93F5-19179D673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141010"/>
              </p:ext>
            </p:extLst>
          </p:nvPr>
        </p:nvGraphicFramePr>
        <p:xfrm>
          <a:off x="0" y="1388852"/>
          <a:ext cx="9667875" cy="5172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696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 dirty="0"/>
              <a:t>All training datasets average performance for K/L/M/N average RMSE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411419" y="1388852"/>
            <a:ext cx="249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ALSTM-32 is best for 60 second Horizon</a:t>
            </a:r>
          </a:p>
          <a:p>
            <a:endParaRPr lang="en-US" sz="1600" dirty="0"/>
          </a:p>
          <a:p>
            <a:r>
              <a:rPr lang="en-US" sz="1600" dirty="0"/>
              <a:t>ALSTM-50 is best for 30-120-180 second Horizons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5F56F6-D156-45BE-9FC9-22DB61C95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582681"/>
              </p:ext>
            </p:extLst>
          </p:nvPr>
        </p:nvGraphicFramePr>
        <p:xfrm>
          <a:off x="0" y="1325563"/>
          <a:ext cx="9765438" cy="5468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63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A3 dataset with Average K/L/M/N RMSE Training data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 dirty="0"/>
              <a:t>All training datasets average performance for K/L/M/N average RMSE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411419" y="1388852"/>
            <a:ext cx="249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MLP is best for 1 second Horizons</a:t>
            </a:r>
          </a:p>
          <a:p>
            <a:endParaRPr lang="en-US" sz="1600" dirty="0"/>
          </a:p>
          <a:p>
            <a:r>
              <a:rPr lang="en-US" sz="1600" dirty="0"/>
              <a:t>ALSTM-50 is best for 5-10 second Horizons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81BC21-88F5-8729-9609-C98D49AF5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359436"/>
              </p:ext>
            </p:extLst>
          </p:nvPr>
        </p:nvGraphicFramePr>
        <p:xfrm>
          <a:off x="115019" y="1388852"/>
          <a:ext cx="9624204" cy="546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3356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658-CAA8-115A-A4A3-2EA9E6A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0"/>
            <a:ext cx="10515600" cy="1325563"/>
          </a:xfrm>
        </p:spPr>
        <p:txBody>
          <a:bodyPr/>
          <a:lstStyle/>
          <a:p>
            <a:r>
              <a:rPr lang="en-US" dirty="0"/>
              <a:t>All training datasets average performance for K/L/M/N average RMSE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171F-5F12-C1FC-6C6E-CB3B5036F929}"/>
              </a:ext>
            </a:extLst>
          </p:cNvPr>
          <p:cNvSpPr txBox="1"/>
          <p:nvPr/>
        </p:nvSpPr>
        <p:spPr>
          <a:xfrm>
            <a:off x="9264635" y="1811547"/>
            <a:ext cx="249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ALSTM-50 is best for 30-180 second Horizons</a:t>
            </a:r>
          </a:p>
          <a:p>
            <a:endParaRPr lang="en-US" sz="1600" dirty="0"/>
          </a:p>
          <a:p>
            <a:r>
              <a:rPr lang="en-US" sz="1600" dirty="0"/>
              <a:t>ALSTM-32 is best for 60-120 second Horizons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C431B8-4E33-3C7E-558D-EFDB85721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06330"/>
              </p:ext>
            </p:extLst>
          </p:nvPr>
        </p:nvGraphicFramePr>
        <p:xfrm>
          <a:off x="0" y="1260629"/>
          <a:ext cx="9712310" cy="533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386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16D45-FB30-5A38-EC81-3657562306EE}"/>
                  </a:ext>
                </a:extLst>
              </p:cNvPr>
              <p:cNvSpPr txBox="1"/>
              <p:nvPr/>
            </p:nvSpPr>
            <p:spPr>
              <a:xfrm>
                <a:off x="4904722" y="4682592"/>
                <a:ext cx="1429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−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𝑤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16D45-FB30-5A38-EC81-36575623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22" y="4682592"/>
                <a:ext cx="14294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C4CD61-2B86-F5DA-B487-56B51DBEBEC1}"/>
                  </a:ext>
                </a:extLst>
              </p:cNvPr>
              <p:cNvSpPr txBox="1"/>
              <p:nvPr/>
            </p:nvSpPr>
            <p:spPr>
              <a:xfrm>
                <a:off x="6174191" y="4682592"/>
                <a:ext cx="1429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−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𝑤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C4CD61-2B86-F5DA-B487-56B51DBE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91" y="4682592"/>
                <a:ext cx="142949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DA157-5BC7-BB8C-0489-D6BD61D417C9}"/>
                  </a:ext>
                </a:extLst>
              </p:cNvPr>
              <p:cNvSpPr txBox="1"/>
              <p:nvPr/>
            </p:nvSpPr>
            <p:spPr>
              <a:xfrm>
                <a:off x="9216467" y="4682592"/>
                <a:ext cx="10034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DA157-5BC7-BB8C-0489-D6BD61D41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67" y="4682592"/>
                <a:ext cx="10034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32544-5A1D-E2DA-615D-4D3546F887AA}"/>
                  </a:ext>
                </a:extLst>
              </p:cNvPr>
              <p:cNvSpPr txBox="1"/>
              <p:nvPr/>
            </p:nvSpPr>
            <p:spPr>
              <a:xfrm>
                <a:off x="10618685" y="4682592"/>
                <a:ext cx="631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3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-3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32544-5A1D-E2DA-615D-4D3546F8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85" y="4682592"/>
                <a:ext cx="6313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9C9FE-459B-4305-04DF-F42DEBB5F240}"/>
              </a:ext>
            </a:extLst>
          </p:cNvPr>
          <p:cNvSpPr txBox="1"/>
          <p:nvPr/>
        </p:nvSpPr>
        <p:spPr>
          <a:xfrm>
            <a:off x="8235088" y="4678765"/>
            <a:ext cx="48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E4017-6A9E-DE63-B1AE-9F3DBE7B73C3}"/>
              </a:ext>
            </a:extLst>
          </p:cNvPr>
          <p:cNvSpPr/>
          <p:nvPr/>
        </p:nvSpPr>
        <p:spPr>
          <a:xfrm>
            <a:off x="5344229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3D933C-C536-655C-1E65-D809DC501287}"/>
              </a:ext>
            </a:extLst>
          </p:cNvPr>
          <p:cNvSpPr txBox="1"/>
          <p:nvPr/>
        </p:nvSpPr>
        <p:spPr>
          <a:xfrm>
            <a:off x="4751353" y="4562217"/>
            <a:ext cx="6735651" cy="63320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499CE7-FA1D-DC5E-7F65-69A02ED5625A}"/>
              </a:ext>
            </a:extLst>
          </p:cNvPr>
          <p:cNvSpPr/>
          <p:nvPr/>
        </p:nvSpPr>
        <p:spPr>
          <a:xfrm>
            <a:off x="6504775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3EC6D1-C4E0-FB9A-589C-CB8E5DC18A53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5651987" y="4004094"/>
            <a:ext cx="2711" cy="58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47831D-440C-77CA-1B03-368B3C5FAA66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6812533" y="4004094"/>
            <a:ext cx="0" cy="53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62EB2D2-7CC1-9477-6DA4-9A5588CD56D6}"/>
              </a:ext>
            </a:extLst>
          </p:cNvPr>
          <p:cNvSpPr/>
          <p:nvPr/>
        </p:nvSpPr>
        <p:spPr>
          <a:xfrm>
            <a:off x="9430691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CD8F99-016C-07BE-05CF-36C3BD36F7FB}"/>
              </a:ext>
            </a:extLst>
          </p:cNvPr>
          <p:cNvSpPr/>
          <p:nvPr/>
        </p:nvSpPr>
        <p:spPr>
          <a:xfrm>
            <a:off x="10687192" y="3388578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161EF7C-CC09-1CAE-AA55-2BFB3C814505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9738449" y="4004094"/>
            <a:ext cx="0" cy="53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CEDC488-1064-8D91-ABB8-97C16492CB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0994950" y="4004094"/>
            <a:ext cx="0" cy="53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52BEA6-F76D-2A35-85CC-F392E0D418E6}"/>
              </a:ext>
            </a:extLst>
          </p:cNvPr>
          <p:cNvCxnSpPr>
            <a:stCxn id="26" idx="3"/>
            <a:endCxn id="87" idx="1"/>
          </p:cNvCxnSpPr>
          <p:nvPr/>
        </p:nvCxnSpPr>
        <p:spPr>
          <a:xfrm>
            <a:off x="5959745" y="3696336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AA5E2B-6DE9-4F4D-06DC-780F6BE34BC8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7120291" y="3696336"/>
            <a:ext cx="49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3A01CCE-F39B-373A-7B49-48AB38BBE97F}"/>
              </a:ext>
            </a:extLst>
          </p:cNvPr>
          <p:cNvCxnSpPr>
            <a:cxnSpLocks/>
          </p:cNvCxnSpPr>
          <p:nvPr/>
        </p:nvCxnSpPr>
        <p:spPr>
          <a:xfrm>
            <a:off x="8940657" y="3707684"/>
            <a:ext cx="49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58E383A-96E4-9C60-9925-4C5C3B081395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10046207" y="3696336"/>
            <a:ext cx="64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9E8E77-4545-936C-CA36-A4673A53D283}"/>
              </a:ext>
            </a:extLst>
          </p:cNvPr>
          <p:cNvSpPr/>
          <p:nvPr/>
        </p:nvSpPr>
        <p:spPr>
          <a:xfrm>
            <a:off x="4757991" y="3217393"/>
            <a:ext cx="6735651" cy="105606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72250-3829-34B9-01C0-8FF888B5773C}"/>
              </a:ext>
            </a:extLst>
          </p:cNvPr>
          <p:cNvSpPr/>
          <p:nvPr/>
        </p:nvSpPr>
        <p:spPr>
          <a:xfrm>
            <a:off x="4757991" y="2548962"/>
            <a:ext cx="6735651" cy="56588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p:graphicFrame>
        <p:nvGraphicFramePr>
          <p:cNvPr id="116" name="Table 116">
            <a:extLst>
              <a:ext uri="{FF2B5EF4-FFF2-40B4-BE49-F238E27FC236}">
                <a16:creationId xmlns:a16="http://schemas.microsoft.com/office/drawing/2014/main" id="{771DA5C3-C006-52A4-8923-AEAB31CECDD4}"/>
              </a:ext>
            </a:extLst>
          </p:cNvPr>
          <p:cNvGraphicFramePr>
            <a:graphicFrameLocks noGrp="1"/>
          </p:cNvGraphicFramePr>
          <p:nvPr/>
        </p:nvGraphicFramePr>
        <p:xfrm>
          <a:off x="5344228" y="2621217"/>
          <a:ext cx="5958480" cy="43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540">
                  <a:extLst>
                    <a:ext uri="{9D8B030D-6E8A-4147-A177-3AD203B41FA5}">
                      <a16:colId xmlns:a16="http://schemas.microsoft.com/office/drawing/2014/main" val="2452870266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2887172849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172252137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907231258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2569244374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3030392376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796216892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849056842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68530956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858265770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3244806575"/>
                    </a:ext>
                  </a:extLst>
                </a:gridCol>
                <a:gridCol w="496540">
                  <a:extLst>
                    <a:ext uri="{9D8B030D-6E8A-4147-A177-3AD203B41FA5}">
                      <a16:colId xmlns:a16="http://schemas.microsoft.com/office/drawing/2014/main" val="1480848585"/>
                    </a:ext>
                  </a:extLst>
                </a:gridCol>
              </a:tblGrid>
              <a:tr h="439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52767"/>
                  </a:ext>
                </a:extLst>
              </a:tr>
            </a:tbl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0ECC53-576C-C432-0CD5-3681B6E834B5}"/>
              </a:ext>
            </a:extLst>
          </p:cNvPr>
          <p:cNvCxnSpPr>
            <a:stCxn id="26" idx="0"/>
          </p:cNvCxnSpPr>
          <p:nvPr/>
        </p:nvCxnSpPr>
        <p:spPr>
          <a:xfrm flipV="1">
            <a:off x="5651987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18CC42F-783E-EC09-B79E-0C3388FB4AC7}"/>
              </a:ext>
            </a:extLst>
          </p:cNvPr>
          <p:cNvCxnSpPr/>
          <p:nvPr/>
        </p:nvCxnSpPr>
        <p:spPr>
          <a:xfrm flipV="1">
            <a:off x="6812533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C95439C-7056-E809-8D9E-3F3E656D29B2}"/>
              </a:ext>
            </a:extLst>
          </p:cNvPr>
          <p:cNvCxnSpPr/>
          <p:nvPr/>
        </p:nvCxnSpPr>
        <p:spPr>
          <a:xfrm flipV="1">
            <a:off x="5956787" y="33650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B8A318-BE44-B106-C612-854C6FC11502}"/>
              </a:ext>
            </a:extLst>
          </p:cNvPr>
          <p:cNvCxnSpPr/>
          <p:nvPr/>
        </p:nvCxnSpPr>
        <p:spPr>
          <a:xfrm flipV="1">
            <a:off x="9724815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65F121-EABC-F567-DAFC-0347398BB1CF}"/>
              </a:ext>
            </a:extLst>
          </p:cNvPr>
          <p:cNvCxnSpPr/>
          <p:nvPr/>
        </p:nvCxnSpPr>
        <p:spPr>
          <a:xfrm flipV="1">
            <a:off x="10994572" y="3060249"/>
            <a:ext cx="0" cy="3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1540DAF-8D05-F028-A72E-38ABD22DC103}"/>
              </a:ext>
            </a:extLst>
          </p:cNvPr>
          <p:cNvGrpSpPr/>
          <p:nvPr/>
        </p:nvGrpSpPr>
        <p:grpSpPr>
          <a:xfrm>
            <a:off x="8133552" y="1367913"/>
            <a:ext cx="216351" cy="834534"/>
            <a:chOff x="4325028" y="3460991"/>
            <a:chExt cx="216351" cy="83453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986A03F-6650-29CB-BC64-0A6FF4C34ABF}"/>
                </a:ext>
              </a:extLst>
            </p:cNvPr>
            <p:cNvSpPr/>
            <p:nvPr/>
          </p:nvSpPr>
          <p:spPr>
            <a:xfrm>
              <a:off x="4325028" y="3460991"/>
              <a:ext cx="213640" cy="8345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2FB2264-B522-016E-85B1-275E61E919E3}"/>
                </a:ext>
              </a:extLst>
            </p:cNvPr>
            <p:cNvGrpSpPr/>
            <p:nvPr/>
          </p:nvGrpSpPr>
          <p:grpSpPr>
            <a:xfrm>
              <a:off x="4327739" y="3512721"/>
              <a:ext cx="213640" cy="762579"/>
              <a:chOff x="10476579" y="1970535"/>
              <a:chExt cx="213640" cy="83453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8C58752-D868-F500-4A67-158A68647C62}"/>
                  </a:ext>
                </a:extLst>
              </p:cNvPr>
              <p:cNvSpPr/>
              <p:nvPr/>
            </p:nvSpPr>
            <p:spPr>
              <a:xfrm>
                <a:off x="10476579" y="1970535"/>
                <a:ext cx="213640" cy="8345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D36B4EF-EFEB-3D05-4331-CEC28CC658C5}"/>
                  </a:ext>
                </a:extLst>
              </p:cNvPr>
              <p:cNvSpPr/>
              <p:nvPr/>
            </p:nvSpPr>
            <p:spPr>
              <a:xfrm>
                <a:off x="10476579" y="1970535"/>
                <a:ext cx="213640" cy="2317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93F3523-B478-4AF4-2891-3E94D56F0DEE}"/>
                  </a:ext>
                </a:extLst>
              </p:cNvPr>
              <p:cNvSpPr/>
              <p:nvPr/>
            </p:nvSpPr>
            <p:spPr>
              <a:xfrm>
                <a:off x="10476579" y="2521940"/>
                <a:ext cx="213640" cy="2317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0E4F730-7290-2041-5BAC-F22DFF533612}"/>
                  </a:ext>
                </a:extLst>
              </p:cNvPr>
              <p:cNvSpPr/>
              <p:nvPr/>
            </p:nvSpPr>
            <p:spPr>
              <a:xfrm>
                <a:off x="10476579" y="2238811"/>
                <a:ext cx="213640" cy="2317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</p:grp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77D567-098A-B4F4-AE79-B3110FF431DA}"/>
              </a:ext>
            </a:extLst>
          </p:cNvPr>
          <p:cNvCxnSpPr>
            <a:cxnSpLocks/>
          </p:cNvCxnSpPr>
          <p:nvPr/>
        </p:nvCxnSpPr>
        <p:spPr>
          <a:xfrm flipV="1">
            <a:off x="5545167" y="2311503"/>
            <a:ext cx="2696561" cy="30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BF05625-26B3-F7A7-E998-3BA4F27B1F5C}"/>
              </a:ext>
            </a:extLst>
          </p:cNvPr>
          <p:cNvCxnSpPr>
            <a:cxnSpLocks/>
          </p:cNvCxnSpPr>
          <p:nvPr/>
        </p:nvCxnSpPr>
        <p:spPr>
          <a:xfrm flipV="1">
            <a:off x="7120291" y="2311503"/>
            <a:ext cx="1121437" cy="30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4A28E27-A185-CDFC-4123-6B6A1C219B09}"/>
              </a:ext>
            </a:extLst>
          </p:cNvPr>
          <p:cNvCxnSpPr>
            <a:cxnSpLocks/>
          </p:cNvCxnSpPr>
          <p:nvPr/>
        </p:nvCxnSpPr>
        <p:spPr>
          <a:xfrm flipH="1" flipV="1">
            <a:off x="8241728" y="2311503"/>
            <a:ext cx="1188963" cy="30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A7F2DF-E7D5-4513-4AF0-11D27ACC933E}"/>
              </a:ext>
            </a:extLst>
          </p:cNvPr>
          <p:cNvCxnSpPr>
            <a:cxnSpLocks/>
          </p:cNvCxnSpPr>
          <p:nvPr/>
        </p:nvCxnSpPr>
        <p:spPr>
          <a:xfrm flipH="1" flipV="1">
            <a:off x="8241728" y="2311503"/>
            <a:ext cx="3060980" cy="30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501447-AAF0-185A-2B9A-3BA1E5DABC65}"/>
              </a:ext>
            </a:extLst>
          </p:cNvPr>
          <p:cNvSpPr/>
          <p:nvPr/>
        </p:nvSpPr>
        <p:spPr>
          <a:xfrm>
            <a:off x="4757991" y="1216108"/>
            <a:ext cx="6735651" cy="126863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66C9E5-2A2A-0764-38D4-3E6E823FC3B0}"/>
              </a:ext>
            </a:extLst>
          </p:cNvPr>
          <p:cNvSpPr/>
          <p:nvPr/>
        </p:nvSpPr>
        <p:spPr>
          <a:xfrm>
            <a:off x="4757991" y="600592"/>
            <a:ext cx="6735651" cy="57570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ssan Pro Regular"/>
              <a:ea typeface="Meiryo UI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4796C99-4568-D987-04BD-68801931077B}"/>
                  </a:ext>
                </a:extLst>
              </p:cNvPr>
              <p:cNvSpPr/>
              <p:nvPr/>
            </p:nvSpPr>
            <p:spPr>
              <a:xfrm>
                <a:off x="7508377" y="681044"/>
                <a:ext cx="1487434" cy="422344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1" lang="en-US" sz="2000" b="0" i="1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issan Pro Regular"/>
                  <a:ea typeface="Meiryo UI"/>
                  <a:cs typeface="+mn-cs"/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4796C99-4568-D987-04BD-688019310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377" y="681044"/>
                <a:ext cx="1487434" cy="422344"/>
              </a:xfrm>
              <a:prstGeom prst="ellipse">
                <a:avLst/>
              </a:prstGeom>
              <a:blipFill>
                <a:blip r:embed="rId7"/>
                <a:stretch>
                  <a:fillRect b="-8333"/>
                </a:stretch>
              </a:blipFill>
              <a:ln w="222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7675FE1-92B4-CDD9-621C-F860CB24641B}"/>
              </a:ext>
            </a:extLst>
          </p:cNvPr>
          <p:cNvCxnSpPr>
            <a:cxnSpLocks/>
            <a:stCxn id="130" idx="0"/>
            <a:endCxn id="151" idx="4"/>
          </p:cNvCxnSpPr>
          <p:nvPr/>
        </p:nvCxnSpPr>
        <p:spPr>
          <a:xfrm flipV="1">
            <a:off x="8240372" y="1103388"/>
            <a:ext cx="11722" cy="2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08BA97A-07E0-8228-B05F-9769163305EA}"/>
              </a:ext>
            </a:extLst>
          </p:cNvPr>
          <p:cNvSpPr txBox="1"/>
          <p:nvPr/>
        </p:nvSpPr>
        <p:spPr>
          <a:xfrm>
            <a:off x="2988784" y="265813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Flatten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046C1B6-E628-6B90-764B-78AAF52EE9E1}"/>
              </a:ext>
            </a:extLst>
          </p:cNvPr>
          <p:cNvSpPr txBox="1"/>
          <p:nvPr/>
        </p:nvSpPr>
        <p:spPr>
          <a:xfrm>
            <a:off x="2988783" y="67017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Output layer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B33884-FE45-0A88-9EB8-81F8345CFD42}"/>
              </a:ext>
            </a:extLst>
          </p:cNvPr>
          <p:cNvSpPr txBox="1"/>
          <p:nvPr/>
        </p:nvSpPr>
        <p:spPr>
          <a:xfrm>
            <a:off x="2988783" y="4678764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Input layer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533B3F-C47E-F140-ACFF-C78DBD0A8872}"/>
              </a:ext>
            </a:extLst>
          </p:cNvPr>
          <p:cNvSpPr txBox="1"/>
          <p:nvPr/>
        </p:nvSpPr>
        <p:spPr>
          <a:xfrm>
            <a:off x="318052" y="437322"/>
            <a:ext cx="222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LSTM Exp 4 model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79CD9-F7FF-A56A-180C-F1F9E15E14BD}"/>
              </a:ext>
            </a:extLst>
          </p:cNvPr>
          <p:cNvSpPr/>
          <p:nvPr/>
        </p:nvSpPr>
        <p:spPr>
          <a:xfrm>
            <a:off x="7949118" y="3385851"/>
            <a:ext cx="615516" cy="61551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ssan Pro Regular"/>
                <a:ea typeface="Meiryo UI"/>
                <a:cs typeface="+mn-cs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14598-E463-0959-DBEF-6927889D662C}"/>
              </a:ext>
            </a:extLst>
          </p:cNvPr>
          <p:cNvSpPr txBox="1"/>
          <p:nvPr/>
        </p:nvSpPr>
        <p:spPr>
          <a:xfrm>
            <a:off x="1580542" y="3515444"/>
            <a:ext cx="3203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LSTM layer (50 units; </a:t>
            </a:r>
            <a:r>
              <a:rPr kumimoji="1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relu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0D456-3875-9B27-554E-0D3A23C09457}"/>
              </a:ext>
            </a:extLst>
          </p:cNvPr>
          <p:cNvSpPr txBox="1"/>
          <p:nvPr/>
        </p:nvSpPr>
        <p:spPr>
          <a:xfrm>
            <a:off x="2540491" y="176594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eiryo UI" panose="020B0604030504040204" pitchFamily="50" charset="-128"/>
                <a:cs typeface="+mn-cs"/>
              </a:rPr>
              <a:t>FC layer (128 units)</a:t>
            </a:r>
          </a:p>
        </p:txBody>
      </p:sp>
    </p:spTree>
    <p:extLst>
      <p:ext uri="{BB962C8B-B14F-4D97-AF65-F5344CB8AC3E}">
        <p14:creationId xmlns:p14="http://schemas.microsoft.com/office/powerpoint/2010/main" val="4202833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A1 All-in-one Models and Training datasets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4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6F3A-3EFC-57F6-BC93-FB615620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Training Dataset comparison for Long Horizons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C53DDD-8400-3CCA-1A47-022EA51B46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54490"/>
              </p:ext>
            </p:extLst>
          </p:nvPr>
        </p:nvGraphicFramePr>
        <p:xfrm>
          <a:off x="0" y="1819922"/>
          <a:ext cx="12192000" cy="480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0E9189-1506-7B76-67F3-4688E74D0596}"/>
              </a:ext>
            </a:extLst>
          </p:cNvPr>
          <p:cNvCxnSpPr/>
          <p:nvPr/>
        </p:nvCxnSpPr>
        <p:spPr>
          <a:xfrm>
            <a:off x="5934974" y="2242868"/>
            <a:ext cx="0" cy="406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417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A1 dataset with Average K/L/M/N RMSE 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6E54-A250-3E48-FE30-B6DD251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A1 Dataset model comparison on K/L/M/N Average RMSE for shorter horizons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30F513-C152-6E6A-B8C6-CD9AEBCE8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4776"/>
            <a:ext cx="7195091" cy="6193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CD6E7D-D276-F02C-DB9C-FBE2031513EC}"/>
              </a:ext>
            </a:extLst>
          </p:cNvPr>
          <p:cNvSpPr/>
          <p:nvPr/>
        </p:nvSpPr>
        <p:spPr>
          <a:xfrm>
            <a:off x="4939990" y="4304371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F36CB-DD04-7BD2-3F72-D70BA0B54CD9}"/>
              </a:ext>
            </a:extLst>
          </p:cNvPr>
          <p:cNvCxnSpPr>
            <a:endCxn id="5" idx="3"/>
          </p:cNvCxnSpPr>
          <p:nvPr/>
        </p:nvCxnSpPr>
        <p:spPr>
          <a:xfrm>
            <a:off x="5586761" y="2810107"/>
            <a:ext cx="1608329" cy="95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DF504-2E5D-88DE-5BBA-5D0FCA4274DE}"/>
              </a:ext>
            </a:extLst>
          </p:cNvPr>
          <p:cNvCxnSpPr>
            <a:cxnSpLocks/>
          </p:cNvCxnSpPr>
          <p:nvPr/>
        </p:nvCxnSpPr>
        <p:spPr>
          <a:xfrm flipV="1">
            <a:off x="5586761" y="3913788"/>
            <a:ext cx="160832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9A8872-2507-9681-B49F-B8E26F18E623}"/>
              </a:ext>
            </a:extLst>
          </p:cNvPr>
          <p:cNvCxnSpPr>
            <a:cxnSpLocks/>
          </p:cNvCxnSpPr>
          <p:nvPr/>
        </p:nvCxnSpPr>
        <p:spPr>
          <a:xfrm flipV="1">
            <a:off x="5586761" y="4218588"/>
            <a:ext cx="1694985" cy="8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B90C81-D81A-BE80-4A93-BF77491EC8C1}"/>
              </a:ext>
            </a:extLst>
          </p:cNvPr>
          <p:cNvCxnSpPr>
            <a:cxnSpLocks/>
          </p:cNvCxnSpPr>
          <p:nvPr/>
        </p:nvCxnSpPr>
        <p:spPr>
          <a:xfrm flipV="1">
            <a:off x="1115122" y="4066188"/>
            <a:ext cx="6079968" cy="21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EFD39F-DB1E-4AEC-5A15-2FCC5BF7B139}"/>
              </a:ext>
            </a:extLst>
          </p:cNvPr>
          <p:cNvSpPr txBox="1"/>
          <p:nvPr/>
        </p:nvSpPr>
        <p:spPr>
          <a:xfrm>
            <a:off x="7195090" y="3512935"/>
            <a:ext cx="1694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best RMSE for each horizon; </a:t>
            </a:r>
            <a:r>
              <a:rPr lang="en-US" sz="1400" b="1" dirty="0"/>
              <a:t>3</a:t>
            </a:r>
            <a:r>
              <a:rPr lang="en-US" sz="1400" dirty="0"/>
              <a:t> from ALSTM50, </a:t>
            </a:r>
            <a:r>
              <a:rPr lang="en-US" sz="1400" b="1" dirty="0"/>
              <a:t>1</a:t>
            </a:r>
            <a:r>
              <a:rPr lang="en-US" sz="1400" dirty="0"/>
              <a:t> from MLP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F8066-06D6-4AB7-73F8-BE0C9A0A2B40}"/>
              </a:ext>
            </a:extLst>
          </p:cNvPr>
          <p:cNvSpPr txBox="1"/>
          <p:nvPr/>
        </p:nvSpPr>
        <p:spPr>
          <a:xfrm>
            <a:off x="7683190" y="1103971"/>
            <a:ext cx="3668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ALSTM50 is best for shorter horizons with A1 dataset</a:t>
            </a:r>
          </a:p>
        </p:txBody>
      </p:sp>
    </p:spTree>
    <p:extLst>
      <p:ext uri="{BB962C8B-B14F-4D97-AF65-F5344CB8AC3E}">
        <p14:creationId xmlns:p14="http://schemas.microsoft.com/office/powerpoint/2010/main" val="3204517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3604285A-FE53-D953-76E1-F223D7F14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711"/>
            <a:ext cx="7097578" cy="6109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C6E54-A250-3E48-FE30-B6DD251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A1 Dataset model comparison on K/L/M/N Average RMSE for longer horizons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D6E7D-D276-F02C-DB9C-FBE2031513EC}"/>
              </a:ext>
            </a:extLst>
          </p:cNvPr>
          <p:cNvSpPr/>
          <p:nvPr/>
        </p:nvSpPr>
        <p:spPr>
          <a:xfrm>
            <a:off x="4895385" y="5524111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F36CB-DD04-7BD2-3F72-D70BA0B54CD9}"/>
              </a:ext>
            </a:extLst>
          </p:cNvPr>
          <p:cNvCxnSpPr>
            <a:cxnSpLocks/>
          </p:cNvCxnSpPr>
          <p:nvPr/>
        </p:nvCxnSpPr>
        <p:spPr>
          <a:xfrm flipV="1">
            <a:off x="5508702" y="3761388"/>
            <a:ext cx="1686388" cy="15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DF504-2E5D-88DE-5BBA-5D0FCA4274DE}"/>
              </a:ext>
            </a:extLst>
          </p:cNvPr>
          <p:cNvCxnSpPr>
            <a:cxnSpLocks/>
          </p:cNvCxnSpPr>
          <p:nvPr/>
        </p:nvCxnSpPr>
        <p:spPr>
          <a:xfrm flipV="1">
            <a:off x="5508702" y="3913788"/>
            <a:ext cx="1686388" cy="17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9A8872-2507-9681-B49F-B8E26F18E623}"/>
              </a:ext>
            </a:extLst>
          </p:cNvPr>
          <p:cNvCxnSpPr>
            <a:cxnSpLocks/>
          </p:cNvCxnSpPr>
          <p:nvPr/>
        </p:nvCxnSpPr>
        <p:spPr>
          <a:xfrm flipV="1">
            <a:off x="5508702" y="4218588"/>
            <a:ext cx="1773044" cy="196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B90C81-D81A-BE80-4A93-BF77491EC8C1}"/>
              </a:ext>
            </a:extLst>
          </p:cNvPr>
          <p:cNvCxnSpPr>
            <a:cxnSpLocks/>
          </p:cNvCxnSpPr>
          <p:nvPr/>
        </p:nvCxnSpPr>
        <p:spPr>
          <a:xfrm flipV="1">
            <a:off x="5508702" y="4066188"/>
            <a:ext cx="1686388" cy="189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EFD39F-DB1E-4AEC-5A15-2FCC5BF7B139}"/>
              </a:ext>
            </a:extLst>
          </p:cNvPr>
          <p:cNvSpPr txBox="1"/>
          <p:nvPr/>
        </p:nvSpPr>
        <p:spPr>
          <a:xfrm>
            <a:off x="7195090" y="3512935"/>
            <a:ext cx="1694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best RMSE for each horizon; </a:t>
            </a:r>
            <a:r>
              <a:rPr lang="en-US" sz="1400" b="1" dirty="0"/>
              <a:t>4</a:t>
            </a:r>
            <a:r>
              <a:rPr lang="en-US" sz="1400" dirty="0"/>
              <a:t> from ALSTM50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F8066-06D6-4AB7-73F8-BE0C9A0A2B40}"/>
              </a:ext>
            </a:extLst>
          </p:cNvPr>
          <p:cNvSpPr txBox="1"/>
          <p:nvPr/>
        </p:nvSpPr>
        <p:spPr>
          <a:xfrm>
            <a:off x="7683190" y="1103971"/>
            <a:ext cx="3668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ALSTM50 is best for longer horizons with A1 dataset</a:t>
            </a:r>
          </a:p>
        </p:txBody>
      </p:sp>
    </p:spTree>
    <p:extLst>
      <p:ext uri="{BB962C8B-B14F-4D97-AF65-F5344CB8AC3E}">
        <p14:creationId xmlns:p14="http://schemas.microsoft.com/office/powerpoint/2010/main" val="2072802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A3 dataset with Average K/L/M/N RMSE 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94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93A566-50D6-F469-84D8-F93E21AB6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775"/>
            <a:ext cx="7195092" cy="619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C6E54-A250-3E48-FE30-B6DD251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A3 Dataset model comparison on K/L/M/N Average RMSE for shorter horizons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D6E7D-D276-F02C-DB9C-FBE2031513EC}"/>
              </a:ext>
            </a:extLst>
          </p:cNvPr>
          <p:cNvSpPr/>
          <p:nvPr/>
        </p:nvSpPr>
        <p:spPr>
          <a:xfrm>
            <a:off x="4951141" y="4467041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F36CB-DD04-7BD2-3F72-D70BA0B54CD9}"/>
              </a:ext>
            </a:extLst>
          </p:cNvPr>
          <p:cNvCxnSpPr>
            <a:cxnSpLocks/>
          </p:cNvCxnSpPr>
          <p:nvPr/>
        </p:nvCxnSpPr>
        <p:spPr>
          <a:xfrm>
            <a:off x="5586761" y="3033132"/>
            <a:ext cx="1608329" cy="72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DF504-2E5D-88DE-5BBA-5D0FCA4274DE}"/>
              </a:ext>
            </a:extLst>
          </p:cNvPr>
          <p:cNvCxnSpPr>
            <a:cxnSpLocks/>
          </p:cNvCxnSpPr>
          <p:nvPr/>
        </p:nvCxnSpPr>
        <p:spPr>
          <a:xfrm flipV="1">
            <a:off x="5586761" y="3913788"/>
            <a:ext cx="1608329" cy="4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9A8872-2507-9681-B49F-B8E26F18E623}"/>
              </a:ext>
            </a:extLst>
          </p:cNvPr>
          <p:cNvCxnSpPr>
            <a:cxnSpLocks/>
          </p:cNvCxnSpPr>
          <p:nvPr/>
        </p:nvCxnSpPr>
        <p:spPr>
          <a:xfrm flipV="1">
            <a:off x="5586761" y="4218588"/>
            <a:ext cx="1694985" cy="8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B90C81-D81A-BE80-4A93-BF77491EC8C1}"/>
              </a:ext>
            </a:extLst>
          </p:cNvPr>
          <p:cNvCxnSpPr>
            <a:cxnSpLocks/>
          </p:cNvCxnSpPr>
          <p:nvPr/>
        </p:nvCxnSpPr>
        <p:spPr>
          <a:xfrm flipV="1">
            <a:off x="1115122" y="4066188"/>
            <a:ext cx="6079968" cy="21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EFD39F-DB1E-4AEC-5A15-2FCC5BF7B139}"/>
              </a:ext>
            </a:extLst>
          </p:cNvPr>
          <p:cNvSpPr txBox="1"/>
          <p:nvPr/>
        </p:nvSpPr>
        <p:spPr>
          <a:xfrm>
            <a:off x="7195090" y="3512935"/>
            <a:ext cx="1694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best RMSE for each horizon; </a:t>
            </a:r>
            <a:r>
              <a:rPr lang="en-US" sz="1400" b="1" dirty="0"/>
              <a:t>3</a:t>
            </a:r>
            <a:r>
              <a:rPr lang="en-US" sz="1400" dirty="0"/>
              <a:t> from ALSTM50, </a:t>
            </a:r>
            <a:r>
              <a:rPr lang="en-US" sz="1400" b="1" dirty="0"/>
              <a:t>1</a:t>
            </a:r>
            <a:r>
              <a:rPr lang="en-US" sz="1400" dirty="0"/>
              <a:t> from MLP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F8066-06D6-4AB7-73F8-BE0C9A0A2B40}"/>
              </a:ext>
            </a:extLst>
          </p:cNvPr>
          <p:cNvSpPr txBox="1"/>
          <p:nvPr/>
        </p:nvSpPr>
        <p:spPr>
          <a:xfrm>
            <a:off x="7683190" y="1103971"/>
            <a:ext cx="3668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ALSTM50 is best for shorter horizons with A3 dataset</a:t>
            </a:r>
          </a:p>
        </p:txBody>
      </p:sp>
    </p:spTree>
    <p:extLst>
      <p:ext uri="{BB962C8B-B14F-4D97-AF65-F5344CB8AC3E}">
        <p14:creationId xmlns:p14="http://schemas.microsoft.com/office/powerpoint/2010/main" val="3787253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B58FD4C-1CF2-D70C-1EA6-471F3704D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743"/>
            <a:ext cx="7483046" cy="6109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C6E54-A250-3E48-FE30-B6DD251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A3 Dataset model comparison on K/L/M/N Average RMSE for longer horizons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D6E7D-D276-F02C-DB9C-FBE2031513EC}"/>
              </a:ext>
            </a:extLst>
          </p:cNvPr>
          <p:cNvSpPr/>
          <p:nvPr/>
        </p:nvSpPr>
        <p:spPr>
          <a:xfrm>
            <a:off x="4892363" y="4743697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F36CB-DD04-7BD2-3F72-D70BA0B54CD9}"/>
              </a:ext>
            </a:extLst>
          </p:cNvPr>
          <p:cNvCxnSpPr>
            <a:cxnSpLocks/>
          </p:cNvCxnSpPr>
          <p:nvPr/>
        </p:nvCxnSpPr>
        <p:spPr>
          <a:xfrm flipV="1">
            <a:off x="5508702" y="3761388"/>
            <a:ext cx="1686388" cy="98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DF504-2E5D-88DE-5BBA-5D0FCA4274DE}"/>
              </a:ext>
            </a:extLst>
          </p:cNvPr>
          <p:cNvCxnSpPr>
            <a:cxnSpLocks/>
          </p:cNvCxnSpPr>
          <p:nvPr/>
        </p:nvCxnSpPr>
        <p:spPr>
          <a:xfrm flipV="1">
            <a:off x="5508702" y="3913788"/>
            <a:ext cx="1686388" cy="149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9A8872-2507-9681-B49F-B8E26F18E623}"/>
              </a:ext>
            </a:extLst>
          </p:cNvPr>
          <p:cNvCxnSpPr>
            <a:cxnSpLocks/>
          </p:cNvCxnSpPr>
          <p:nvPr/>
        </p:nvCxnSpPr>
        <p:spPr>
          <a:xfrm flipV="1">
            <a:off x="3345366" y="3882267"/>
            <a:ext cx="3849724" cy="228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B90C81-D81A-BE80-4A93-BF77491EC8C1}"/>
              </a:ext>
            </a:extLst>
          </p:cNvPr>
          <p:cNvCxnSpPr>
            <a:cxnSpLocks/>
          </p:cNvCxnSpPr>
          <p:nvPr/>
        </p:nvCxnSpPr>
        <p:spPr>
          <a:xfrm flipV="1">
            <a:off x="5508702" y="4066188"/>
            <a:ext cx="1686388" cy="148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EFD39F-DB1E-4AEC-5A15-2FCC5BF7B139}"/>
              </a:ext>
            </a:extLst>
          </p:cNvPr>
          <p:cNvSpPr txBox="1"/>
          <p:nvPr/>
        </p:nvSpPr>
        <p:spPr>
          <a:xfrm>
            <a:off x="7195090" y="3512935"/>
            <a:ext cx="1694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best RMSE for each horizon; </a:t>
            </a:r>
            <a:r>
              <a:rPr lang="en-US" sz="1400" b="1" dirty="0"/>
              <a:t>3</a:t>
            </a:r>
            <a:r>
              <a:rPr lang="en-US" sz="1400" dirty="0"/>
              <a:t> from ALSTM50, </a:t>
            </a:r>
            <a:r>
              <a:rPr lang="en-US" sz="1400" b="1" dirty="0"/>
              <a:t>1</a:t>
            </a:r>
            <a:r>
              <a:rPr lang="en-US" sz="1400" dirty="0"/>
              <a:t> from LSTM-4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F8066-06D6-4AB7-73F8-BE0C9A0A2B40}"/>
              </a:ext>
            </a:extLst>
          </p:cNvPr>
          <p:cNvSpPr txBox="1"/>
          <p:nvPr/>
        </p:nvSpPr>
        <p:spPr>
          <a:xfrm>
            <a:off x="7683190" y="1103971"/>
            <a:ext cx="3668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ALSTM50 is best for longer horizons with A3 dataset</a:t>
            </a:r>
          </a:p>
        </p:txBody>
      </p:sp>
    </p:spTree>
    <p:extLst>
      <p:ext uri="{BB962C8B-B14F-4D97-AF65-F5344CB8AC3E}">
        <p14:creationId xmlns:p14="http://schemas.microsoft.com/office/powerpoint/2010/main" val="961755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Dataset comparison with Average K/L/M/N RMSE all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1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6E54-A250-3E48-FE30-B6DD251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Dataset model comparison on K/L/M/N Average RMSE for short horizons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E8395-8645-432F-5828-11CB96FE6283}"/>
              </a:ext>
            </a:extLst>
          </p:cNvPr>
          <p:cNvSpPr txBox="1"/>
          <p:nvPr/>
        </p:nvSpPr>
        <p:spPr>
          <a:xfrm>
            <a:off x="8965580" y="1126273"/>
            <a:ext cx="218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3/5 models show better performance with A3, 1 shows little change, 1 shows better with A1</a:t>
            </a:r>
          </a:p>
          <a:p>
            <a:r>
              <a:rPr lang="en-US" sz="1400" b="1" dirty="0"/>
              <a:t>-A3 dataset is better for longer horizon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3E8389-3A26-FAB7-6DC1-6EF0355C9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775"/>
            <a:ext cx="6612675" cy="619322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BF11523-4CDA-8689-7B73-EF9535C13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88" y="664775"/>
            <a:ext cx="6503715" cy="61932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3945D9-FBB5-A492-74BE-1907A24E860A}"/>
              </a:ext>
            </a:extLst>
          </p:cNvPr>
          <p:cNvSpPr/>
          <p:nvPr/>
        </p:nvSpPr>
        <p:spPr>
          <a:xfrm>
            <a:off x="6023517" y="4119229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DD0E-B2F4-BCD9-5E1D-F5E868CB7ABF}"/>
              </a:ext>
            </a:extLst>
          </p:cNvPr>
          <p:cNvSpPr/>
          <p:nvPr/>
        </p:nvSpPr>
        <p:spPr>
          <a:xfrm>
            <a:off x="2450246" y="4119228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A4F01-821A-9FF5-2D15-A5E105DD7509}"/>
              </a:ext>
            </a:extLst>
          </p:cNvPr>
          <p:cNvSpPr txBox="1"/>
          <p:nvPr/>
        </p:nvSpPr>
        <p:spPr>
          <a:xfrm>
            <a:off x="8965580" y="908717"/>
            <a:ext cx="2185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1/5 models show better performance with A3, 3 show little change, 1/5 shows better with A1</a:t>
            </a:r>
          </a:p>
          <a:p>
            <a:r>
              <a:rPr lang="en-US" sz="1200" b="1" dirty="0"/>
              <a:t>-Both datasets perform similar for short horizon</a:t>
            </a:r>
          </a:p>
        </p:txBody>
      </p:sp>
    </p:spTree>
    <p:extLst>
      <p:ext uri="{BB962C8B-B14F-4D97-AF65-F5344CB8AC3E}">
        <p14:creationId xmlns:p14="http://schemas.microsoft.com/office/powerpoint/2010/main" val="182016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DDCB-E44D-3358-D141-A26AC749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39" y="564018"/>
            <a:ext cx="1799852" cy="387798"/>
          </a:xfrm>
        </p:spPr>
        <p:txBody>
          <a:bodyPr/>
          <a:lstStyle/>
          <a:p>
            <a:r>
              <a:rPr lang="en-US" dirty="0"/>
              <a:t>ALSTM32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FC84D-C504-E128-8BB4-CDBC479B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22" y="710382"/>
            <a:ext cx="7513756" cy="61476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228920-7C83-541D-9E3D-A4072205C282}"/>
              </a:ext>
            </a:extLst>
          </p:cNvPr>
          <p:cNvGrpSpPr/>
          <p:nvPr/>
        </p:nvGrpSpPr>
        <p:grpSpPr>
          <a:xfrm>
            <a:off x="223024" y="1582810"/>
            <a:ext cx="1352934" cy="4141475"/>
            <a:chOff x="8430314" y="87930"/>
            <a:chExt cx="2280430" cy="61753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88C6796-B367-7974-2588-523D29C6C343}"/>
                </a:ext>
              </a:extLst>
            </p:cNvPr>
            <p:cNvSpPr/>
            <p:nvPr/>
          </p:nvSpPr>
          <p:spPr>
            <a:xfrm>
              <a:off x="8469349" y="5471990"/>
              <a:ext cx="2241395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Dense(128)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8A5C999-780E-C87D-8E28-83FF1ACA91C3}"/>
                </a:ext>
              </a:extLst>
            </p:cNvPr>
            <p:cNvSpPr/>
            <p:nvPr/>
          </p:nvSpPr>
          <p:spPr>
            <a:xfrm>
              <a:off x="8508378" y="4393581"/>
              <a:ext cx="2163337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LSTM(32)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2EB9AA-6957-0F88-5047-B18A2C9BB32F}"/>
                </a:ext>
              </a:extLst>
            </p:cNvPr>
            <p:cNvSpPr/>
            <p:nvPr/>
          </p:nvSpPr>
          <p:spPr>
            <a:xfrm>
              <a:off x="8508372" y="3207168"/>
              <a:ext cx="2163337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Attention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F273F2C-BBDB-5785-9311-BFC8CF9C8454}"/>
                </a:ext>
              </a:extLst>
            </p:cNvPr>
            <p:cNvSpPr/>
            <p:nvPr/>
          </p:nvSpPr>
          <p:spPr>
            <a:xfrm>
              <a:off x="8508373" y="2062423"/>
              <a:ext cx="2163337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Flatten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966A50-D6C1-C005-B725-7B46491660B6}"/>
                </a:ext>
              </a:extLst>
            </p:cNvPr>
            <p:cNvSpPr/>
            <p:nvPr/>
          </p:nvSpPr>
          <p:spPr>
            <a:xfrm>
              <a:off x="8430314" y="1002486"/>
              <a:ext cx="2241395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Dense(64)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768002-DA15-0AB3-FAE9-1E0D014F4905}"/>
                </a:ext>
              </a:extLst>
            </p:cNvPr>
            <p:cNvSpPr/>
            <p:nvPr/>
          </p:nvSpPr>
          <p:spPr>
            <a:xfrm>
              <a:off x="8430315" y="87930"/>
              <a:ext cx="2241395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Dense(1)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64A685-74FD-513B-CAAA-DBA9787A5A71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9590047" y="5184860"/>
              <a:ext cx="0" cy="287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6E67AC4-77C5-21DE-5B48-6E01D1E08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087" y="4049065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ABF670-3A35-22BF-07D8-8AC8B790F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4509" y="2862652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08CD2F-794D-EC3A-5DE9-86A5F34D5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4509" y="1899930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53A8A0-6C72-ED71-C927-D5D93504A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8706" y="879209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121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B58FD4C-1CF2-D70C-1EA6-471F3704D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743"/>
            <a:ext cx="6646127" cy="6109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C6E54-A250-3E48-FE30-B6DD251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Dataset model comparison on K/L/M/N Average RMSE for longer horizons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7DBE8E0-1A23-1E30-7AF6-7AD46A7E8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81" y="706743"/>
            <a:ext cx="6884019" cy="6109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E8395-8645-432F-5828-11CB96FE6283}"/>
              </a:ext>
            </a:extLst>
          </p:cNvPr>
          <p:cNvSpPr txBox="1"/>
          <p:nvPr/>
        </p:nvSpPr>
        <p:spPr>
          <a:xfrm>
            <a:off x="8965580" y="1126273"/>
            <a:ext cx="218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3/5 models show better performance with A3, 1 shows little change, 1 shows better with A1</a:t>
            </a:r>
          </a:p>
          <a:p>
            <a:r>
              <a:rPr lang="en-US" sz="1400" b="1" dirty="0"/>
              <a:t>-A3 dataset is better for longer horizon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2642F-D220-BA55-7D64-AA7AE37C0169}"/>
              </a:ext>
            </a:extLst>
          </p:cNvPr>
          <p:cNvSpPr/>
          <p:nvPr/>
        </p:nvSpPr>
        <p:spPr>
          <a:xfrm>
            <a:off x="1323973" y="3797893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1FBC8-676C-BCB3-8862-106BB0DCF05E}"/>
              </a:ext>
            </a:extLst>
          </p:cNvPr>
          <p:cNvSpPr/>
          <p:nvPr/>
        </p:nvSpPr>
        <p:spPr>
          <a:xfrm>
            <a:off x="2263697" y="3493758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2BD4D9-968C-9690-7161-3C33DA7343BF}"/>
              </a:ext>
            </a:extLst>
          </p:cNvPr>
          <p:cNvSpPr/>
          <p:nvPr/>
        </p:nvSpPr>
        <p:spPr>
          <a:xfrm>
            <a:off x="3323063" y="4746309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B060-6706-5586-968D-9A3C8A32C5A3}"/>
              </a:ext>
            </a:extLst>
          </p:cNvPr>
          <p:cNvSpPr/>
          <p:nvPr/>
        </p:nvSpPr>
        <p:spPr>
          <a:xfrm>
            <a:off x="5717553" y="3761387"/>
            <a:ext cx="1059366" cy="267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DDCB-E44D-3358-D141-A26AC749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39" y="564018"/>
            <a:ext cx="1799852" cy="387798"/>
          </a:xfrm>
        </p:spPr>
        <p:txBody>
          <a:bodyPr/>
          <a:lstStyle/>
          <a:p>
            <a:r>
              <a:rPr lang="en-US" dirty="0"/>
              <a:t>ALSTM50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FC84D-C504-E128-8BB4-CDBC479B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22" y="710382"/>
            <a:ext cx="7513756" cy="61476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228920-7C83-541D-9E3D-A4072205C282}"/>
              </a:ext>
            </a:extLst>
          </p:cNvPr>
          <p:cNvGrpSpPr/>
          <p:nvPr/>
        </p:nvGrpSpPr>
        <p:grpSpPr>
          <a:xfrm>
            <a:off x="223024" y="1582810"/>
            <a:ext cx="1352934" cy="4141475"/>
            <a:chOff x="8430314" y="87930"/>
            <a:chExt cx="2280430" cy="61753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88C6796-B367-7974-2588-523D29C6C343}"/>
                </a:ext>
              </a:extLst>
            </p:cNvPr>
            <p:cNvSpPr/>
            <p:nvPr/>
          </p:nvSpPr>
          <p:spPr>
            <a:xfrm>
              <a:off x="8469349" y="5471990"/>
              <a:ext cx="2241395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Dense(128)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8A5C999-780E-C87D-8E28-83FF1ACA91C3}"/>
                </a:ext>
              </a:extLst>
            </p:cNvPr>
            <p:cNvSpPr/>
            <p:nvPr/>
          </p:nvSpPr>
          <p:spPr>
            <a:xfrm>
              <a:off x="8508378" y="4393581"/>
              <a:ext cx="2163337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LSTM(50)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2EB9AA-6957-0F88-5047-B18A2C9BB32F}"/>
                </a:ext>
              </a:extLst>
            </p:cNvPr>
            <p:cNvSpPr/>
            <p:nvPr/>
          </p:nvSpPr>
          <p:spPr>
            <a:xfrm>
              <a:off x="8508372" y="3207168"/>
              <a:ext cx="2163337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Attention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F273F2C-BBDB-5785-9311-BFC8CF9C8454}"/>
                </a:ext>
              </a:extLst>
            </p:cNvPr>
            <p:cNvSpPr/>
            <p:nvPr/>
          </p:nvSpPr>
          <p:spPr>
            <a:xfrm>
              <a:off x="8508373" y="2062423"/>
              <a:ext cx="2163337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Flatten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966A50-D6C1-C005-B725-7B46491660B6}"/>
                </a:ext>
              </a:extLst>
            </p:cNvPr>
            <p:cNvSpPr/>
            <p:nvPr/>
          </p:nvSpPr>
          <p:spPr>
            <a:xfrm>
              <a:off x="8430314" y="1002486"/>
              <a:ext cx="2241395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Dense(64)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768002-DA15-0AB3-FAE9-1E0D014F4905}"/>
                </a:ext>
              </a:extLst>
            </p:cNvPr>
            <p:cNvSpPr/>
            <p:nvPr/>
          </p:nvSpPr>
          <p:spPr>
            <a:xfrm>
              <a:off x="8430315" y="87930"/>
              <a:ext cx="2241395" cy="791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Dense(1)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64A685-74FD-513B-CAAA-DBA9787A5A71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9590047" y="5184860"/>
              <a:ext cx="0" cy="287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6E67AC4-77C5-21DE-5B48-6E01D1E08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087" y="4049065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ABF670-3A35-22BF-07D8-8AC8B790F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4509" y="2862652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08CD2F-794D-EC3A-5DE9-86A5F34D5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4509" y="1899930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53A8A0-6C72-ED71-C927-D5D93504A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8706" y="879209"/>
              <a:ext cx="0" cy="74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14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C89B-1981-C268-4C63-30C421B6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640B-38FB-A94D-1793-DF08E469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of K/L/M/N drivers we have below 4 variations of models:</a:t>
            </a:r>
          </a:p>
          <a:p>
            <a:pPr lvl="1"/>
            <a:r>
              <a:rPr lang="en-US" i="1" dirty="0"/>
              <a:t>Training dataset (Driver A/G/O/Mix)</a:t>
            </a:r>
          </a:p>
          <a:p>
            <a:pPr lvl="1"/>
            <a:r>
              <a:rPr lang="en-US" i="1" dirty="0"/>
              <a:t>Model trained</a:t>
            </a:r>
          </a:p>
          <a:p>
            <a:pPr lvl="1"/>
            <a:r>
              <a:rPr lang="en-US" i="1" dirty="0"/>
              <a:t>Attribute set</a:t>
            </a:r>
          </a:p>
          <a:p>
            <a:pPr lvl="1"/>
            <a:r>
              <a:rPr lang="en-US" i="1" dirty="0"/>
              <a:t>Horizon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i="1" dirty="0"/>
              <a:t>To determine the best model for K/L/M/N Drivers. </a:t>
            </a:r>
            <a:r>
              <a:rPr lang="en-US" dirty="0"/>
              <a:t>Can be found by answering below questions.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What </a:t>
            </a:r>
            <a:r>
              <a:rPr lang="en-US" sz="2600" b="1" dirty="0"/>
              <a:t>dataset</a:t>
            </a:r>
            <a:r>
              <a:rPr lang="en-US" sz="2600" dirty="0"/>
              <a:t> among Driver A/G/O/Mix is best for K/L/M/N drivers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What </a:t>
            </a:r>
            <a:r>
              <a:rPr lang="en-US" sz="2600" b="1" dirty="0"/>
              <a:t>model</a:t>
            </a:r>
            <a:r>
              <a:rPr lang="en-US" sz="2600" dirty="0"/>
              <a:t> among MLP/LSTM-1/LSTM-4/ALSTM-32/ALSTM-50 is best for K/L/M/N drivers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What </a:t>
            </a:r>
            <a:r>
              <a:rPr lang="en-US" sz="2600" b="1" dirty="0"/>
              <a:t>attribute</a:t>
            </a:r>
            <a:r>
              <a:rPr lang="en-US" sz="2600" dirty="0"/>
              <a:t> </a:t>
            </a:r>
            <a:r>
              <a:rPr lang="en-US" sz="2600" b="1" dirty="0"/>
              <a:t>set</a:t>
            </a:r>
            <a:r>
              <a:rPr lang="en-US" sz="2600" dirty="0"/>
              <a:t> A1/A3 is best for K/L/M/N drivers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4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2AA-B1A7-2AB8-CA4A-88901B8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6674-8981-469D-3C6F-DA8EAC58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Horizon find Best, 2</a:t>
            </a:r>
            <a:r>
              <a:rPr lang="en-US" baseline="30000" dirty="0"/>
              <a:t>nd</a:t>
            </a:r>
            <a:r>
              <a:rPr lang="en-US" dirty="0"/>
              <a:t> Best and 3</a:t>
            </a:r>
            <a:r>
              <a:rPr lang="en-US" baseline="30000" dirty="0"/>
              <a:t>rd</a:t>
            </a:r>
            <a:r>
              <a:rPr lang="en-US" dirty="0"/>
              <a:t> Best performing model.</a:t>
            </a:r>
          </a:p>
          <a:p>
            <a:r>
              <a:rPr lang="en-US" dirty="0"/>
              <a:t>Avg of RMSE across K/L/M/N Drivers is the judgement metric. </a:t>
            </a:r>
          </a:p>
          <a:p>
            <a:endParaRPr lang="en-US" dirty="0"/>
          </a:p>
          <a:p>
            <a:r>
              <a:rPr lang="en-US" dirty="0"/>
              <a:t>Hence for each Horizon: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observe these values we will utilize plots and finally conclude with data tables</a:t>
            </a:r>
          </a:p>
          <a:p>
            <a:pPr marL="0" indent="0">
              <a:buNone/>
            </a:pPr>
            <a:r>
              <a:rPr lang="en-US" dirty="0"/>
              <a:t>For all plots</a:t>
            </a:r>
          </a:p>
          <a:p>
            <a:r>
              <a:rPr lang="en-US" dirty="0"/>
              <a:t>Driver A (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/>
              <a:t>), Driver G (</a:t>
            </a:r>
            <a:r>
              <a:rPr lang="en-US" dirty="0">
                <a:highlight>
                  <a:srgbClr val="008000"/>
                </a:highlight>
              </a:rPr>
              <a:t> </a:t>
            </a:r>
            <a:r>
              <a:rPr lang="en-US" dirty="0"/>
              <a:t>), Driver O (</a:t>
            </a:r>
            <a:r>
              <a:rPr lang="en-US" dirty="0">
                <a:highlight>
                  <a:srgbClr val="FF0000"/>
                </a:highlight>
              </a:rPr>
              <a:t> </a:t>
            </a:r>
            <a:r>
              <a:rPr lang="en-US" dirty="0"/>
              <a:t>), Mix(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A1 set (  ), A3 set (  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963402-C10F-2DD5-51D2-6DDCCC0C2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6124"/>
              </p:ext>
            </p:extLst>
          </p:nvPr>
        </p:nvGraphicFramePr>
        <p:xfrm>
          <a:off x="1145577" y="3337562"/>
          <a:ext cx="4559300" cy="762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27607738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324672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6167824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74368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521177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Horizon (s)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46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50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594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401041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E0908B3-B76B-C0C0-696E-9AAB1A8F2C5B}"/>
              </a:ext>
            </a:extLst>
          </p:cNvPr>
          <p:cNvSpPr/>
          <p:nvPr/>
        </p:nvSpPr>
        <p:spPr>
          <a:xfrm>
            <a:off x="2100262" y="5734050"/>
            <a:ext cx="100013" cy="12382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25E335-18C3-F379-34B9-A6A0CDF0D670}"/>
              </a:ext>
            </a:extLst>
          </p:cNvPr>
          <p:cNvSpPr/>
          <p:nvPr/>
        </p:nvSpPr>
        <p:spPr>
          <a:xfrm>
            <a:off x="3412330" y="5734050"/>
            <a:ext cx="100013" cy="1238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620-58B1-C093-0F15-2030A0F0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Average K/L/M/N RMSE Lower Horizons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6E5C-340A-1A40-5DD9-81244FB3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4657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Meiryo UI"/>
        <a:cs typeface=""/>
      </a:majorFont>
      <a:minorFont>
        <a:latin typeface="Nissan Pro Regular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Expec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Meiryo UI"/>
        <a:cs typeface=""/>
      </a:majorFont>
      <a:minorFont>
        <a:latin typeface="Nissan Pro Regular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. Blank Slide with Pat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Meiryo UI"/>
        <a:cs typeface=""/>
      </a:majorFont>
      <a:minorFont>
        <a:latin typeface="Nissan Pro Regular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Meiryo UI"/>
        <a:cs typeface=""/>
      </a:majorFont>
      <a:minorFont>
        <a:latin typeface="Nissan Pro Regular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Meiryo UI"/>
        <a:cs typeface=""/>
      </a:majorFont>
      <a:minorFont>
        <a:latin typeface="Nissan Pro Regular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47FF307719BB84ABF8D3EB66AAFA956" ma:contentTypeVersion="4" ma:contentTypeDescription="新しいドキュメントを作成します。" ma:contentTypeScope="" ma:versionID="f5c8ab2f67e2f5a986ae05600a5dd42c">
  <xsd:schema xmlns:xsd="http://www.w3.org/2001/XMLSchema" xmlns:xs="http://www.w3.org/2001/XMLSchema" xmlns:p="http://schemas.microsoft.com/office/2006/metadata/properties" xmlns:ns2="6e5f12f7-f7bd-4ba9-a3b4-aa0a3cab9b60" targetNamespace="http://schemas.microsoft.com/office/2006/metadata/properties" ma:root="true" ma:fieldsID="e9f4c04d0ee5c12d8032d6ee7b9a67a6" ns2:_="">
    <xsd:import namespace="6e5f12f7-f7bd-4ba9-a3b4-aa0a3cab9b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f12f7-f7bd-4ba9-a3b4-aa0a3cab9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22C37FB-E923-4141-AA92-6627CCDA5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5f12f7-f7bd-4ba9-a3b4-aa0a3cab9b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8CB5E-DCDF-4123-8B1F-4541C3EC9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DDF703-E9F5-456C-BB9E-9A3971734E17}">
  <ds:schemaRefs>
    <ds:schemaRef ds:uri="http://schemas.openxmlformats.org/package/2006/metadata/core-properties"/>
    <ds:schemaRef ds:uri="6e5f12f7-f7bd-4ba9-a3b4-aa0a3cab9b6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FF7788A-C23C-465D-8064-A50C91A5D78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35345</TotalTime>
  <Words>2637</Words>
  <Application>Microsoft Office PowerPoint</Application>
  <PresentationFormat>Widescreen</PresentationFormat>
  <Paragraphs>1083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50</vt:i4>
      </vt:variant>
    </vt:vector>
  </HeadingPairs>
  <TitlesOfParts>
    <vt:vector size="69" baseType="lpstr">
      <vt:lpstr>Yu Gothic</vt:lpstr>
      <vt:lpstr>Arial</vt:lpstr>
      <vt:lpstr>Calibri</vt:lpstr>
      <vt:lpstr>Calibri Light</vt:lpstr>
      <vt:lpstr>Cambria Math</vt:lpstr>
      <vt:lpstr>Nissan Pro Bold</vt:lpstr>
      <vt:lpstr>Nissan Pro Regular</vt:lpstr>
      <vt:lpstr>Noto Sans Symbols</vt:lpstr>
      <vt:lpstr>Times New Roman</vt:lpstr>
      <vt:lpstr>Verdana</vt:lpstr>
      <vt:lpstr>Wingdings</vt:lpstr>
      <vt:lpstr>1. Cover Slide</vt:lpstr>
      <vt:lpstr>2. Expectation</vt:lpstr>
      <vt:lpstr>3. Blank Slide</vt:lpstr>
      <vt:lpstr>4. Blank Slide with Pattern</vt:lpstr>
      <vt:lpstr>1_3. Blank Slide</vt:lpstr>
      <vt:lpstr>2_3. Blank Slide</vt:lpstr>
      <vt:lpstr>3_3. Blank Slide</vt:lpstr>
      <vt:lpstr>Office Theme</vt:lpstr>
      <vt:lpstr>PowerPoint Presentation</vt:lpstr>
      <vt:lpstr>PowerPoint Presentation</vt:lpstr>
      <vt:lpstr>PowerPoint Presentation</vt:lpstr>
      <vt:lpstr>PowerPoint Presentation</vt:lpstr>
      <vt:lpstr>ALSTM32</vt:lpstr>
      <vt:lpstr>ALSTM50</vt:lpstr>
      <vt:lpstr>Objective</vt:lpstr>
      <vt:lpstr>Methodology</vt:lpstr>
      <vt:lpstr>Average K/L/M/N RMSE Lower Horizons Comparison</vt:lpstr>
      <vt:lpstr>Performance on Lower Horizons for K/L/M/N Average RMSE </vt:lpstr>
      <vt:lpstr>Performance on Lower Horizon for K/L/M/N Average RMSE (1s) </vt:lpstr>
      <vt:lpstr>Performance on Lower Horizon for K/L/M/N Average RMSE (5s) </vt:lpstr>
      <vt:lpstr>Performance on Lower Horizon for K/L/M/N Average RMSE (10s) </vt:lpstr>
      <vt:lpstr>Data Table and top models</vt:lpstr>
      <vt:lpstr>Average K/L/M/N RMSE Medium Horizons Comparison</vt:lpstr>
      <vt:lpstr>Performance on Medium Horizons for K/L/M/N Average RMSE </vt:lpstr>
      <vt:lpstr>Performance on Medium Horizon for K/L/M/N Average RMSE (30s) </vt:lpstr>
      <vt:lpstr>Performance on Medium Horizon for K/L/M/N Average RMSE (60s) </vt:lpstr>
      <vt:lpstr>Data Table and top models</vt:lpstr>
      <vt:lpstr>Average K/L/M/N RMSE Longer Horizons Comparison</vt:lpstr>
      <vt:lpstr>Performance on Longer Horizons for K/L/M/N Average RMSE </vt:lpstr>
      <vt:lpstr>Performance on Longer Horizon for K/L/M/N Average RMSE (30s) </vt:lpstr>
      <vt:lpstr>Performance on Longer Horizon for K/L/M/N Average RMSE (60s) </vt:lpstr>
      <vt:lpstr>Data Table and top models</vt:lpstr>
      <vt:lpstr>Concluding tables</vt:lpstr>
      <vt:lpstr>Previously internally presented</vt:lpstr>
      <vt:lpstr>A1 dataset with Average K/L/M/N RMSE Training data comparison</vt:lpstr>
      <vt:lpstr>All model average performance for K/L/M/N average RMSE </vt:lpstr>
      <vt:lpstr>All model average performance for K/L/M/N average RMSE </vt:lpstr>
      <vt:lpstr>A3 dataset with Average K/L/M/N RMSE Training data comparison</vt:lpstr>
      <vt:lpstr>All model average performance for K/L/M/N average RMSE </vt:lpstr>
      <vt:lpstr>All model average performance for K/L/M/N average RMSE </vt:lpstr>
      <vt:lpstr>Methodology</vt:lpstr>
      <vt:lpstr>A1 dataset with Average K/L/M/N RMSE Model comparison</vt:lpstr>
      <vt:lpstr>All training datasets average performance for K/L/M/N average RMSE </vt:lpstr>
      <vt:lpstr>All training datasets average performance for K/L/M/N average RMSE </vt:lpstr>
      <vt:lpstr>A3 dataset with Average K/L/M/N RMSE Training data comparison</vt:lpstr>
      <vt:lpstr>All training datasets average performance for K/L/M/N average RMSE </vt:lpstr>
      <vt:lpstr>All training datasets average performance for K/L/M/N average RMSE </vt:lpstr>
      <vt:lpstr>A1 All-in-one Models and Training datasets Sample</vt:lpstr>
      <vt:lpstr>Model and Training Dataset comparison for Long Horizons</vt:lpstr>
      <vt:lpstr>A1 dataset with Average K/L/M/N RMSE Model comparison</vt:lpstr>
      <vt:lpstr>A1 Dataset model comparison on K/L/M/N Average RMSE for shorter horizons</vt:lpstr>
      <vt:lpstr>A1 Dataset model comparison on K/L/M/N Average RMSE for longer horizons</vt:lpstr>
      <vt:lpstr>A3 dataset with Average K/L/M/N RMSE Model comparison</vt:lpstr>
      <vt:lpstr>A3 Dataset model comparison on K/L/M/N Average RMSE for shorter horizons</vt:lpstr>
      <vt:lpstr>A3 Dataset model comparison on K/L/M/N Average RMSE for longer horizons</vt:lpstr>
      <vt:lpstr>Dataset comparison with Average K/L/M/N RMSE all Models</vt:lpstr>
      <vt:lpstr>Dataset model comparison on K/L/M/N Average RMSE for short horizons</vt:lpstr>
      <vt:lpstr>Dataset model comparison on K/L/M/N Average RMSE for longer horizons</vt:lpstr>
    </vt:vector>
  </TitlesOfParts>
  <Company>INFORMATION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SASADA, MINAKO</dc:creator>
  <cp:keywords>Alliance;N-C;Nissan Confidential C</cp:keywords>
  <cp:lastModifiedBy>Nk Kn</cp:lastModifiedBy>
  <cp:revision>550</cp:revision>
  <cp:lastPrinted>2020-05-13T04:25:47Z</cp:lastPrinted>
  <dcterms:created xsi:type="dcterms:W3CDTF">2012-03-12T00:47:51Z</dcterms:created>
  <dcterms:modified xsi:type="dcterms:W3CDTF">2023-10-22T22:21:53Z</dcterms:modified>
  <cp:category>N-C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2017-03-13T00:00:00Z</vt:lpwstr>
  </property>
  <property fmtid="{D5CDD505-2E9C-101B-9397-08002B2CF9AE}" pid="3" name="ItemRetentionFormula">
    <vt:lpwstr/>
  </property>
  <property fmtid="{D5CDD505-2E9C-101B-9397-08002B2CF9AE}" pid="4" name="_dlc_policyId">
    <vt:lpwstr>0x01010066E3D1BD537B466A9FB4715B858074E90086CBB1B2C534404481B05826C05EBC4F|473777199</vt:lpwstr>
  </property>
  <property fmtid="{D5CDD505-2E9C-101B-9397-08002B2CF9AE}" pid="5" name="ACP_Nissan_SecurityClassification">
    <vt:lpwstr>4;#CU/NC|e41da57d-3dff-4267-98d4-5ef0a8afe73e</vt:lpwstr>
  </property>
  <property fmtid="{D5CDD505-2E9C-101B-9397-08002B2CF9AE}" pid="6" name="ACP_Nissan_DocumentType">
    <vt:lpwstr/>
  </property>
  <property fmtid="{D5CDD505-2E9C-101B-9397-08002B2CF9AE}" pid="7" name="ACP_OwnerOrganization">
    <vt:lpwstr/>
  </property>
  <property fmtid="{D5CDD505-2E9C-101B-9397-08002B2CF9AE}" pid="8" name="ACP_Nissan_RelevantRegion">
    <vt:lpwstr/>
  </property>
  <property fmtid="{D5CDD505-2E9C-101B-9397-08002B2CF9AE}" pid="9" name="ContentTypeId">
    <vt:lpwstr>0x010100247FF307719BB84ABF8D3EB66AAFA956</vt:lpwstr>
  </property>
  <property fmtid="{D5CDD505-2E9C-101B-9397-08002B2CF9AE}" pid="10" name="_dlc_ItemStageId">
    <vt:lpwstr>1</vt:lpwstr>
  </property>
  <property fmtid="{D5CDD505-2E9C-101B-9397-08002B2CF9AE}" pid="11" name="_dlc_LastRun">
    <vt:lpwstr>03/19/2017 01:29:10</vt:lpwstr>
  </property>
</Properties>
</file>