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79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as.com/store/products-solutions/cSoftware-p1.html" TargetMode="External"/><Relationship Id="rId3" Type="http://schemas.openxmlformats.org/officeDocument/2006/relationships/hyperlink" Target="https://rstudio.com/pricing/individual-produc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zone.com/articles/ai-programming-5-most-popular-ai-programming-langu" TargetMode="External"/><Relationship Id="rId3" Type="http://schemas.openxmlformats.org/officeDocument/2006/relationships/hyperlink" Target="https://support.sas.com/software/products/sas-studio/faq/SAS_whatis.htm" TargetMode="External"/><Relationship Id="rId4" Type="http://schemas.openxmlformats.org/officeDocument/2006/relationships/hyperlink" Target="https://simplystatistics.org/2019/03/13/10-things-r-can-do-that-might-surprise-you/"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932005aba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932005ab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Today will present </a:t>
            </a:r>
            <a:r>
              <a:rPr lang="en-US"/>
              <a:t>a comparative analysis on </a:t>
            </a:r>
            <a:r>
              <a:rPr lang="en-US"/>
              <a:t>three</a:t>
            </a:r>
            <a:r>
              <a:rPr lang="en-US"/>
              <a:t> different data tools: Python, R-Studio, SAS Studio.</a:t>
            </a:r>
            <a:endParaRPr/>
          </a:p>
          <a:p>
            <a:pPr indent="0" lvl="0" marL="0" rtl="0" algn="l">
              <a:lnSpc>
                <a:spcPct val="115000"/>
              </a:lnSpc>
              <a:spcBef>
                <a:spcPts val="1200"/>
              </a:spcBef>
              <a:spcAft>
                <a:spcPts val="0"/>
              </a:spcAft>
              <a:buClr>
                <a:schemeClr val="dk1"/>
              </a:buClr>
              <a:buSzPts val="1100"/>
              <a:buFont typeface="Arial"/>
              <a:buNone/>
            </a:pPr>
            <a:r>
              <a:rPr lang="en-US"/>
              <a:t>This </a:t>
            </a:r>
            <a:r>
              <a:rPr lang="en-US"/>
              <a:t>presentation</a:t>
            </a:r>
            <a:r>
              <a:rPr lang="en-US"/>
              <a:t> will cover: </a:t>
            </a:r>
            <a:endParaRPr/>
          </a:p>
          <a:p>
            <a:pPr indent="-298450" lvl="0" marL="457200" rtl="0" algn="l">
              <a:lnSpc>
                <a:spcPct val="115000"/>
              </a:lnSpc>
              <a:spcBef>
                <a:spcPts val="1200"/>
              </a:spcBef>
              <a:spcAft>
                <a:spcPts val="0"/>
              </a:spcAft>
              <a:buClr>
                <a:schemeClr val="dk1"/>
              </a:buClr>
              <a:buSzPts val="1100"/>
              <a:buChar char="●"/>
            </a:pPr>
            <a:r>
              <a:rPr lang="en-US"/>
              <a:t>Brief Historical Background</a:t>
            </a:r>
            <a:endParaRPr/>
          </a:p>
          <a:p>
            <a:pPr indent="-298450" lvl="0" marL="457200" rtl="0" algn="l">
              <a:lnSpc>
                <a:spcPct val="115000"/>
              </a:lnSpc>
              <a:spcBef>
                <a:spcPts val="0"/>
              </a:spcBef>
              <a:spcAft>
                <a:spcPts val="0"/>
              </a:spcAft>
              <a:buClr>
                <a:schemeClr val="dk1"/>
              </a:buClr>
              <a:buSzPts val="1100"/>
              <a:buChar char="●"/>
            </a:pPr>
            <a:r>
              <a:rPr lang="en-US"/>
              <a:t>Possibilities of us</a:t>
            </a:r>
            <a:endParaRPr/>
          </a:p>
          <a:p>
            <a:pPr indent="-298450" lvl="0" marL="457200" rtl="0" algn="l">
              <a:lnSpc>
                <a:spcPct val="115000"/>
              </a:lnSpc>
              <a:spcBef>
                <a:spcPts val="0"/>
              </a:spcBef>
              <a:spcAft>
                <a:spcPts val="0"/>
              </a:spcAft>
              <a:buClr>
                <a:schemeClr val="dk1"/>
              </a:buClr>
              <a:buSzPts val="1100"/>
              <a:buChar char="●"/>
            </a:pPr>
            <a:r>
              <a:rPr lang="en-US"/>
              <a:t>Availability / Cost</a:t>
            </a:r>
            <a:endParaRPr/>
          </a:p>
          <a:p>
            <a:pPr indent="-298450" lvl="0" marL="457200" rtl="0" algn="l">
              <a:lnSpc>
                <a:spcPct val="115000"/>
              </a:lnSpc>
              <a:spcBef>
                <a:spcPts val="0"/>
              </a:spcBef>
              <a:spcAft>
                <a:spcPts val="0"/>
              </a:spcAft>
              <a:buClr>
                <a:schemeClr val="dk1"/>
              </a:buClr>
              <a:buSzPts val="1100"/>
              <a:buChar char="●"/>
            </a:pPr>
            <a:r>
              <a:rPr lang="en-US"/>
              <a:t>Ease of usage/learning</a:t>
            </a:r>
            <a:endParaRPr/>
          </a:p>
          <a:p>
            <a:pPr indent="-298450" lvl="0" marL="457200" rtl="0" algn="l">
              <a:lnSpc>
                <a:spcPct val="115000"/>
              </a:lnSpc>
              <a:spcBef>
                <a:spcPts val="0"/>
              </a:spcBef>
              <a:spcAft>
                <a:spcPts val="0"/>
              </a:spcAft>
              <a:buClr>
                <a:schemeClr val="dk1"/>
              </a:buClr>
              <a:buSzPts val="1100"/>
              <a:buChar char="●"/>
            </a:pPr>
            <a:r>
              <a:rPr lang="en-US"/>
              <a:t>Capabilities</a:t>
            </a:r>
            <a:endParaRPr/>
          </a:p>
          <a:p>
            <a:pPr indent="-298450" lvl="0" marL="457200" rtl="0" algn="l">
              <a:lnSpc>
                <a:spcPct val="115000"/>
              </a:lnSpc>
              <a:spcBef>
                <a:spcPts val="0"/>
              </a:spcBef>
              <a:spcAft>
                <a:spcPts val="0"/>
              </a:spcAft>
              <a:buClr>
                <a:schemeClr val="dk1"/>
              </a:buClr>
              <a:buSzPts val="1100"/>
              <a:buChar char="●"/>
            </a:pPr>
            <a:r>
              <a:rPr lang="en-US"/>
              <a:t>Data task scenarios</a:t>
            </a:r>
            <a:endParaRPr/>
          </a:p>
          <a:p>
            <a:pPr indent="-298450" lvl="0" marL="457200" rtl="0" algn="l">
              <a:lnSpc>
                <a:spcPct val="115000"/>
              </a:lnSpc>
              <a:spcBef>
                <a:spcPts val="0"/>
              </a:spcBef>
              <a:spcAft>
                <a:spcPts val="0"/>
              </a:spcAft>
              <a:buClr>
                <a:schemeClr val="dk1"/>
              </a:buClr>
              <a:buSzPts val="1100"/>
              <a:buChar char="●"/>
            </a:pPr>
            <a:r>
              <a:rPr lang="en-US"/>
              <a:t>Customer service support and Community</a:t>
            </a:r>
            <a:endParaRPr/>
          </a:p>
          <a:p>
            <a:pPr indent="-298450" lvl="0" marL="457200" rtl="0" algn="l">
              <a:lnSpc>
                <a:spcPct val="115000"/>
              </a:lnSpc>
              <a:spcBef>
                <a:spcPts val="0"/>
              </a:spcBef>
              <a:spcAft>
                <a:spcPts val="0"/>
              </a:spcAft>
              <a:buClr>
                <a:schemeClr val="dk1"/>
              </a:buClr>
              <a:buSzPts val="1100"/>
              <a:buChar char="●"/>
            </a:pPr>
            <a:r>
              <a:rPr lang="en-US"/>
              <a:t>Future Outlook</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921e9a98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21e9a9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Each tool has a long history, using slightly different programming languages. The biggest change in Python 3.8 is the introduction of assignment expressions (Hjelle, G. 2019). Using R </a:t>
            </a:r>
            <a:r>
              <a:rPr lang="en-US">
                <a:solidFill>
                  <a:schemeClr val="dk1"/>
                </a:solidFill>
              </a:rPr>
              <a:t>language</a:t>
            </a:r>
            <a:r>
              <a:rPr lang="en-US">
                <a:solidFill>
                  <a:schemeClr val="dk1"/>
                </a:solidFill>
              </a:rPr>
              <a:t>, </a:t>
            </a:r>
            <a:r>
              <a:rPr lang="en-US">
                <a:solidFill>
                  <a:schemeClr val="dk1"/>
                </a:solidFill>
              </a:rPr>
              <a:t>R studio’s </a:t>
            </a:r>
            <a:r>
              <a:rPr lang="en-US">
                <a:solidFill>
                  <a:schemeClr val="dk1"/>
                </a:solidFill>
              </a:rPr>
              <a:t>latest upgrades include added integrations. The oldest of tools is SAS, who now notably supports FIPS compliance.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References: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RStudio Support, (2019).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RStudio. (n.d.)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SAS Institute, Inc. (n.d.)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SAS Institute, Inc. (2019).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932005a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32005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Python is diverse, easy to use, and it’s taking over data science and </a:t>
            </a:r>
            <a:r>
              <a:rPr lang="en-US"/>
              <a:t>development</a:t>
            </a:r>
            <a:r>
              <a:rPr lang="en-US"/>
              <a:t> spaces. (Zola, 2017).</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 Studio has shifted from just a data analysis tool, to a multi-purpose connective language. (Simply Statistics,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SAS Studio is more than capable of managing and manipulating big data, and </a:t>
            </a:r>
            <a:r>
              <a:rPr lang="en-US"/>
              <a:t>relatively</a:t>
            </a:r>
            <a:r>
              <a:rPr lang="en-US"/>
              <a:t> easy to learn. (SAS Support, 2019).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932005ab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32005a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Python is an OSI-approved open source license. Many Python IDE’s are also open source, allowing Python to be used with minimal cost for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 Studio offers many open source resources, but has commercial licences. Pricing depends on the number of users, and what tools and features are added to the package. A single user can use the standard commercial license software with support for $995/year. </a:t>
            </a:r>
            <a:r>
              <a:rPr lang="en-US"/>
              <a:t>Additional</a:t>
            </a:r>
            <a:r>
              <a:rPr lang="en-US"/>
              <a:t> packages for 5+ users include server </a:t>
            </a:r>
            <a:r>
              <a:rPr lang="en-US"/>
              <a:t>activation</a:t>
            </a:r>
            <a:r>
              <a:rPr lang="en-US"/>
              <a:t> and various sessions/versions are available for approx. $5k. The enterprise edition has unrestricted server </a:t>
            </a:r>
            <a:r>
              <a:rPr lang="en-US"/>
              <a:t>activations, allowing 10 users access for $11,950. Additional users, or integrations will cost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SAS software pricing depends on the need of the software. Pricing varies from $3,390 to over $10k, depending on what you need the software to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Sources:</a:t>
            </a:r>
            <a:endParaRPr/>
          </a:p>
          <a:p>
            <a:pPr indent="0" lvl="0" marL="0" rtl="0" algn="l">
              <a:spcBef>
                <a:spcPts val="0"/>
              </a:spcBef>
              <a:spcAft>
                <a:spcPts val="0"/>
              </a:spcAft>
              <a:buNone/>
            </a:pPr>
            <a:r>
              <a:rPr lang="en-US" u="sng">
                <a:solidFill>
                  <a:schemeClr val="hlink"/>
                </a:solidFill>
                <a:hlinkClick r:id="rId2"/>
              </a:rPr>
              <a:t>https://www.sas.com/store/products-solutions/cSoftware-p1.html</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https://rstudio.com/pricing/individual-products/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932005ab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32005a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Python is among the top 5 easiest to lanugages to use. It’s object based, offers intuitive syntaxes, and has an extensive community for support. R Studio can be more difficult to learn for someone new to programming. Savaram (n.d.) claims SAS studio to be the simplist language to learn, and by anyone without prior programming language experience.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932005ab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32005a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a:solidFill>
                  <a:schemeClr val="dk1"/>
                </a:solidFill>
              </a:rPr>
              <a:t>Python is capable of nearly anything with the right tools, concepts, and programmer capabilities, and is largely open source (Osetskyi, V. 2018). R is diverse, and capable, and also has the benefit of </a:t>
            </a:r>
            <a:r>
              <a:rPr lang="en-US">
                <a:solidFill>
                  <a:schemeClr val="dk1"/>
                </a:solidFill>
              </a:rPr>
              <a:t>multiple</a:t>
            </a:r>
            <a:r>
              <a:rPr lang="en-US">
                <a:solidFill>
                  <a:schemeClr val="dk1"/>
                </a:solidFill>
              </a:rPr>
              <a:t> open source resources. SAS offers excellent support to paid customers, but may not have as many open source resources.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Osetskyi, V. (2018). AI programming: 5 most popular AI programming languages. </a:t>
            </a:r>
            <a:r>
              <a:rPr i="1" lang="en-US">
                <a:solidFill>
                  <a:schemeClr val="dk1"/>
                </a:solidFill>
              </a:rPr>
              <a:t>DZone. </a:t>
            </a:r>
            <a:r>
              <a:rPr lang="en-US">
                <a:solidFill>
                  <a:schemeClr val="dk1"/>
                </a:solidFill>
              </a:rPr>
              <a:t>Retrieved from </a:t>
            </a:r>
            <a:r>
              <a:rPr lang="en-US" u="sng">
                <a:solidFill>
                  <a:srgbClr val="1155CC"/>
                </a:solidFill>
                <a:hlinkClick r:id="rId2"/>
              </a:rPr>
              <a:t>https://dzone.com/articles/ai-programming-5-most-popular-ai-programming-langu</a:t>
            </a:r>
            <a:r>
              <a:rPr lang="en-US">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SAS Institute, Inc. (n.d.). SAS studio: Help center. </a:t>
            </a:r>
            <a:r>
              <a:rPr i="1" lang="en-US">
                <a:solidFill>
                  <a:schemeClr val="dk1"/>
                </a:solidFill>
              </a:rPr>
              <a:t>SAS Institute, Inc. </a:t>
            </a:r>
            <a:r>
              <a:rPr lang="en-US">
                <a:solidFill>
                  <a:schemeClr val="dk1"/>
                </a:solidFill>
              </a:rPr>
              <a:t>Retrieved from </a:t>
            </a:r>
            <a:r>
              <a:rPr lang="en-US" u="sng">
                <a:solidFill>
                  <a:srgbClr val="1155CC"/>
                </a:solidFill>
                <a:hlinkClick r:id="rId3"/>
              </a:rPr>
              <a:t>https://support.sas.com/software/products/sas-studio/faq/SAS_whatis.htm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Simply Statistics (2019). 10 things R can do that might surprise you. </a:t>
            </a:r>
            <a:r>
              <a:rPr i="1" lang="en-US">
                <a:solidFill>
                  <a:schemeClr val="dk1"/>
                </a:solidFill>
              </a:rPr>
              <a:t>Simply Statistics.</a:t>
            </a:r>
            <a:r>
              <a:rPr lang="en-US">
                <a:solidFill>
                  <a:schemeClr val="dk1"/>
                </a:solidFill>
              </a:rPr>
              <a:t> </a:t>
            </a:r>
            <a:r>
              <a:rPr lang="en-US" u="sng">
                <a:solidFill>
                  <a:srgbClr val="1155CC"/>
                </a:solidFill>
                <a:hlinkClick r:id="rId4"/>
              </a:rPr>
              <a:t>https://simplystatistics.org/2019/03/13/10-things-r-can-do-that-might-surprise-you/</a:t>
            </a:r>
            <a:r>
              <a:rPr lang="en-US">
                <a:solidFill>
                  <a:schemeClr val="dk1"/>
                </a:solidFill>
              </a:rPr>
              <a:t>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932005ab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932005a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Python is not going anywhere, and stands to be the most useful, resourceful, and cost efficient tool available. RStudio may be used for </a:t>
            </a:r>
            <a:r>
              <a:rPr lang="en-US"/>
              <a:t>machine learning, and working with big data, and capable of creating complex data visualizations (Kopf, 2017). They benefit from an open source community, though it may not be as robust as Python.</a:t>
            </a:r>
            <a:r>
              <a:rPr lang="en-US"/>
              <a:t> SAS is a great tool for data analysis, though it because it was developed for that specific use, and becaise it’s not open source, it doesn’t share a large community who add new tools like Python, or R do (Kopf, 2017). It’s also the most expensive option.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817958c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817958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6D1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6D1D6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4" name="Shape 34"/>
        <p:cNvGrpSpPr/>
        <p:nvPr/>
      </p:nvGrpSpPr>
      <p:grpSpPr>
        <a:xfrm>
          <a:off x="0" y="0"/>
          <a:ext cx="0" cy="0"/>
          <a:chOff x="0" y="0"/>
          <a:chExt cx="0" cy="0"/>
        </a:xfrm>
      </p:grpSpPr>
      <p:sp>
        <p:nvSpPr>
          <p:cNvPr id="35" name="Google Shape;35;p5"/>
          <p:cNvSpPr/>
          <p:nvPr/>
        </p:nvSpPr>
        <p:spPr>
          <a:xfrm>
            <a:off x="0" y="0"/>
            <a:ext cx="12192000" cy="4572001"/>
          </a:xfrm>
          <a:prstGeom prst="rect">
            <a:avLst/>
          </a:prstGeom>
          <a:solidFill>
            <a:srgbClr val="482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9" name="Google Shape;39;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2" name="Google Shape;42;p5"/>
          <p:cNvCxnSpPr/>
          <p:nvPr/>
        </p:nvCxnSpPr>
        <p:spPr>
          <a:xfrm rot="10800000">
            <a:off x="8386843" y="5264106"/>
            <a:ext cx="0" cy="914400"/>
          </a:xfrm>
          <a:prstGeom prst="straightConnector1">
            <a:avLst/>
          </a:prstGeom>
          <a:noFill/>
          <a:ln cap="flat" cmpd="sng" w="19050">
            <a:solidFill>
              <a:srgbClr val="6D1D6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D663D2"/>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o.documentation.sas.com/?cdcId=pgmsascdc&amp;cdcVersion=9.4_3.5&amp;docsetId=whatsnew&amp;docsetTarget=n17cszme3e52b4n1ooe3710fnuec.htm&amp;locale=en" TargetMode="External"/><Relationship Id="rId4" Type="http://schemas.openxmlformats.org/officeDocument/2006/relationships/hyperlink" Target="https://support.sas.com/software/products/sas-studio/faq/SAS_whatis.htm" TargetMode="External"/><Relationship Id="rId5" Type="http://schemas.openxmlformats.org/officeDocument/2006/relationships/hyperlink" Target="https://mindmajix.com/python-vs-sas-vs-r" TargetMode="External"/><Relationship Id="rId6" Type="http://schemas.openxmlformats.org/officeDocument/2006/relationships/hyperlink" Target="https://simplystatistics.org/2019/03/13/10-things-r-can-do-that-might-surprise-you/" TargetMode="External"/><Relationship Id="rId7" Type="http://schemas.openxmlformats.org/officeDocument/2006/relationships/hyperlink" Target="https://medium.com/@johnwolfe820/a-brief-history-of-python-ca2fa1f2e99e" TargetMode="External"/><Relationship Id="rId8" Type="http://schemas.openxmlformats.org/officeDocument/2006/relationships/hyperlink" Target="https://intersog.com/blog/some-cool-things-you-can-do-with-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newgenapps.com/blog/future-of-python-in-the-industry" TargetMode="External"/><Relationship Id="rId4" Type="http://schemas.openxmlformats.org/officeDocument/2006/relationships/hyperlink" Target="https://blogs.sas.com/content/sasdummy/2018/04/30/sas-enterprise-guide-futures/" TargetMode="External"/><Relationship Id="rId11" Type="http://schemas.openxmlformats.org/officeDocument/2006/relationships/hyperlink" Target="https://support.rstudio.com/hc/en-us/articles/200716783-RStudio-Release-History" TargetMode="External"/><Relationship Id="rId10" Type="http://schemas.openxmlformats.org/officeDocument/2006/relationships/hyperlink" Target="https://rstudio.com/about/" TargetMode="External"/><Relationship Id="rId9" Type="http://schemas.openxmlformats.org/officeDocument/2006/relationships/hyperlink" Target="https://www.geeksforgeeks.org/history-of-python/" TargetMode="External"/><Relationship Id="rId5" Type="http://schemas.openxmlformats.org/officeDocument/2006/relationships/hyperlink" Target="https://realpython.com/python38-new-features" TargetMode="External"/><Relationship Id="rId6" Type="http://schemas.openxmlformats.org/officeDocument/2006/relationships/hyperlink" Target="https://qz.com/1063071/the-great-r-versus-python-for-data-science-debate/" TargetMode="External"/><Relationship Id="rId7" Type="http://schemas.openxmlformats.org/officeDocument/2006/relationships/hyperlink" Target="https://hackernoon.com/future-of-python-language-bright-or-dull-uv41u3xwx" TargetMode="External"/><Relationship Id="rId8" Type="http://schemas.openxmlformats.org/officeDocument/2006/relationships/hyperlink" Target="https://dzone.com/articles/ai-programming-5-most-popular-ai-programming-lang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4500"/>
              <a:buFont typeface="Twentieth Century"/>
              <a:buNone/>
            </a:pPr>
            <a:r>
              <a:rPr lang="en-US" sz="2400">
                <a:latin typeface="Arial"/>
                <a:ea typeface="Arial"/>
                <a:cs typeface="Arial"/>
                <a:sym typeface="Arial"/>
              </a:rPr>
              <a:t>Comparing R, SAS, and Python Tools </a:t>
            </a:r>
            <a:endParaRPr sz="2400">
              <a:latin typeface="Arial"/>
              <a:ea typeface="Arial"/>
              <a:cs typeface="Arial"/>
              <a:sym typeface="Arial"/>
            </a:endParaRPr>
          </a:p>
        </p:txBody>
      </p:sp>
      <p:sp>
        <p:nvSpPr>
          <p:cNvPr id="94" name="Google Shape;94;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November 24, 2019</a:t>
            </a:r>
            <a:endParaRPr/>
          </a:p>
        </p:txBody>
      </p:sp>
      <p:sp>
        <p:nvSpPr>
          <p:cNvPr id="95" name="Google Shape;95;p13"/>
          <p:cNvSpPr txBox="1"/>
          <p:nvPr>
            <p:ph idx="1" type="subTitle"/>
          </p:nvPr>
        </p:nvSpPr>
        <p:spPr>
          <a:xfrm>
            <a:off x="457200" y="6288875"/>
            <a:ext cx="10982400" cy="28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1500"/>
              <a:t>Scenario Presentation Module 2</a:t>
            </a:r>
            <a:r>
              <a:rPr lang="en-US" sz="1500"/>
              <a:t>: MIS500 Winter</a:t>
            </a:r>
            <a:r>
              <a:rPr lang="en-US" sz="1500"/>
              <a:t> ‘19, Colorado State University-Global Campus, Jamia Mills, Ph.D.</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	</a:t>
            </a:r>
            <a:endParaRPr/>
          </a:p>
        </p:txBody>
      </p:sp>
      <p:sp>
        <p:nvSpPr>
          <p:cNvPr id="185" name="Google Shape;185;p22"/>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514350" lvl="0" marL="514350" rtl="0" algn="l">
              <a:spcBef>
                <a:spcPts val="1200"/>
              </a:spcBef>
              <a:spcAft>
                <a:spcPts val="0"/>
              </a:spcAft>
              <a:buNone/>
            </a:pPr>
            <a:r>
              <a:rPr lang="en-US" sz="1200">
                <a:latin typeface="Arial"/>
                <a:ea typeface="Arial"/>
                <a:cs typeface="Arial"/>
                <a:sym typeface="Arial"/>
              </a:rPr>
              <a:t>SAS Institute, Inc. (n.d.). Company overview. </a:t>
            </a:r>
            <a:r>
              <a:rPr i="1" lang="en-US" sz="1200">
                <a:latin typeface="Arial"/>
                <a:ea typeface="Arial"/>
                <a:cs typeface="Arial"/>
                <a:sym typeface="Arial"/>
              </a:rPr>
              <a:t>SAS Institute, Inc</a:t>
            </a:r>
            <a:r>
              <a:rPr lang="en-US" sz="1200">
                <a:latin typeface="Arial"/>
                <a:ea typeface="Arial"/>
                <a:cs typeface="Arial"/>
                <a:sym typeface="Arial"/>
              </a:rPr>
              <a:t>. Retrieved from https://www.sas.com/en_us/company-information/profile.html</a:t>
            </a:r>
            <a:endParaRPr sz="1200">
              <a:latin typeface="Arial"/>
              <a:ea typeface="Arial"/>
              <a:cs typeface="Arial"/>
              <a:sym typeface="Arial"/>
            </a:endParaRPr>
          </a:p>
          <a:p>
            <a:pPr indent="-514350" lvl="0" marL="514350" rtl="0" algn="l">
              <a:spcBef>
                <a:spcPts val="1200"/>
              </a:spcBef>
              <a:spcAft>
                <a:spcPts val="0"/>
              </a:spcAft>
              <a:buNone/>
            </a:pPr>
            <a:r>
              <a:rPr lang="en-US" sz="1200">
                <a:latin typeface="Arial"/>
                <a:ea typeface="Arial"/>
                <a:cs typeface="Arial"/>
                <a:sym typeface="Arial"/>
              </a:rPr>
              <a:t>SAS Institute, Inc. (2019). Overview of SAS 9.4. </a:t>
            </a:r>
            <a:r>
              <a:rPr i="1" lang="en-US" sz="1200">
                <a:latin typeface="Arial"/>
                <a:ea typeface="Arial"/>
                <a:cs typeface="Arial"/>
                <a:sym typeface="Arial"/>
              </a:rPr>
              <a:t>SAS Institute, Inc</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3"/>
              </a:rPr>
              <a:t>https://go.documentation.sas.com/?cdcId=pgmsascdc&amp;cdcVersion=9.4_3.5&amp;docsetId=whatsnew&amp;docsetTarget=n17cszme3e52b4n1ooe3710fnuec.htm&amp;locale=en</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None/>
            </a:pPr>
            <a:r>
              <a:rPr lang="en-US" sz="1200">
                <a:latin typeface="Arial"/>
                <a:ea typeface="Arial"/>
                <a:cs typeface="Arial"/>
                <a:sym typeface="Arial"/>
              </a:rPr>
              <a:t>SAS Institute, Inc. (n.d.). SAS studio: Help center. </a:t>
            </a:r>
            <a:r>
              <a:rPr i="1" lang="en-US" sz="1200">
                <a:latin typeface="Arial"/>
                <a:ea typeface="Arial"/>
                <a:cs typeface="Arial"/>
                <a:sym typeface="Arial"/>
              </a:rPr>
              <a:t>SAS Institute, Inc.</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4"/>
              </a:rPr>
              <a:t>https://support.sas.com/software/products/sas-studio/faq/SAS_whatis.htm</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None/>
            </a:pPr>
            <a:r>
              <a:rPr lang="en-US" sz="1200">
                <a:latin typeface="Arial"/>
                <a:ea typeface="Arial"/>
                <a:cs typeface="Arial"/>
                <a:sym typeface="Arial"/>
              </a:rPr>
              <a:t>Savaram, R. (n.d.). Python vs SAS vs R. </a:t>
            </a:r>
            <a:r>
              <a:rPr i="1" lang="en-US" sz="1200">
                <a:latin typeface="Arial"/>
                <a:ea typeface="Arial"/>
                <a:cs typeface="Arial"/>
                <a:sym typeface="Arial"/>
              </a:rPr>
              <a:t>Mind Mijix.</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5"/>
              </a:rPr>
              <a:t>https://mindmajix.com/python-vs-sas-vs-r</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None/>
            </a:pPr>
            <a:r>
              <a:rPr lang="en-US" sz="1200">
                <a:latin typeface="Arial"/>
                <a:ea typeface="Arial"/>
                <a:cs typeface="Arial"/>
                <a:sym typeface="Arial"/>
              </a:rPr>
              <a:t>Simply Statistics (2019). 10 things R can do that might surprise you. </a:t>
            </a:r>
            <a:r>
              <a:rPr i="1" lang="en-US" sz="1200">
                <a:latin typeface="Arial"/>
                <a:ea typeface="Arial"/>
                <a:cs typeface="Arial"/>
                <a:sym typeface="Arial"/>
              </a:rPr>
              <a:t>Simply Statistics. </a:t>
            </a:r>
            <a:r>
              <a:rPr lang="en-US" sz="1200" u="sng">
                <a:solidFill>
                  <a:schemeClr val="hlink"/>
                </a:solidFill>
                <a:latin typeface="Arial"/>
                <a:ea typeface="Arial"/>
                <a:cs typeface="Arial"/>
                <a:sym typeface="Arial"/>
                <a:hlinkClick r:id="rId6"/>
              </a:rPr>
              <a:t>https://simplystatistics.org/2019/03/13/10-things-r-can-do-that-might-surprise-you/</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None/>
            </a:pPr>
            <a:r>
              <a:rPr lang="en-US" sz="1200">
                <a:latin typeface="Arial"/>
                <a:ea typeface="Arial"/>
                <a:cs typeface="Arial"/>
                <a:sym typeface="Arial"/>
              </a:rPr>
              <a:t>Wolfe, J. (2018). A brief history of Python. </a:t>
            </a:r>
            <a:r>
              <a:rPr i="1" lang="en-US" sz="1200">
                <a:latin typeface="Arial"/>
                <a:ea typeface="Arial"/>
                <a:cs typeface="Arial"/>
                <a:sym typeface="Arial"/>
              </a:rPr>
              <a:t>Medium</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7"/>
              </a:rPr>
              <a:t>https://medium.com/@johnwolfe820/a-brief-history-of-python-ca2fa1f2e99e</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200"/>
              </a:spcAft>
              <a:buNone/>
            </a:pPr>
            <a:r>
              <a:rPr lang="en-US" sz="1200">
                <a:latin typeface="Arial"/>
                <a:ea typeface="Arial"/>
                <a:cs typeface="Arial"/>
                <a:sym typeface="Arial"/>
              </a:rPr>
              <a:t>Zola, A. (2017). Some cool things you can do with Python. </a:t>
            </a:r>
            <a:r>
              <a:rPr i="1" lang="en-US" sz="1200">
                <a:latin typeface="Arial"/>
                <a:ea typeface="Arial"/>
                <a:cs typeface="Arial"/>
                <a:sym typeface="Arial"/>
              </a:rPr>
              <a:t>Intersog</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8"/>
              </a:rPr>
              <a:t>https://intersog.com/blog/some-cool-things-you-can-do-with-python/</a:t>
            </a:r>
            <a:r>
              <a:rPr lang="en-US" sz="1200">
                <a:latin typeface="Arial"/>
                <a:ea typeface="Arial"/>
                <a:cs typeface="Arial"/>
                <a:sym typeface="Arial"/>
              </a:rPr>
              <a:t> </a:t>
            </a: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AGENDA</a:t>
            </a:r>
            <a:endParaRPr/>
          </a:p>
        </p:txBody>
      </p:sp>
      <p:sp>
        <p:nvSpPr>
          <p:cNvPr id="101" name="Google Shape;101;p1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381000" lvl="0" marL="457200" rtl="0" algn="l">
              <a:lnSpc>
                <a:spcPct val="90000"/>
              </a:lnSpc>
              <a:spcBef>
                <a:spcPts val="1400"/>
              </a:spcBef>
              <a:spcAft>
                <a:spcPts val="0"/>
              </a:spcAft>
              <a:buSzPts val="2400"/>
              <a:buChar char="❖"/>
            </a:pPr>
            <a:r>
              <a:rPr lang="en-US" sz="2400"/>
              <a:t>Brief Historical Background</a:t>
            </a:r>
            <a:endParaRPr sz="2400"/>
          </a:p>
          <a:p>
            <a:pPr indent="-381000" lvl="0" marL="457200" rtl="0" algn="l">
              <a:lnSpc>
                <a:spcPct val="90000"/>
              </a:lnSpc>
              <a:spcBef>
                <a:spcPts val="1400"/>
              </a:spcBef>
              <a:spcAft>
                <a:spcPts val="0"/>
              </a:spcAft>
              <a:buSzPts val="2400"/>
              <a:buChar char="❖"/>
            </a:pPr>
            <a:r>
              <a:rPr lang="en-US" sz="2400"/>
              <a:t>Job Perspective</a:t>
            </a:r>
            <a:endParaRPr sz="2400"/>
          </a:p>
          <a:p>
            <a:pPr indent="-381000" lvl="0" marL="457200" rtl="0" algn="l">
              <a:lnSpc>
                <a:spcPct val="90000"/>
              </a:lnSpc>
              <a:spcBef>
                <a:spcPts val="1400"/>
              </a:spcBef>
              <a:spcAft>
                <a:spcPts val="0"/>
              </a:spcAft>
              <a:buSzPts val="2400"/>
              <a:buChar char="❖"/>
            </a:pPr>
            <a:r>
              <a:rPr lang="en-US" sz="2400"/>
              <a:t>Availability / Cost</a:t>
            </a:r>
            <a:endParaRPr sz="2400"/>
          </a:p>
          <a:p>
            <a:pPr indent="-381000" lvl="0" marL="457200" rtl="0" algn="l">
              <a:lnSpc>
                <a:spcPct val="90000"/>
              </a:lnSpc>
              <a:spcBef>
                <a:spcPts val="1400"/>
              </a:spcBef>
              <a:spcAft>
                <a:spcPts val="0"/>
              </a:spcAft>
              <a:buSzPts val="2400"/>
              <a:buChar char="❖"/>
            </a:pPr>
            <a:r>
              <a:rPr lang="en-US" sz="2400"/>
              <a:t>Ease of usage/learning</a:t>
            </a:r>
            <a:endParaRPr sz="2400"/>
          </a:p>
          <a:p>
            <a:pPr indent="-381000" lvl="0" marL="457200" rtl="0" algn="l">
              <a:lnSpc>
                <a:spcPct val="90000"/>
              </a:lnSpc>
              <a:spcBef>
                <a:spcPts val="1400"/>
              </a:spcBef>
              <a:spcAft>
                <a:spcPts val="0"/>
              </a:spcAft>
              <a:buSzPts val="2400"/>
              <a:buChar char="❖"/>
            </a:pPr>
            <a:r>
              <a:rPr lang="en-US" sz="2400"/>
              <a:t>Capabilities</a:t>
            </a:r>
            <a:endParaRPr sz="2400"/>
          </a:p>
          <a:p>
            <a:pPr indent="-381000" lvl="0" marL="457200" rtl="0" algn="l">
              <a:lnSpc>
                <a:spcPct val="90000"/>
              </a:lnSpc>
              <a:spcBef>
                <a:spcPts val="1400"/>
              </a:spcBef>
              <a:spcAft>
                <a:spcPts val="0"/>
              </a:spcAft>
              <a:buSzPts val="2400"/>
              <a:buChar char="❖"/>
            </a:pPr>
            <a:r>
              <a:rPr lang="en-US" sz="2400"/>
              <a:t>Available Support</a:t>
            </a:r>
            <a:endParaRPr sz="2400"/>
          </a:p>
          <a:p>
            <a:pPr indent="-381000" lvl="0" marL="457200" rtl="0" algn="l">
              <a:lnSpc>
                <a:spcPct val="90000"/>
              </a:lnSpc>
              <a:spcBef>
                <a:spcPts val="1400"/>
              </a:spcBef>
              <a:spcAft>
                <a:spcPts val="0"/>
              </a:spcAft>
              <a:buSzPts val="2400"/>
              <a:buChar char="❖"/>
            </a:pPr>
            <a:r>
              <a:rPr lang="en-US" sz="2400"/>
              <a:t>Future Outlook</a:t>
            </a:r>
            <a:endParaRPr sz="2400"/>
          </a:p>
        </p:txBody>
      </p:sp>
      <p:pic>
        <p:nvPicPr>
          <p:cNvPr id="102" name="Google Shape;102;p14"/>
          <p:cNvPicPr preferRelativeResize="0"/>
          <p:nvPr/>
        </p:nvPicPr>
        <p:blipFill>
          <a:blip r:embed="rId3">
            <a:alphaModFix/>
          </a:blip>
          <a:stretch>
            <a:fillRect/>
          </a:stretch>
        </p:blipFill>
        <p:spPr>
          <a:xfrm>
            <a:off x="6095988" y="292025"/>
            <a:ext cx="5724525" cy="1933575"/>
          </a:xfrm>
          <a:prstGeom prst="rect">
            <a:avLst/>
          </a:prstGeom>
          <a:noFill/>
          <a:ln>
            <a:noFill/>
          </a:ln>
        </p:spPr>
      </p:pic>
      <p:pic>
        <p:nvPicPr>
          <p:cNvPr id="103" name="Google Shape;103;p14"/>
          <p:cNvPicPr preferRelativeResize="0"/>
          <p:nvPr/>
        </p:nvPicPr>
        <p:blipFill>
          <a:blip r:embed="rId4">
            <a:alphaModFix/>
          </a:blip>
          <a:stretch>
            <a:fillRect/>
          </a:stretch>
        </p:blipFill>
        <p:spPr>
          <a:xfrm>
            <a:off x="7130157" y="2699886"/>
            <a:ext cx="3656187" cy="1499600"/>
          </a:xfrm>
          <a:prstGeom prst="rect">
            <a:avLst/>
          </a:prstGeom>
          <a:noFill/>
          <a:ln>
            <a:noFill/>
          </a:ln>
        </p:spPr>
      </p:pic>
      <p:pic>
        <p:nvPicPr>
          <p:cNvPr id="104" name="Google Shape;104;p14"/>
          <p:cNvPicPr preferRelativeResize="0"/>
          <p:nvPr/>
        </p:nvPicPr>
        <p:blipFill>
          <a:blip r:embed="rId5">
            <a:alphaModFix/>
          </a:blip>
          <a:stretch>
            <a:fillRect/>
          </a:stretch>
        </p:blipFill>
        <p:spPr>
          <a:xfrm>
            <a:off x="7153250" y="4814513"/>
            <a:ext cx="3609975" cy="1266825"/>
          </a:xfrm>
          <a:prstGeom prst="rect">
            <a:avLst/>
          </a:prstGeom>
          <a:noFill/>
          <a:ln>
            <a:noFill/>
          </a:ln>
        </p:spPr>
      </p:pic>
      <p:sp>
        <p:nvSpPr>
          <p:cNvPr id="105" name="Google Shape;105;p14"/>
          <p:cNvSpPr txBox="1"/>
          <p:nvPr/>
        </p:nvSpPr>
        <p:spPr>
          <a:xfrm>
            <a:off x="7153250" y="1753025"/>
            <a:ext cx="4179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Source: </a:t>
            </a:r>
            <a:r>
              <a:rPr lang="en-US" sz="1100"/>
              <a:t>https://www.python.org/community/logos/</a:t>
            </a:r>
            <a:endParaRPr/>
          </a:p>
        </p:txBody>
      </p:sp>
      <p:sp>
        <p:nvSpPr>
          <p:cNvPr id="106" name="Google Shape;106;p14"/>
          <p:cNvSpPr txBox="1"/>
          <p:nvPr/>
        </p:nvSpPr>
        <p:spPr>
          <a:xfrm>
            <a:off x="7153250" y="4275675"/>
            <a:ext cx="4179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Source: </a:t>
            </a:r>
            <a:r>
              <a:rPr lang="en-US" sz="1100"/>
              <a:t>https://www.python.org/community/logos/</a:t>
            </a:r>
            <a:endParaRPr/>
          </a:p>
        </p:txBody>
      </p:sp>
      <p:sp>
        <p:nvSpPr>
          <p:cNvPr id="107" name="Google Shape;107;p14"/>
          <p:cNvSpPr txBox="1"/>
          <p:nvPr/>
        </p:nvSpPr>
        <p:spPr>
          <a:xfrm>
            <a:off x="7153250" y="6166000"/>
            <a:ext cx="4179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Source: </a:t>
            </a:r>
            <a:r>
              <a:rPr lang="en-US" sz="1100"/>
              <a:t>https://www.python.org/community/logos/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Brief History on Python, R, &amp; SAS</a:t>
            </a:r>
            <a:endParaRPr/>
          </a:p>
        </p:txBody>
      </p:sp>
      <p:sp>
        <p:nvSpPr>
          <p:cNvPr id="113" name="Google Shape;113;p15"/>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14" name="Google Shape;114;p15"/>
          <p:cNvSpPr txBox="1"/>
          <p:nvPr>
            <p:ph idx="2" type="body"/>
          </p:nvPr>
        </p:nvSpPr>
        <p:spPr>
          <a:xfrm>
            <a:off x="1024125" y="2967780"/>
            <a:ext cx="3516600" cy="3341700"/>
          </a:xfrm>
          <a:prstGeom prst="rect">
            <a:avLst/>
          </a:prstGeom>
        </p:spPr>
        <p:txBody>
          <a:bodyPr anchorCtr="0" anchor="t" bIns="45700" lIns="45700" spcFirstLastPara="1" rIns="45700" wrap="square" tIns="45700">
            <a:noAutofit/>
          </a:bodyPr>
          <a:lstStyle/>
          <a:p>
            <a:pPr indent="-355600" lvl="0" marL="457200" rtl="0" algn="l">
              <a:spcBef>
                <a:spcPts val="1200"/>
              </a:spcBef>
              <a:spcAft>
                <a:spcPts val="0"/>
              </a:spcAft>
              <a:buSzPts val="2000"/>
              <a:buChar char="❖"/>
            </a:pPr>
            <a:r>
              <a:rPr lang="en-US" sz="2000"/>
              <a:t>First released in 1991, Python 0.9.0 was inspired by ABC programming (Wolfe, 2019)</a:t>
            </a:r>
            <a:endParaRPr sz="2000"/>
          </a:p>
          <a:p>
            <a:pPr indent="-355600" lvl="0" marL="457200" rtl="0" algn="l">
              <a:spcBef>
                <a:spcPts val="0"/>
              </a:spcBef>
              <a:spcAft>
                <a:spcPts val="0"/>
              </a:spcAft>
              <a:buSzPts val="2000"/>
              <a:buChar char="❖"/>
            </a:pPr>
            <a:r>
              <a:rPr lang="en-US" sz="2000"/>
              <a:t>Version 3.0 released in 2008 </a:t>
            </a:r>
            <a:endParaRPr sz="2000"/>
          </a:p>
          <a:p>
            <a:pPr indent="-342900" lvl="1" marL="914400" rtl="0" algn="l">
              <a:spcBef>
                <a:spcPts val="0"/>
              </a:spcBef>
              <a:spcAft>
                <a:spcPts val="0"/>
              </a:spcAft>
              <a:buSzPts val="1800"/>
              <a:buChar char="➢"/>
            </a:pPr>
            <a:r>
              <a:rPr lang="en-US"/>
              <a:t>Current Version is 3.8 </a:t>
            </a:r>
            <a:endParaRPr/>
          </a:p>
          <a:p>
            <a:pPr indent="-355600" lvl="0" marL="457200" rtl="0" algn="l">
              <a:spcBef>
                <a:spcPts val="0"/>
              </a:spcBef>
              <a:spcAft>
                <a:spcPts val="0"/>
              </a:spcAft>
              <a:buSzPts val="2000"/>
              <a:buChar char="❖"/>
            </a:pPr>
            <a:r>
              <a:rPr lang="en-US" sz="2000"/>
              <a:t>Python has been an inspiration for many other coding languages such as Ruby, Cobra, Boo, CoffeeScript ECMAScript, Groovy, Swift Go, OCaml, Julia etc.</a:t>
            </a:r>
            <a:endParaRPr sz="2000"/>
          </a:p>
        </p:txBody>
      </p:sp>
      <p:sp>
        <p:nvSpPr>
          <p:cNvPr id="115" name="Google Shape;115;p15"/>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16" name="Google Shape;116;p15"/>
          <p:cNvSpPr txBox="1"/>
          <p:nvPr>
            <p:ph idx="4" type="body"/>
          </p:nvPr>
        </p:nvSpPr>
        <p:spPr>
          <a:xfrm>
            <a:off x="4697135"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Relying on R language developed in the 1990’s, RStudio IDE 0.92.23 was first released in 2011.</a:t>
            </a:r>
            <a:endParaRPr/>
          </a:p>
          <a:p>
            <a:pPr indent="-342900" lvl="1" marL="914400" rtl="0" algn="l">
              <a:spcBef>
                <a:spcPts val="0"/>
              </a:spcBef>
              <a:spcAft>
                <a:spcPts val="0"/>
              </a:spcAft>
              <a:buSzPts val="1800"/>
              <a:buChar char="➢"/>
            </a:pPr>
            <a:r>
              <a:rPr lang="en-US"/>
              <a:t>Current Version 1.2.5019-6 released in 2019</a:t>
            </a:r>
            <a:endParaRPr/>
          </a:p>
          <a:p>
            <a:pPr indent="-342900" lvl="0" marL="457200" rtl="0" algn="l">
              <a:spcBef>
                <a:spcPts val="0"/>
              </a:spcBef>
              <a:spcAft>
                <a:spcPts val="0"/>
              </a:spcAft>
              <a:buSzPts val="1800"/>
              <a:buChar char="❖"/>
            </a:pPr>
            <a:r>
              <a:rPr lang="en-US"/>
              <a:t>Recent changes to R studio include new language integrations with </a:t>
            </a:r>
            <a:r>
              <a:rPr lang="en-US"/>
              <a:t>SQL, Python, D3, and more (RStudio Support, 2019). </a:t>
            </a:r>
            <a:endParaRPr/>
          </a:p>
        </p:txBody>
      </p:sp>
      <p:sp>
        <p:nvSpPr>
          <p:cNvPr id="117" name="Google Shape;117;p15"/>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18" name="Google Shape;118;p15"/>
          <p:cNvSpPr txBox="1"/>
          <p:nvPr>
            <p:ph idx="2" type="body"/>
          </p:nvPr>
        </p:nvSpPr>
        <p:spPr>
          <a:xfrm>
            <a:off x="8370168" y="2967780"/>
            <a:ext cx="3516600" cy="3341700"/>
          </a:xfrm>
          <a:prstGeom prst="rect">
            <a:avLst/>
          </a:prstGeom>
        </p:spPr>
        <p:txBody>
          <a:bodyPr anchorCtr="0" anchor="t" bIns="45700" lIns="45700" spcFirstLastPara="1" rIns="45700" wrap="square" tIns="45700">
            <a:noAutofit/>
          </a:bodyPr>
          <a:lstStyle/>
          <a:p>
            <a:pPr indent="-355600" lvl="0" marL="457200" rtl="0" algn="l">
              <a:spcBef>
                <a:spcPts val="1200"/>
              </a:spcBef>
              <a:spcAft>
                <a:spcPts val="0"/>
              </a:spcAft>
              <a:buSzPts val="2000"/>
              <a:buChar char="❖"/>
            </a:pPr>
            <a:r>
              <a:rPr lang="en-US" sz="2000"/>
              <a:t>SAS was first released in the 1970’s. </a:t>
            </a:r>
            <a:endParaRPr sz="2000"/>
          </a:p>
          <a:p>
            <a:pPr indent="-355600" lvl="0" marL="457200" rtl="0" algn="l">
              <a:spcBef>
                <a:spcPts val="0"/>
              </a:spcBef>
              <a:spcAft>
                <a:spcPts val="0"/>
              </a:spcAft>
              <a:buSzPts val="2000"/>
              <a:buChar char="❖"/>
            </a:pPr>
            <a:r>
              <a:rPr lang="en-US" sz="2000"/>
              <a:t>SAS Studio, 9.4, was first released in 2013.	</a:t>
            </a:r>
            <a:endParaRPr sz="2000"/>
          </a:p>
          <a:p>
            <a:pPr indent="-342900" lvl="1" marL="914400" rtl="0" algn="l">
              <a:spcBef>
                <a:spcPts val="0"/>
              </a:spcBef>
              <a:spcAft>
                <a:spcPts val="0"/>
              </a:spcAft>
              <a:buSzPts val="1800"/>
              <a:buChar char="➢"/>
            </a:pPr>
            <a:r>
              <a:rPr lang="en-US"/>
              <a:t>Current version is </a:t>
            </a:r>
            <a:r>
              <a:rPr lang="en-US"/>
              <a:t>SAS 9.4M6 released Nov. 2018</a:t>
            </a:r>
            <a:endParaRPr/>
          </a:p>
          <a:p>
            <a:pPr indent="-355600" lvl="0" marL="457200" rtl="0" algn="l">
              <a:spcBef>
                <a:spcPts val="0"/>
              </a:spcBef>
              <a:spcAft>
                <a:spcPts val="0"/>
              </a:spcAft>
              <a:buSzPts val="2000"/>
              <a:buChar char="❖"/>
            </a:pPr>
            <a:r>
              <a:rPr lang="en-US" sz="2000"/>
              <a:t>The SAS Web Server is now based on Apache Open Source HTTP server, and supports Federal Information Processing Standards (FIPS) compliance (SAS, n.d.).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Possibilities</a:t>
            </a:r>
            <a:r>
              <a:rPr lang="en-US"/>
              <a:t> with</a:t>
            </a:r>
            <a:r>
              <a:rPr lang="en-US"/>
              <a:t> Python, R, &amp; SAS</a:t>
            </a:r>
            <a:endParaRPr/>
          </a:p>
        </p:txBody>
      </p:sp>
      <p:sp>
        <p:nvSpPr>
          <p:cNvPr id="124" name="Google Shape;124;p16"/>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25" name="Google Shape;125;p16"/>
          <p:cNvSpPr txBox="1"/>
          <p:nvPr>
            <p:ph idx="2" type="body"/>
          </p:nvPr>
        </p:nvSpPr>
        <p:spPr>
          <a:xfrm>
            <a:off x="1024125" y="2967780"/>
            <a:ext cx="3516600" cy="3341700"/>
          </a:xfrm>
          <a:prstGeom prst="rect">
            <a:avLst/>
          </a:prstGeom>
        </p:spPr>
        <p:txBody>
          <a:bodyPr anchorCtr="0" anchor="t" bIns="45700" lIns="91425" spcFirstLastPara="1" rIns="91425" wrap="square" tIns="91425">
            <a:noAutofit/>
          </a:bodyPr>
          <a:lstStyle/>
          <a:p>
            <a:pPr indent="-342900" lvl="0" marL="457200" rtl="0" algn="l">
              <a:lnSpc>
                <a:spcPct val="150000"/>
              </a:lnSpc>
              <a:spcBef>
                <a:spcPts val="1200"/>
              </a:spcBef>
              <a:spcAft>
                <a:spcPts val="0"/>
              </a:spcAft>
              <a:buSzPts val="1800"/>
              <a:buChar char="❖"/>
            </a:pPr>
            <a:r>
              <a:rPr lang="en-US"/>
              <a:t>Web Development</a:t>
            </a:r>
            <a:endParaRPr/>
          </a:p>
          <a:p>
            <a:pPr indent="-342900" lvl="0" marL="457200" rtl="0" algn="l">
              <a:lnSpc>
                <a:spcPct val="150000"/>
              </a:lnSpc>
              <a:spcBef>
                <a:spcPts val="0"/>
              </a:spcBef>
              <a:spcAft>
                <a:spcPts val="0"/>
              </a:spcAft>
              <a:buSzPts val="1800"/>
              <a:buChar char="❖"/>
            </a:pPr>
            <a:r>
              <a:rPr lang="en-US"/>
              <a:t>Scientific &amp; Numeric Computing</a:t>
            </a:r>
            <a:endParaRPr/>
          </a:p>
          <a:p>
            <a:pPr indent="-342900" lvl="0" marL="457200" rtl="0" algn="l">
              <a:lnSpc>
                <a:spcPct val="150000"/>
              </a:lnSpc>
              <a:spcBef>
                <a:spcPts val="0"/>
              </a:spcBef>
              <a:spcAft>
                <a:spcPts val="0"/>
              </a:spcAft>
              <a:buSzPts val="1800"/>
              <a:buChar char="❖"/>
            </a:pPr>
            <a:r>
              <a:rPr lang="en-US"/>
              <a:t>Machine Learning</a:t>
            </a:r>
            <a:endParaRPr/>
          </a:p>
          <a:p>
            <a:pPr indent="-342900" lvl="0" marL="457200" rtl="0" algn="l">
              <a:lnSpc>
                <a:spcPct val="150000"/>
              </a:lnSpc>
              <a:spcBef>
                <a:spcPts val="0"/>
              </a:spcBef>
              <a:spcAft>
                <a:spcPts val="0"/>
              </a:spcAft>
              <a:buSzPts val="1800"/>
              <a:buChar char="❖"/>
            </a:pPr>
            <a:r>
              <a:rPr lang="en-US"/>
              <a:t>Browser Automation</a:t>
            </a:r>
            <a:endParaRPr/>
          </a:p>
          <a:p>
            <a:pPr indent="0" lvl="0" marL="0" rtl="0" algn="l">
              <a:lnSpc>
                <a:spcPct val="150000"/>
              </a:lnSpc>
              <a:spcBef>
                <a:spcPts val="1200"/>
              </a:spcBef>
              <a:spcAft>
                <a:spcPts val="200"/>
              </a:spcAft>
              <a:buNone/>
            </a:pPr>
            <a:r>
              <a:t/>
            </a:r>
            <a:endParaRPr/>
          </a:p>
        </p:txBody>
      </p:sp>
      <p:sp>
        <p:nvSpPr>
          <p:cNvPr id="126" name="Google Shape;126;p16"/>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27" name="Google Shape;127;p16"/>
          <p:cNvSpPr txBox="1"/>
          <p:nvPr>
            <p:ph idx="4" type="body"/>
          </p:nvPr>
        </p:nvSpPr>
        <p:spPr>
          <a:xfrm>
            <a:off x="4697135" y="2967780"/>
            <a:ext cx="3516600" cy="3341700"/>
          </a:xfrm>
          <a:prstGeom prst="rect">
            <a:avLst/>
          </a:prstGeom>
        </p:spPr>
        <p:txBody>
          <a:bodyPr anchorCtr="0" anchor="t" bIns="45700" lIns="91425" spcFirstLastPara="1" rIns="91425" wrap="square" tIns="91425">
            <a:noAutofit/>
          </a:bodyPr>
          <a:lstStyle/>
          <a:p>
            <a:pPr indent="-342900" lvl="0" marL="457200" rtl="0" algn="l">
              <a:lnSpc>
                <a:spcPct val="150000"/>
              </a:lnSpc>
              <a:spcBef>
                <a:spcPts val="1200"/>
              </a:spcBef>
              <a:spcAft>
                <a:spcPts val="0"/>
              </a:spcAft>
              <a:buSzPts val="1800"/>
              <a:buChar char="❖"/>
            </a:pPr>
            <a:r>
              <a:rPr lang="en-US"/>
              <a:t>S</a:t>
            </a:r>
            <a:r>
              <a:rPr lang="en-US"/>
              <a:t>tatistical analysis</a:t>
            </a:r>
            <a:endParaRPr/>
          </a:p>
          <a:p>
            <a:pPr indent="-342900" lvl="0" marL="457200" rtl="0" algn="l">
              <a:lnSpc>
                <a:spcPct val="150000"/>
              </a:lnSpc>
              <a:spcBef>
                <a:spcPts val="0"/>
              </a:spcBef>
              <a:spcAft>
                <a:spcPts val="0"/>
              </a:spcAft>
              <a:buSzPts val="1800"/>
              <a:buChar char="❖"/>
            </a:pPr>
            <a:r>
              <a:rPr lang="en-US"/>
              <a:t>Interactive Web</a:t>
            </a:r>
            <a:br>
              <a:rPr lang="en-US"/>
            </a:br>
            <a:r>
              <a:rPr lang="en-US"/>
              <a:t>Applications</a:t>
            </a:r>
            <a:endParaRPr/>
          </a:p>
          <a:p>
            <a:pPr indent="-342900" lvl="0" marL="457200" rtl="0" algn="l">
              <a:lnSpc>
                <a:spcPct val="150000"/>
              </a:lnSpc>
              <a:spcBef>
                <a:spcPts val="0"/>
              </a:spcBef>
              <a:spcAft>
                <a:spcPts val="0"/>
              </a:spcAft>
              <a:buSzPts val="1800"/>
              <a:buChar char="❖"/>
            </a:pPr>
            <a:r>
              <a:rPr lang="en-US"/>
              <a:t>Database Connection</a:t>
            </a:r>
            <a:endParaRPr/>
          </a:p>
          <a:p>
            <a:pPr indent="-342900" lvl="0" marL="457200" rtl="0" algn="l">
              <a:lnSpc>
                <a:spcPct val="150000"/>
              </a:lnSpc>
              <a:spcBef>
                <a:spcPts val="0"/>
              </a:spcBef>
              <a:spcAft>
                <a:spcPts val="0"/>
              </a:spcAft>
              <a:buSzPts val="1800"/>
              <a:buChar char="❖"/>
            </a:pPr>
            <a:r>
              <a:rPr lang="en-US"/>
              <a:t>Machine Learning</a:t>
            </a:r>
            <a:endParaRPr/>
          </a:p>
        </p:txBody>
      </p:sp>
      <p:sp>
        <p:nvSpPr>
          <p:cNvPr id="128" name="Google Shape;128;p16"/>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29" name="Google Shape;129;p16"/>
          <p:cNvSpPr txBox="1"/>
          <p:nvPr>
            <p:ph idx="2" type="body"/>
          </p:nvPr>
        </p:nvSpPr>
        <p:spPr>
          <a:xfrm>
            <a:off x="8370168" y="2967780"/>
            <a:ext cx="3516600" cy="3341700"/>
          </a:xfrm>
          <a:prstGeom prst="rect">
            <a:avLst/>
          </a:prstGeom>
        </p:spPr>
        <p:txBody>
          <a:bodyPr anchorCtr="0" anchor="t" bIns="45700" lIns="91425" spcFirstLastPara="1" rIns="91425" wrap="square" tIns="91425">
            <a:noAutofit/>
          </a:bodyPr>
          <a:lstStyle/>
          <a:p>
            <a:pPr indent="-342900" lvl="0" marL="457200" rtl="0" algn="l">
              <a:lnSpc>
                <a:spcPct val="150000"/>
              </a:lnSpc>
              <a:spcBef>
                <a:spcPts val="1200"/>
              </a:spcBef>
              <a:spcAft>
                <a:spcPts val="0"/>
              </a:spcAft>
              <a:buSzPts val="1800"/>
              <a:buChar char="❖"/>
            </a:pPr>
            <a:r>
              <a:rPr lang="en-US"/>
              <a:t>Ad</a:t>
            </a:r>
            <a:r>
              <a:rPr lang="en-US"/>
              <a:t>vanced Analytics</a:t>
            </a:r>
            <a:endParaRPr/>
          </a:p>
          <a:p>
            <a:pPr indent="-342900" lvl="0" marL="457200" rtl="0" algn="l">
              <a:lnSpc>
                <a:spcPct val="150000"/>
              </a:lnSpc>
              <a:spcBef>
                <a:spcPts val="0"/>
              </a:spcBef>
              <a:spcAft>
                <a:spcPts val="0"/>
              </a:spcAft>
              <a:buSzPts val="1800"/>
              <a:buChar char="❖"/>
            </a:pPr>
            <a:r>
              <a:rPr lang="en-US"/>
              <a:t>Business Intelligence</a:t>
            </a:r>
            <a:endParaRPr/>
          </a:p>
          <a:p>
            <a:pPr indent="-342900" lvl="0" marL="457200" rtl="0" algn="l">
              <a:lnSpc>
                <a:spcPct val="150000"/>
              </a:lnSpc>
              <a:spcBef>
                <a:spcPts val="0"/>
              </a:spcBef>
              <a:spcAft>
                <a:spcPts val="0"/>
              </a:spcAft>
              <a:buSzPts val="1800"/>
              <a:buChar char="❖"/>
            </a:pPr>
            <a:r>
              <a:rPr lang="en-US"/>
              <a:t>Data Management</a:t>
            </a:r>
            <a:endParaRPr/>
          </a:p>
          <a:p>
            <a:pPr indent="-342900" lvl="0" marL="457200" rtl="0" algn="l">
              <a:lnSpc>
                <a:spcPct val="150000"/>
              </a:lnSpc>
              <a:spcBef>
                <a:spcPts val="0"/>
              </a:spcBef>
              <a:spcAft>
                <a:spcPts val="0"/>
              </a:spcAft>
              <a:buSzPts val="1800"/>
              <a:buChar char="❖"/>
            </a:pPr>
            <a:r>
              <a:rPr lang="en-US"/>
              <a:t>Predictive Analytics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Cost of</a:t>
            </a:r>
            <a:r>
              <a:rPr lang="en-US"/>
              <a:t> Python, R, &amp; SAS</a:t>
            </a:r>
            <a:endParaRPr/>
          </a:p>
        </p:txBody>
      </p:sp>
      <p:sp>
        <p:nvSpPr>
          <p:cNvPr id="135" name="Google Shape;135;p17"/>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36" name="Google Shape;136;p17"/>
          <p:cNvSpPr txBox="1"/>
          <p:nvPr>
            <p:ph idx="2" type="body"/>
          </p:nvPr>
        </p:nvSpPr>
        <p:spPr>
          <a:xfrm>
            <a:off x="1024125" y="2967780"/>
            <a:ext cx="3516600" cy="3341700"/>
          </a:xfrm>
          <a:prstGeom prst="rect">
            <a:avLst/>
          </a:prstGeom>
        </p:spPr>
        <p:txBody>
          <a:bodyPr anchorCtr="0" anchor="t" bIns="45700" lIns="45700" spcFirstLastPara="1" rIns="45700" wrap="square" tIns="45700">
            <a:noAutofit/>
          </a:bodyPr>
          <a:lstStyle/>
          <a:p>
            <a:pPr indent="-355600" lvl="0" marL="457200" rtl="0" algn="l">
              <a:spcBef>
                <a:spcPts val="1200"/>
              </a:spcBef>
              <a:spcAft>
                <a:spcPts val="0"/>
              </a:spcAft>
              <a:buSzPts val="2000"/>
              <a:buChar char="❖"/>
            </a:pPr>
            <a:r>
              <a:rPr lang="en-US" sz="2000"/>
              <a:t>Python is developed under an OSI-approved open source license, making it freely usable and distributable, even for commercial use.</a:t>
            </a:r>
            <a:endParaRPr sz="2000"/>
          </a:p>
          <a:p>
            <a:pPr indent="-355600" lvl="0" marL="457200" rtl="0" algn="l">
              <a:spcBef>
                <a:spcPts val="0"/>
              </a:spcBef>
              <a:spcAft>
                <a:spcPts val="0"/>
              </a:spcAft>
              <a:buSzPts val="2000"/>
              <a:buChar char="❖"/>
            </a:pPr>
            <a:r>
              <a:rPr lang="en-US" sz="2000"/>
              <a:t>Many Python Integrated development environment (IDE’s) are also free, open-source, so minimal investments need to be made up front.</a:t>
            </a:r>
            <a:endParaRPr sz="2000"/>
          </a:p>
        </p:txBody>
      </p:sp>
      <p:sp>
        <p:nvSpPr>
          <p:cNvPr id="137" name="Google Shape;137;p17"/>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38" name="Google Shape;138;p17"/>
          <p:cNvSpPr txBox="1"/>
          <p:nvPr>
            <p:ph idx="4" type="body"/>
          </p:nvPr>
        </p:nvSpPr>
        <p:spPr>
          <a:xfrm>
            <a:off x="4697135" y="2967780"/>
            <a:ext cx="3516600" cy="3341700"/>
          </a:xfrm>
          <a:prstGeom prst="rect">
            <a:avLst/>
          </a:prstGeom>
        </p:spPr>
        <p:txBody>
          <a:bodyPr anchorCtr="0" anchor="t" bIns="45700" lIns="45700" spcFirstLastPara="1" rIns="45700" wrap="square" tIns="45700">
            <a:noAutofit/>
          </a:bodyPr>
          <a:lstStyle/>
          <a:p>
            <a:pPr indent="-355600" lvl="0" marL="457200" rtl="0" algn="l">
              <a:spcBef>
                <a:spcPts val="1200"/>
              </a:spcBef>
              <a:spcAft>
                <a:spcPts val="0"/>
              </a:spcAft>
              <a:buSzPts val="2000"/>
              <a:buChar char="❖"/>
            </a:pPr>
            <a:r>
              <a:rPr lang="en-US" sz="2000"/>
              <a:t>Available in open source, and paid commercial editions for organizations not able to use AGPL software. </a:t>
            </a:r>
            <a:endParaRPr sz="2000"/>
          </a:p>
          <a:p>
            <a:pPr indent="-355600" lvl="0" marL="457200" rtl="0" algn="l">
              <a:spcBef>
                <a:spcPts val="0"/>
              </a:spcBef>
              <a:spcAft>
                <a:spcPts val="0"/>
              </a:spcAft>
              <a:buSzPts val="2000"/>
              <a:buChar char="❖"/>
            </a:pPr>
            <a:r>
              <a:rPr lang="en-US" sz="2000"/>
              <a:t>Paid options r</a:t>
            </a:r>
            <a:r>
              <a:rPr lang="en-US" sz="2000"/>
              <a:t>anges by number of users, and server requirements.</a:t>
            </a:r>
            <a:endParaRPr sz="2000"/>
          </a:p>
          <a:p>
            <a:pPr indent="-330200" lvl="1" marL="914400" rtl="0" algn="l">
              <a:spcBef>
                <a:spcPts val="0"/>
              </a:spcBef>
              <a:spcAft>
                <a:spcPts val="0"/>
              </a:spcAft>
              <a:buSzPts val="1600"/>
              <a:buChar char="➢"/>
            </a:pPr>
            <a:r>
              <a:rPr b="1" lang="en-US" sz="1600"/>
              <a:t>Commercial Desktop License:</a:t>
            </a:r>
            <a:br>
              <a:rPr lang="en-US" sz="1600"/>
            </a:br>
            <a:r>
              <a:rPr lang="en-US" sz="1600"/>
              <a:t>1 User/Year: $995.00</a:t>
            </a:r>
            <a:endParaRPr sz="1600"/>
          </a:p>
          <a:p>
            <a:pPr indent="-330200" lvl="1" marL="914400" rtl="0" algn="l">
              <a:spcBef>
                <a:spcPts val="0"/>
              </a:spcBef>
              <a:spcAft>
                <a:spcPts val="0"/>
              </a:spcAft>
              <a:buSzPts val="1600"/>
              <a:buChar char="➢"/>
            </a:pPr>
            <a:r>
              <a:rPr b="1" lang="en-US" sz="1600"/>
              <a:t>Server Pro Standard: </a:t>
            </a:r>
            <a:br>
              <a:rPr b="1" lang="en-US" sz="1600"/>
            </a:br>
            <a:r>
              <a:rPr lang="en-US" sz="1600"/>
              <a:t>5 Users/Year: $4,975</a:t>
            </a:r>
            <a:endParaRPr sz="1600"/>
          </a:p>
          <a:p>
            <a:pPr indent="-330200" lvl="1" marL="914400" rtl="0" algn="l">
              <a:spcBef>
                <a:spcPts val="0"/>
              </a:spcBef>
              <a:spcAft>
                <a:spcPts val="0"/>
              </a:spcAft>
              <a:buSzPts val="1600"/>
              <a:buChar char="➢"/>
            </a:pPr>
            <a:r>
              <a:rPr b="1" lang="en-US" sz="1600"/>
              <a:t>Server Pro Enterprise: </a:t>
            </a:r>
            <a:br>
              <a:rPr b="1" lang="en-US" sz="1600"/>
            </a:br>
            <a:r>
              <a:rPr lang="en-US" sz="1600"/>
              <a:t>10 Users/Year: $11,950</a:t>
            </a:r>
            <a:endParaRPr sz="1600"/>
          </a:p>
        </p:txBody>
      </p:sp>
      <p:sp>
        <p:nvSpPr>
          <p:cNvPr id="139" name="Google Shape;139;p17"/>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40" name="Google Shape;140;p17"/>
          <p:cNvSpPr txBox="1"/>
          <p:nvPr>
            <p:ph idx="2" type="body"/>
          </p:nvPr>
        </p:nvSpPr>
        <p:spPr>
          <a:xfrm>
            <a:off x="8370168" y="2967780"/>
            <a:ext cx="3516600" cy="33417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b="1" lang="en-US" sz="1800"/>
              <a:t>SAS/ACCESS Software:</a:t>
            </a:r>
            <a:br>
              <a:rPr lang="en-US" sz="1800"/>
            </a:br>
            <a:r>
              <a:rPr lang="en-US" sz="1800"/>
              <a:t>Metadata integration</a:t>
            </a:r>
            <a:br>
              <a:rPr lang="en-US" sz="1800"/>
            </a:br>
            <a:r>
              <a:rPr lang="en-US" sz="1800"/>
              <a:t>$3,390.00</a:t>
            </a:r>
            <a:br>
              <a:rPr lang="en-US" sz="1800"/>
            </a:br>
            <a:endParaRPr sz="1800"/>
          </a:p>
          <a:p>
            <a:pPr indent="0" lvl="0" marL="0" rtl="0" algn="l">
              <a:spcBef>
                <a:spcPts val="1200"/>
              </a:spcBef>
              <a:spcAft>
                <a:spcPts val="0"/>
              </a:spcAft>
              <a:buNone/>
            </a:pPr>
            <a:r>
              <a:rPr b="1" lang="en-US" sz="1800"/>
              <a:t>SAS Visual Data Discover:  </a:t>
            </a:r>
            <a:r>
              <a:rPr lang="en-US" sz="1800"/>
              <a:t>Statistical Analysis</a:t>
            </a:r>
            <a:br>
              <a:rPr lang="en-US" sz="1800"/>
            </a:br>
            <a:r>
              <a:rPr lang="en-US" sz="1800"/>
              <a:t>$11,760.00</a:t>
            </a:r>
            <a:br>
              <a:rPr lang="en-US" sz="1800"/>
            </a:br>
            <a:endParaRPr sz="1800"/>
          </a:p>
          <a:p>
            <a:pPr indent="0" lvl="0" marL="0" rtl="0" algn="l">
              <a:spcBef>
                <a:spcPts val="1200"/>
              </a:spcBef>
              <a:spcAft>
                <a:spcPts val="200"/>
              </a:spcAft>
              <a:buNone/>
            </a:pPr>
            <a:r>
              <a:rPr b="1" lang="en-US" sz="1800"/>
              <a:t>SAS Analytics Pro: </a:t>
            </a:r>
            <a:r>
              <a:rPr lang="en-US" sz="1800"/>
              <a:t> Data visualization, presentation &amp; delivery</a:t>
            </a:r>
            <a:br>
              <a:rPr lang="en-US" sz="1800"/>
            </a:br>
            <a:r>
              <a:rPr lang="en-US" sz="1800"/>
              <a:t>$10,010.00</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Ease of Use for</a:t>
            </a:r>
            <a:r>
              <a:rPr lang="en-US"/>
              <a:t> Python, R, &amp; SAS</a:t>
            </a:r>
            <a:endParaRPr/>
          </a:p>
        </p:txBody>
      </p:sp>
      <p:sp>
        <p:nvSpPr>
          <p:cNvPr id="146" name="Google Shape;146;p18"/>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47" name="Google Shape;147;p18"/>
          <p:cNvSpPr txBox="1"/>
          <p:nvPr>
            <p:ph idx="2" type="body"/>
          </p:nvPr>
        </p:nvSpPr>
        <p:spPr>
          <a:xfrm>
            <a:off x="1024125"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Python is among the top 5 coding languages to use, because it’s logical (Pramanick, n.d.)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US"/>
              <a:t>Flexible, simple, easy to learn, and offers an </a:t>
            </a:r>
            <a:r>
              <a:rPr lang="en-US"/>
              <a:t>intuitive</a:t>
            </a:r>
            <a:r>
              <a:rPr lang="en-US"/>
              <a:t> syntax (Savaram, n.d.). </a:t>
            </a:r>
            <a:endParaRPr/>
          </a:p>
        </p:txBody>
      </p:sp>
      <p:sp>
        <p:nvSpPr>
          <p:cNvPr id="148" name="Google Shape;148;p18"/>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49" name="Google Shape;149;p18"/>
          <p:cNvSpPr txBox="1"/>
          <p:nvPr>
            <p:ph idx="4" type="body"/>
          </p:nvPr>
        </p:nvSpPr>
        <p:spPr>
          <a:xfrm>
            <a:off x="4697135"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R is more difficult to learn, and requires proficiency, and basic programming orientation. </a:t>
            </a:r>
            <a:r>
              <a:rPr lang="en-US"/>
              <a:t>(Savaram, n.d).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US"/>
              <a:t>R outshines for graphical capabilities with packages like: Lattice, ggplot, RGIS, etc.</a:t>
            </a:r>
            <a:endParaRPr/>
          </a:p>
        </p:txBody>
      </p:sp>
      <p:sp>
        <p:nvSpPr>
          <p:cNvPr id="150" name="Google Shape;150;p18"/>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51" name="Google Shape;151;p18"/>
          <p:cNvSpPr txBox="1"/>
          <p:nvPr>
            <p:ph idx="2" type="body"/>
          </p:nvPr>
        </p:nvSpPr>
        <p:spPr>
          <a:xfrm>
            <a:off x="8370168"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SAS is also simple to learn, and can be picked-up by less experienced programmers.</a:t>
            </a:r>
            <a:endParaRPr/>
          </a:p>
          <a:p>
            <a:pPr indent="0" lvl="0" marL="0" rtl="0" algn="l">
              <a:spcBef>
                <a:spcPts val="1200"/>
              </a:spcBef>
              <a:spcAft>
                <a:spcPts val="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Capabilities &amp; Available Support For</a:t>
            </a:r>
            <a:endParaRPr/>
          </a:p>
          <a:p>
            <a:pPr indent="0" lvl="0" marL="0" rtl="0" algn="l">
              <a:spcBef>
                <a:spcPts val="0"/>
              </a:spcBef>
              <a:spcAft>
                <a:spcPts val="0"/>
              </a:spcAft>
              <a:buNone/>
            </a:pPr>
            <a:r>
              <a:rPr lang="en-US"/>
              <a:t> Python, R, &amp; SAS</a:t>
            </a:r>
            <a:endParaRPr/>
          </a:p>
        </p:txBody>
      </p:sp>
      <p:sp>
        <p:nvSpPr>
          <p:cNvPr id="157" name="Google Shape;157;p19"/>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58" name="Google Shape;158;p19"/>
          <p:cNvSpPr txBox="1"/>
          <p:nvPr>
            <p:ph idx="2" type="body"/>
          </p:nvPr>
        </p:nvSpPr>
        <p:spPr>
          <a:xfrm>
            <a:off x="1024125" y="2967780"/>
            <a:ext cx="3516600" cy="3341700"/>
          </a:xfrm>
          <a:prstGeom prst="rect">
            <a:avLst/>
          </a:prstGeom>
        </p:spPr>
        <p:txBody>
          <a:bodyPr anchorCtr="0" anchor="t" bIns="45700" lIns="45700" spcFirstLastPara="1" rIns="45700" wrap="square" tIns="45700">
            <a:noAutofit/>
          </a:bodyPr>
          <a:lstStyle/>
          <a:p>
            <a:pPr indent="-311150" lvl="0" marL="457200" rtl="0" algn="l">
              <a:spcBef>
                <a:spcPts val="1200"/>
              </a:spcBef>
              <a:spcAft>
                <a:spcPts val="0"/>
              </a:spcAft>
              <a:buSzPts val="1300"/>
              <a:buChar char="❖"/>
            </a:pPr>
            <a:r>
              <a:rPr lang="en-US" sz="1700"/>
              <a:t>Python is an all-around tool for data, visualizations, statists, and more through open-source tools</a:t>
            </a:r>
            <a:br>
              <a:rPr lang="en-US" sz="1700"/>
            </a:br>
            <a:endParaRPr sz="1700"/>
          </a:p>
          <a:p>
            <a:pPr indent="-311150" lvl="0" marL="457200" rtl="0" algn="l">
              <a:spcBef>
                <a:spcPts val="0"/>
              </a:spcBef>
              <a:spcAft>
                <a:spcPts val="0"/>
              </a:spcAft>
              <a:buSzPts val="1300"/>
              <a:buChar char="❖"/>
            </a:pPr>
            <a:r>
              <a:rPr lang="en-US" sz="1700"/>
              <a:t>Python offers multiple graphing libraries, and </a:t>
            </a:r>
            <a:r>
              <a:rPr lang="en-US" sz="1700"/>
              <a:t>has massive community run libraries</a:t>
            </a:r>
            <a:endParaRPr sz="1700"/>
          </a:p>
          <a:p>
            <a:pPr indent="-311150" lvl="1" marL="914400" rtl="0" algn="l">
              <a:spcBef>
                <a:spcPts val="0"/>
              </a:spcBef>
              <a:spcAft>
                <a:spcPts val="0"/>
              </a:spcAft>
              <a:buSzPts val="1300"/>
              <a:buChar char="➢"/>
            </a:pPr>
            <a:r>
              <a:rPr lang="en-US" sz="1300"/>
              <a:t>NumPy</a:t>
            </a:r>
            <a:endParaRPr sz="1300"/>
          </a:p>
          <a:p>
            <a:pPr indent="-311150" lvl="1" marL="914400" rtl="0" algn="l">
              <a:spcBef>
                <a:spcPts val="0"/>
              </a:spcBef>
              <a:spcAft>
                <a:spcPts val="0"/>
              </a:spcAft>
              <a:buSzPts val="1300"/>
              <a:buChar char="➢"/>
            </a:pPr>
            <a:r>
              <a:rPr lang="en-US" sz="1300"/>
              <a:t>Pandas</a:t>
            </a:r>
            <a:endParaRPr sz="1300"/>
          </a:p>
          <a:p>
            <a:pPr indent="-311150" lvl="1" marL="914400" rtl="0" algn="l">
              <a:spcBef>
                <a:spcPts val="0"/>
              </a:spcBef>
              <a:spcAft>
                <a:spcPts val="0"/>
              </a:spcAft>
              <a:buSzPts val="1300"/>
              <a:buChar char="➢"/>
            </a:pPr>
            <a:r>
              <a:rPr lang="en-US" sz="1300"/>
              <a:t>SciPy, etc.</a:t>
            </a:r>
            <a:br>
              <a:rPr lang="en-US" sz="1300"/>
            </a:br>
            <a:endParaRPr sz="1700"/>
          </a:p>
          <a:p>
            <a:pPr indent="-311150" lvl="0" marL="457200" rtl="0" algn="l">
              <a:spcBef>
                <a:spcPts val="0"/>
              </a:spcBef>
              <a:spcAft>
                <a:spcPts val="0"/>
              </a:spcAft>
              <a:buSzPts val="1300"/>
              <a:buChar char="❖"/>
            </a:pPr>
            <a:r>
              <a:rPr lang="en-US" sz="1700"/>
              <a:t>Python Software Foundation is an organization devoted to advancing open source technology related to the Python programming language.</a:t>
            </a:r>
            <a:endParaRPr sz="1700"/>
          </a:p>
        </p:txBody>
      </p:sp>
      <p:sp>
        <p:nvSpPr>
          <p:cNvPr id="159" name="Google Shape;159;p19"/>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60" name="Google Shape;160;p19"/>
          <p:cNvSpPr txBox="1"/>
          <p:nvPr>
            <p:ph idx="4" type="body"/>
          </p:nvPr>
        </p:nvSpPr>
        <p:spPr>
          <a:xfrm>
            <a:off x="4697135" y="2967780"/>
            <a:ext cx="3516600" cy="3341700"/>
          </a:xfrm>
          <a:prstGeom prst="rect">
            <a:avLst/>
          </a:prstGeom>
        </p:spPr>
        <p:txBody>
          <a:bodyPr anchorCtr="0" anchor="t" bIns="45700" lIns="45700" spcFirstLastPara="1" rIns="45700" wrap="square" tIns="45700">
            <a:noAutofit/>
          </a:bodyPr>
          <a:lstStyle/>
          <a:p>
            <a:pPr indent="-355600" lvl="0" marL="457200" rtl="0" algn="l">
              <a:spcBef>
                <a:spcPts val="1200"/>
              </a:spcBef>
              <a:spcAft>
                <a:spcPts val="0"/>
              </a:spcAft>
              <a:buSzPts val="2000"/>
              <a:buChar char="❖"/>
            </a:pPr>
            <a:r>
              <a:rPr lang="en-US" sz="2000"/>
              <a:t>Typically used for </a:t>
            </a:r>
            <a:r>
              <a:rPr lang="en-US" sz="2000"/>
              <a:t>statistical</a:t>
            </a:r>
            <a:r>
              <a:rPr lang="en-US" sz="2000"/>
              <a:t> analysis, R is able to connect with nearly all databases</a:t>
            </a:r>
            <a:br>
              <a:rPr lang="en-US" sz="2000"/>
            </a:br>
            <a:endParaRPr sz="2000"/>
          </a:p>
          <a:p>
            <a:pPr indent="-355600" lvl="0" marL="457200" rtl="0" algn="l">
              <a:spcBef>
                <a:spcPts val="0"/>
              </a:spcBef>
              <a:spcAft>
                <a:spcPts val="0"/>
              </a:spcAft>
              <a:buSzPts val="2000"/>
              <a:buChar char="❖"/>
            </a:pPr>
            <a:r>
              <a:rPr lang="en-US" sz="2000"/>
              <a:t>R features additional capabilities in web applications, and </a:t>
            </a:r>
            <a:r>
              <a:rPr lang="en-US" sz="2000"/>
              <a:t>video game interfaces through NES looking Shiny apps (Simply Statistics, 2019).</a:t>
            </a:r>
            <a:endParaRPr sz="2000"/>
          </a:p>
        </p:txBody>
      </p:sp>
      <p:sp>
        <p:nvSpPr>
          <p:cNvPr id="161" name="Google Shape;161;p19"/>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62" name="Google Shape;162;p19"/>
          <p:cNvSpPr txBox="1"/>
          <p:nvPr>
            <p:ph idx="2" type="body"/>
          </p:nvPr>
        </p:nvSpPr>
        <p:spPr>
          <a:xfrm>
            <a:off x="8370168" y="2967780"/>
            <a:ext cx="3516600" cy="3341700"/>
          </a:xfrm>
          <a:prstGeom prst="rect">
            <a:avLst/>
          </a:prstGeom>
        </p:spPr>
        <p:txBody>
          <a:bodyPr anchorCtr="0" anchor="t" bIns="45700" lIns="91425" spcFirstLastPara="1" rIns="91425" wrap="square" tIns="91425">
            <a:noAutofit/>
          </a:bodyPr>
          <a:lstStyle/>
          <a:p>
            <a:pPr indent="-317500" lvl="0" marL="457200" rtl="0" algn="l">
              <a:spcBef>
                <a:spcPts val="1200"/>
              </a:spcBef>
              <a:spcAft>
                <a:spcPts val="0"/>
              </a:spcAft>
              <a:buSzPts val="1400"/>
              <a:buChar char="❖"/>
            </a:pPr>
            <a:r>
              <a:rPr lang="en-US" sz="1800"/>
              <a:t>SAS business support features </a:t>
            </a:r>
            <a:r>
              <a:rPr lang="en-US" sz="1800"/>
              <a:t>excellent support for unique scenarios, and where you can’t be experimenting. </a:t>
            </a:r>
            <a:br>
              <a:rPr lang="en-US" sz="1800"/>
            </a:br>
            <a:endParaRPr sz="1800"/>
          </a:p>
          <a:p>
            <a:pPr indent="-317500" lvl="0" marL="457200" rtl="0" algn="l">
              <a:spcBef>
                <a:spcPts val="0"/>
              </a:spcBef>
              <a:spcAft>
                <a:spcPts val="0"/>
              </a:spcAft>
              <a:buSzPts val="1400"/>
              <a:buChar char="❖"/>
            </a:pPr>
            <a:r>
              <a:rPr lang="en-US" sz="1800"/>
              <a:t>SAS can be used for advanced analytics, including predictive, and  data management. </a:t>
            </a:r>
            <a:br>
              <a:rPr lang="en-US" sz="1800"/>
            </a:br>
            <a:endParaRPr sz="1800"/>
          </a:p>
          <a:p>
            <a:pPr indent="-317500" lvl="0" marL="457200" rtl="0" algn="l">
              <a:spcBef>
                <a:spcPts val="0"/>
              </a:spcBef>
              <a:spcAft>
                <a:spcPts val="0"/>
              </a:spcAft>
              <a:buSzPts val="1400"/>
              <a:buChar char="❖"/>
            </a:pPr>
            <a:r>
              <a:rPr lang="en-US" sz="1800"/>
              <a:t>SAS software can be used through both a graphical interface, and the SAS programming language, or Base SAS.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Outlook of </a:t>
            </a:r>
            <a:r>
              <a:rPr lang="en-US"/>
              <a:t>Python, R, &amp; SAS</a:t>
            </a:r>
            <a:endParaRPr/>
          </a:p>
        </p:txBody>
      </p:sp>
      <p:sp>
        <p:nvSpPr>
          <p:cNvPr id="168" name="Google Shape;168;p20"/>
          <p:cNvSpPr txBox="1"/>
          <p:nvPr>
            <p:ph idx="1" type="body"/>
          </p:nvPr>
        </p:nvSpPr>
        <p:spPr>
          <a:xfrm>
            <a:off x="102412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Python</a:t>
            </a:r>
            <a:endParaRPr/>
          </a:p>
        </p:txBody>
      </p:sp>
      <p:sp>
        <p:nvSpPr>
          <p:cNvPr id="169" name="Google Shape;169;p20"/>
          <p:cNvSpPr txBox="1"/>
          <p:nvPr>
            <p:ph idx="2" type="body"/>
          </p:nvPr>
        </p:nvSpPr>
        <p:spPr>
          <a:xfrm>
            <a:off x="1024125" y="2967780"/>
            <a:ext cx="3516600" cy="3341700"/>
          </a:xfrm>
          <a:prstGeom prst="rect">
            <a:avLst/>
          </a:prstGeom>
        </p:spPr>
        <p:txBody>
          <a:bodyPr anchorCtr="0" anchor="t" bIns="45700" lIns="45700" spcFirstLastPara="1" rIns="45700" wrap="square" tIns="45700">
            <a:noAutofit/>
          </a:bodyPr>
          <a:lstStyle/>
          <a:p>
            <a:pPr indent="-336550" lvl="0" marL="457200" rtl="0" algn="l">
              <a:spcBef>
                <a:spcPts val="1200"/>
              </a:spcBef>
              <a:spcAft>
                <a:spcPts val="0"/>
              </a:spcAft>
              <a:buSzPts val="1700"/>
              <a:buChar char="❖"/>
            </a:pPr>
            <a:r>
              <a:rPr lang="en-US" sz="2100"/>
              <a:t>Python remains at the top of the list as a favorite programming language, and easy to use. It continues to support developments at a growing rate</a:t>
            </a:r>
            <a:br>
              <a:rPr lang="en-US" sz="2100"/>
            </a:br>
            <a:endParaRPr sz="2100"/>
          </a:p>
          <a:p>
            <a:pPr indent="-336550" lvl="0" marL="457200" rtl="0" algn="l">
              <a:spcBef>
                <a:spcPts val="0"/>
              </a:spcBef>
              <a:spcAft>
                <a:spcPts val="0"/>
              </a:spcAft>
              <a:buSzPts val="1700"/>
              <a:buChar char="❖"/>
            </a:pPr>
            <a:r>
              <a:rPr lang="en-US" sz="2100"/>
              <a:t>If anything Python may be headed to new heights with AI involvement (Anurag, 2019)</a:t>
            </a:r>
            <a:endParaRPr sz="2100"/>
          </a:p>
        </p:txBody>
      </p:sp>
      <p:sp>
        <p:nvSpPr>
          <p:cNvPr id="170" name="Google Shape;170;p20"/>
          <p:cNvSpPr txBox="1"/>
          <p:nvPr>
            <p:ph idx="3" type="body"/>
          </p:nvPr>
        </p:nvSpPr>
        <p:spPr>
          <a:xfrm>
            <a:off x="4697135"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R Studio</a:t>
            </a:r>
            <a:endParaRPr/>
          </a:p>
        </p:txBody>
      </p:sp>
      <p:sp>
        <p:nvSpPr>
          <p:cNvPr id="171" name="Google Shape;171;p20"/>
          <p:cNvSpPr txBox="1"/>
          <p:nvPr>
            <p:ph idx="4" type="body"/>
          </p:nvPr>
        </p:nvSpPr>
        <p:spPr>
          <a:xfrm>
            <a:off x="4697135"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Recently announced future advancements:</a:t>
            </a:r>
            <a:endParaRPr/>
          </a:p>
          <a:p>
            <a:pPr indent="-342900" lvl="1" marL="914400" rtl="0" algn="l">
              <a:spcBef>
                <a:spcPts val="0"/>
              </a:spcBef>
              <a:spcAft>
                <a:spcPts val="0"/>
              </a:spcAft>
              <a:buSzPts val="1800"/>
              <a:buChar char="➢"/>
            </a:pPr>
            <a:r>
              <a:rPr lang="en-US"/>
              <a:t>Working towards a Security Assertion Markup Language (SAML)</a:t>
            </a:r>
            <a:endParaRPr/>
          </a:p>
          <a:p>
            <a:pPr indent="-342900" lvl="1" marL="914400" rtl="0" algn="l">
              <a:spcBef>
                <a:spcPts val="0"/>
              </a:spcBef>
              <a:spcAft>
                <a:spcPts val="0"/>
              </a:spcAft>
              <a:buSzPts val="1800"/>
              <a:buChar char="➢"/>
            </a:pPr>
            <a:r>
              <a:rPr lang="en-US"/>
              <a:t>Job Launcher and Git integrations</a:t>
            </a:r>
            <a:endParaRPr/>
          </a:p>
          <a:p>
            <a:pPr indent="-342900" lvl="1" marL="914400" rtl="0" algn="l">
              <a:spcBef>
                <a:spcPts val="0"/>
              </a:spcBef>
              <a:spcAft>
                <a:spcPts val="0"/>
              </a:spcAft>
              <a:buSzPts val="1800"/>
              <a:buChar char="➢"/>
            </a:pPr>
            <a:r>
              <a:rPr lang="en-US"/>
              <a:t>Customizable views into content</a:t>
            </a:r>
            <a:endParaRPr/>
          </a:p>
          <a:p>
            <a:pPr indent="-342900" lvl="1" marL="914400" rtl="0" algn="l">
              <a:spcBef>
                <a:spcPts val="0"/>
              </a:spcBef>
              <a:spcAft>
                <a:spcPts val="0"/>
              </a:spcAft>
              <a:buSzPts val="1800"/>
              <a:buChar char="➢"/>
            </a:pPr>
            <a:r>
              <a:rPr lang="en-US"/>
              <a:t>m</a:t>
            </a:r>
            <a:r>
              <a:rPr lang="en-US"/>
              <a:t>ore..</a:t>
            </a:r>
            <a:endParaRPr/>
          </a:p>
        </p:txBody>
      </p:sp>
      <p:sp>
        <p:nvSpPr>
          <p:cNvPr id="172" name="Google Shape;172;p20"/>
          <p:cNvSpPr txBox="1"/>
          <p:nvPr>
            <p:ph idx="1" type="body"/>
          </p:nvPr>
        </p:nvSpPr>
        <p:spPr>
          <a:xfrm>
            <a:off x="8370168" y="2179625"/>
            <a:ext cx="3516600" cy="822900"/>
          </a:xfrm>
          <a:prstGeom prst="rect">
            <a:avLst/>
          </a:prstGeom>
        </p:spPr>
        <p:txBody>
          <a:bodyPr anchorCtr="0" anchor="ctr" bIns="45700" lIns="137150" spcFirstLastPara="1" rIns="137150" wrap="square" tIns="45700">
            <a:noAutofit/>
          </a:bodyPr>
          <a:lstStyle/>
          <a:p>
            <a:pPr indent="0" lvl="0" marL="0" rtl="0" algn="l">
              <a:spcBef>
                <a:spcPts val="0"/>
              </a:spcBef>
              <a:spcAft>
                <a:spcPts val="0"/>
              </a:spcAft>
              <a:buNone/>
            </a:pPr>
            <a:r>
              <a:rPr lang="en-US"/>
              <a:t>SAS Studio</a:t>
            </a:r>
            <a:endParaRPr/>
          </a:p>
        </p:txBody>
      </p:sp>
      <p:sp>
        <p:nvSpPr>
          <p:cNvPr id="173" name="Google Shape;173;p20"/>
          <p:cNvSpPr txBox="1"/>
          <p:nvPr>
            <p:ph idx="2" type="body"/>
          </p:nvPr>
        </p:nvSpPr>
        <p:spPr>
          <a:xfrm>
            <a:off x="8370168" y="2967780"/>
            <a:ext cx="3516600" cy="3341700"/>
          </a:xfrm>
          <a:prstGeom prst="rect">
            <a:avLst/>
          </a:prstGeom>
        </p:spPr>
        <p:txBody>
          <a:bodyPr anchorCtr="0" anchor="t" bIns="45700" lIns="45700" spcFirstLastPara="1" rIns="45700" wrap="square" tIns="45700">
            <a:noAutofit/>
          </a:bodyPr>
          <a:lstStyle/>
          <a:p>
            <a:pPr indent="-342900" lvl="0" marL="457200" rtl="0" algn="l">
              <a:spcBef>
                <a:spcPts val="1200"/>
              </a:spcBef>
              <a:spcAft>
                <a:spcPts val="0"/>
              </a:spcAft>
              <a:buSzPts val="1800"/>
              <a:buChar char="❖"/>
            </a:pPr>
            <a:r>
              <a:rPr lang="en-US"/>
              <a:t>M</a:t>
            </a:r>
            <a:r>
              <a:rPr lang="en-US"/>
              <a:t>odern IDE</a:t>
            </a:r>
            <a:br>
              <a:rPr lang="en-US"/>
            </a:br>
            <a:endParaRPr/>
          </a:p>
          <a:p>
            <a:pPr indent="-342900" lvl="0" marL="457200" rtl="0" algn="l">
              <a:spcBef>
                <a:spcPts val="0"/>
              </a:spcBef>
              <a:spcAft>
                <a:spcPts val="0"/>
              </a:spcAft>
              <a:buSzPts val="1800"/>
              <a:buChar char="❖"/>
            </a:pPr>
            <a:r>
              <a:rPr lang="en-US"/>
              <a:t>More alignment / collaboration between SAS Studio (Browser) and SAS Enterprise Guide (Desktop) (Hemedinger,  2018).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	</a:t>
            </a:r>
            <a:endParaRPr/>
          </a:p>
        </p:txBody>
      </p:sp>
      <p:sp>
        <p:nvSpPr>
          <p:cNvPr id="179" name="Google Shape;179;p21"/>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Anurag, (2019). Future of Python in the industry. </a:t>
            </a:r>
            <a:r>
              <a:rPr i="1" lang="en-US" sz="1200">
                <a:latin typeface="Arial"/>
                <a:ea typeface="Arial"/>
                <a:cs typeface="Arial"/>
                <a:sym typeface="Arial"/>
              </a:rPr>
              <a:t>New Generation Applications Pvt Ltd</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3"/>
              </a:rPr>
              <a:t>https://www.newgenapps.com/blog/future-of-python-in-the-industry</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Hemedinger, C. (2018). A productive future for SAS enterprise guide 11. </a:t>
            </a:r>
            <a:r>
              <a:rPr i="1" lang="en-US" sz="1200">
                <a:latin typeface="Arial"/>
                <a:ea typeface="Arial"/>
                <a:cs typeface="Arial"/>
                <a:sym typeface="Arial"/>
              </a:rPr>
              <a:t>SAS Institute Inc.</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4"/>
              </a:rPr>
              <a:t>https://blogs.sas.com/content/sasdummy/2018/04/30/sas-enterprise-guide-futures/</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Hjelle, G. (2019). Cool new features in Python 3.8. </a:t>
            </a:r>
            <a:r>
              <a:rPr i="1" lang="en-US" sz="1200">
                <a:latin typeface="Arial"/>
                <a:ea typeface="Arial"/>
                <a:cs typeface="Arial"/>
                <a:sym typeface="Arial"/>
              </a:rPr>
              <a:t>Real Python</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5"/>
              </a:rPr>
              <a:t>https://realpython.com/python38-new-features</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Kopf, D. (2017). If you want to upgrade your data analysis skills, which programming language should you learn? </a:t>
            </a:r>
            <a:r>
              <a:rPr i="1" lang="en-US" sz="1200">
                <a:latin typeface="Arial"/>
                <a:ea typeface="Arial"/>
                <a:cs typeface="Arial"/>
                <a:sym typeface="Arial"/>
              </a:rPr>
              <a:t>Quartz.</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6"/>
              </a:rPr>
              <a:t>https://qz.com/1063071/the-great-r-versus-python-for-data-science-debate/</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Neil, T. (2019). Future of Python language: Bright or dull? </a:t>
            </a:r>
            <a:r>
              <a:rPr i="1" lang="en-US" sz="1200">
                <a:latin typeface="Arial"/>
                <a:ea typeface="Arial"/>
                <a:cs typeface="Arial"/>
                <a:sym typeface="Arial"/>
              </a:rPr>
              <a:t>Hackernoon</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7"/>
              </a:rPr>
              <a:t>https://hackernoon.com/future-of-python-language-bright-or-dull-uv41u3xwx</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Osetskyi, V. (2018). AI programming: 5 most popular AI programming languages. </a:t>
            </a:r>
            <a:r>
              <a:rPr i="1" lang="en-US" sz="1200">
                <a:latin typeface="Arial"/>
                <a:ea typeface="Arial"/>
                <a:cs typeface="Arial"/>
                <a:sym typeface="Arial"/>
              </a:rPr>
              <a:t>DZone</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8"/>
              </a:rPr>
              <a:t>https://dzone.com/articles/ai-programming-5-most-popular-ai-programming-langu</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Pramanick, S. (n.d.). History of Python. </a:t>
            </a:r>
            <a:r>
              <a:rPr i="1" lang="en-US" sz="1200">
                <a:latin typeface="Arial"/>
                <a:ea typeface="Arial"/>
                <a:cs typeface="Arial"/>
                <a:sym typeface="Arial"/>
              </a:rPr>
              <a:t>Geeks for Geeks</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9"/>
              </a:rPr>
              <a:t>https://www.geeksforgeeks.org/history-of-python/</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0"/>
              </a:spcAft>
              <a:buClr>
                <a:schemeClr val="dk1"/>
              </a:buClr>
              <a:buSzPts val="1100"/>
              <a:buFont typeface="Arial"/>
              <a:buNone/>
            </a:pPr>
            <a:r>
              <a:rPr lang="en-US" sz="1200">
                <a:latin typeface="Arial"/>
                <a:ea typeface="Arial"/>
                <a:cs typeface="Arial"/>
                <a:sym typeface="Arial"/>
              </a:rPr>
              <a:t>RStudio. (n.d.) About RStudio. </a:t>
            </a:r>
            <a:r>
              <a:rPr i="1" lang="en-US" sz="1200">
                <a:latin typeface="Arial"/>
                <a:ea typeface="Arial"/>
                <a:cs typeface="Arial"/>
                <a:sym typeface="Arial"/>
              </a:rPr>
              <a:t>RStudio</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10"/>
              </a:rPr>
              <a:t>https://rstudio.com/about/</a:t>
            </a:r>
            <a:r>
              <a:rPr lang="en-US" sz="1200">
                <a:latin typeface="Arial"/>
                <a:ea typeface="Arial"/>
                <a:cs typeface="Arial"/>
                <a:sym typeface="Arial"/>
              </a:rPr>
              <a:t>  </a:t>
            </a:r>
            <a:endParaRPr sz="1200">
              <a:latin typeface="Arial"/>
              <a:ea typeface="Arial"/>
              <a:cs typeface="Arial"/>
              <a:sym typeface="Arial"/>
            </a:endParaRPr>
          </a:p>
          <a:p>
            <a:pPr indent="-514350" lvl="0" marL="514350" rtl="0" algn="l">
              <a:spcBef>
                <a:spcPts val="1200"/>
              </a:spcBef>
              <a:spcAft>
                <a:spcPts val="200"/>
              </a:spcAft>
              <a:buNone/>
            </a:pPr>
            <a:r>
              <a:rPr lang="en-US" sz="1200">
                <a:latin typeface="Arial"/>
                <a:ea typeface="Arial"/>
                <a:cs typeface="Arial"/>
                <a:sym typeface="Arial"/>
              </a:rPr>
              <a:t>RStudio Support (2019). Rstudio release history. </a:t>
            </a:r>
            <a:r>
              <a:rPr i="1" lang="en-US" sz="1200">
                <a:latin typeface="Arial"/>
                <a:ea typeface="Arial"/>
                <a:cs typeface="Arial"/>
                <a:sym typeface="Arial"/>
              </a:rPr>
              <a:t>Rstudio</a:t>
            </a:r>
            <a:r>
              <a:rPr lang="en-US" sz="1200">
                <a:latin typeface="Arial"/>
                <a:ea typeface="Arial"/>
                <a:cs typeface="Arial"/>
                <a:sym typeface="Arial"/>
              </a:rPr>
              <a:t>. Retrieved from  </a:t>
            </a:r>
            <a:r>
              <a:rPr lang="en-US" sz="1200" u="sng">
                <a:solidFill>
                  <a:schemeClr val="hlink"/>
                </a:solidFill>
                <a:latin typeface="Arial"/>
                <a:ea typeface="Arial"/>
                <a:cs typeface="Arial"/>
                <a:sym typeface="Arial"/>
                <a:hlinkClick r:id="rId11"/>
              </a:rPr>
              <a:t>https://support.rstudio.com/hc/en-us/articles/200716783-RStudio-Release-History</a:t>
            </a:r>
            <a:endParaRPr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